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2" r:id="rId2"/>
    <p:sldId id="256" r:id="rId3"/>
    <p:sldId id="257" r:id="rId4"/>
    <p:sldId id="258" r:id="rId5"/>
    <p:sldId id="260" r:id="rId6"/>
    <p:sldId id="263" r:id="rId7"/>
    <p:sldId id="264" r:id="rId8"/>
    <p:sldId id="266"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9277" autoAdjust="0"/>
  </p:normalViewPr>
  <p:slideViewPr>
    <p:cSldViewPr snapToGrid="0">
      <p:cViewPr varScale="1">
        <p:scale>
          <a:sx n="73" d="100"/>
          <a:sy n="73" d="100"/>
        </p:scale>
        <p:origin x="88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1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64581-133C-44D4-AD3E-FD0B2B800A26}" type="datetimeFigureOut">
              <a:rPr lang="en-US" smtClean="0"/>
              <a:t>6/18/2020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1D7E6-9999-4D0E-8239-0AB56A96956B}" type="slidenum">
              <a:rPr lang="en-US" smtClean="0"/>
              <a:t>‹#›</a:t>
            </a:fld>
            <a:endParaRPr lang="en-US"/>
          </a:p>
        </p:txBody>
      </p:sp>
    </p:spTree>
    <p:extLst>
      <p:ext uri="{BB962C8B-B14F-4D97-AF65-F5344CB8AC3E}">
        <p14:creationId xmlns:p14="http://schemas.microsoft.com/office/powerpoint/2010/main" val="2559919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for allowing me to speak with you this evening.</a:t>
            </a:r>
          </a:p>
          <a:p>
            <a:r>
              <a:rPr lang="en-US" baseline="0" dirty="0" smtClean="0"/>
              <a:t>I’m Kathy Carnell from the Defense Acquisition University South in Huntsville, AL</a:t>
            </a:r>
          </a:p>
          <a:p>
            <a:r>
              <a:rPr lang="en-US" baseline="0" dirty="0" smtClean="0"/>
              <a:t>Do you remember the television show The Courtship of Eddie’s Father?  The theme song was Let Me Tell You About My Best Friend…..</a:t>
            </a:r>
          </a:p>
          <a:p>
            <a:r>
              <a:rPr lang="en-US" baseline="0" dirty="0" smtClean="0"/>
              <a:t>Well let me tell you why Logisticians and Engineers should be best friends.</a:t>
            </a:r>
            <a:endParaRPr lang="en-US" dirty="0"/>
          </a:p>
        </p:txBody>
      </p:sp>
      <p:sp>
        <p:nvSpPr>
          <p:cNvPr id="4" name="Slide Number Placeholder 3"/>
          <p:cNvSpPr>
            <a:spLocks noGrp="1"/>
          </p:cNvSpPr>
          <p:nvPr>
            <p:ph type="sldNum" sz="quarter" idx="10"/>
          </p:nvPr>
        </p:nvSpPr>
        <p:spPr/>
        <p:txBody>
          <a:bodyPr/>
          <a:lstStyle/>
          <a:p>
            <a:fld id="{9311D7E6-9999-4D0E-8239-0AB56A96956B}" type="slidenum">
              <a:rPr lang="en-US" smtClean="0"/>
              <a:t>1</a:t>
            </a:fld>
            <a:endParaRPr lang="en-US"/>
          </a:p>
        </p:txBody>
      </p:sp>
    </p:spTree>
    <p:extLst>
      <p:ext uri="{BB962C8B-B14F-4D97-AF65-F5344CB8AC3E}">
        <p14:creationId xmlns:p14="http://schemas.microsoft.com/office/powerpoint/2010/main" val="330648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a:t>
            </a:r>
            <a:r>
              <a:rPr lang="en-US" baseline="0" dirty="0" smtClean="0"/>
              <a:t> support is codified in US Law; specifically 10 U.S.C. 2337</a:t>
            </a:r>
          </a:p>
          <a:p>
            <a:r>
              <a:rPr lang="en-US" baseline="0" dirty="0" smtClean="0"/>
              <a:t>Definition is a LOT of word but what do they mean?</a:t>
            </a:r>
          </a:p>
          <a:p>
            <a:r>
              <a:rPr lang="en-US" baseline="0" dirty="0" smtClean="0"/>
              <a:t>Product support is a package.  It is not a single item.  </a:t>
            </a:r>
          </a:p>
          <a:p>
            <a:r>
              <a:rPr lang="en-US" baseline="0" dirty="0" smtClean="0"/>
              <a:t>It covers all support functions and activities required to field and MAINTAIN system readiness.</a:t>
            </a:r>
          </a:p>
          <a:p>
            <a:r>
              <a:rPr lang="en-US" baseline="0" dirty="0" smtClean="0"/>
              <a:t>These support functions include supply, maintenance, training, publications and other activities.</a:t>
            </a:r>
          </a:p>
          <a:p>
            <a:r>
              <a:rPr lang="en-US" baseline="0" dirty="0" smtClean="0"/>
              <a:t>The product support package is documented in the Life Cycle Sustainment Plan.</a:t>
            </a:r>
          </a:p>
        </p:txBody>
      </p:sp>
      <p:sp>
        <p:nvSpPr>
          <p:cNvPr id="4" name="Slide Number Placeholder 3"/>
          <p:cNvSpPr>
            <a:spLocks noGrp="1"/>
          </p:cNvSpPr>
          <p:nvPr>
            <p:ph type="sldNum" sz="quarter" idx="10"/>
          </p:nvPr>
        </p:nvSpPr>
        <p:spPr/>
        <p:txBody>
          <a:bodyPr/>
          <a:lstStyle/>
          <a:p>
            <a:fld id="{9311D7E6-9999-4D0E-8239-0AB56A96956B}" type="slidenum">
              <a:rPr lang="en-US" smtClean="0"/>
              <a:t>2</a:t>
            </a:fld>
            <a:endParaRPr lang="en-US"/>
          </a:p>
        </p:txBody>
      </p:sp>
    </p:spTree>
    <p:extLst>
      <p:ext uri="{BB962C8B-B14F-4D97-AF65-F5344CB8AC3E}">
        <p14:creationId xmlns:p14="http://schemas.microsoft.com/office/powerpoint/2010/main" val="127212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Influence design of the system from a supportability aspect.  </a:t>
            </a:r>
          </a:p>
          <a:p>
            <a:r>
              <a:rPr lang="en-US" dirty="0" smtClean="0"/>
              <a:t>Discuss 3 major aspects of maintainability – accessibility (ease of accessing parts), modularity</a:t>
            </a:r>
            <a:r>
              <a:rPr lang="en-US" baseline="0" dirty="0" smtClean="0"/>
              <a:t> (being able to remove/replace components of a system to quickly return to a ready state), testability (ability to quickly diagnose problems).  </a:t>
            </a:r>
          </a:p>
          <a:p>
            <a:r>
              <a:rPr lang="en-US" baseline="0" dirty="0" smtClean="0"/>
              <a:t>Accessibility example – “hiding” parts behind access panels with multiple screws instead of quick lock fasteners.  </a:t>
            </a:r>
          </a:p>
          <a:p>
            <a:r>
              <a:rPr lang="en-US" baseline="0" dirty="0" smtClean="0"/>
              <a:t>Modularity example – removing and replacing components of an engine rather than sending an entire engine to depot level repair facility. </a:t>
            </a:r>
          </a:p>
          <a:p>
            <a:r>
              <a:rPr lang="en-US" baseline="0" dirty="0" smtClean="0"/>
              <a:t>Testability example – thorough built in test to identify faults to a single replaceable component rather than an ambiguity group</a:t>
            </a:r>
          </a:p>
          <a:p>
            <a:endParaRPr lang="en-US" baseline="0" dirty="0" smtClean="0"/>
          </a:p>
          <a:p>
            <a:r>
              <a:rPr lang="en-US" baseline="0" dirty="0" smtClean="0"/>
              <a:t>Design the support – crafting the product support package</a:t>
            </a:r>
          </a:p>
          <a:p>
            <a:r>
              <a:rPr lang="en-US" baseline="0" dirty="0" smtClean="0"/>
              <a:t>Support the design – after providing equipment to the end user. Ensuring adequate technical manuals; training; spares, etc. </a:t>
            </a:r>
            <a:endParaRPr lang="en-US" dirty="0"/>
          </a:p>
        </p:txBody>
      </p:sp>
      <p:sp>
        <p:nvSpPr>
          <p:cNvPr id="4" name="Slide Number Placeholder 3"/>
          <p:cNvSpPr>
            <a:spLocks noGrp="1"/>
          </p:cNvSpPr>
          <p:nvPr>
            <p:ph type="sldNum" sz="quarter" idx="10"/>
          </p:nvPr>
        </p:nvSpPr>
        <p:spPr/>
        <p:txBody>
          <a:bodyPr/>
          <a:lstStyle/>
          <a:p>
            <a:fld id="{9311D7E6-9999-4D0E-8239-0AB56A96956B}" type="slidenum">
              <a:rPr lang="en-US" smtClean="0"/>
              <a:t>3</a:t>
            </a:fld>
            <a:endParaRPr lang="en-US"/>
          </a:p>
        </p:txBody>
      </p:sp>
    </p:spTree>
    <p:extLst>
      <p:ext uri="{BB962C8B-B14F-4D97-AF65-F5344CB8AC3E}">
        <p14:creationId xmlns:p14="http://schemas.microsoft.com/office/powerpoint/2010/main" val="262068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involve logistics?  </a:t>
            </a:r>
          </a:p>
          <a:p>
            <a:r>
              <a:rPr lang="en-US" baseline="0" dirty="0" smtClean="0"/>
              <a:t>By the time a program reaches Milestone C, 90% of it’s life cycle costs will be determine.  However, at this same point in time, only 10% of life cycle costs have been expended.</a:t>
            </a:r>
          </a:p>
          <a:p>
            <a:r>
              <a:rPr lang="en-US" baseline="0" dirty="0" smtClean="0"/>
              <a:t>The greatest opportunity to influence design and the product support outcomes is EARLY!</a:t>
            </a:r>
          </a:p>
          <a:p>
            <a:r>
              <a:rPr lang="en-US" baseline="0" dirty="0" smtClean="0"/>
              <a:t>Engineers are GREAT at engineering business but logisticians are GREAT at logistics business.</a:t>
            </a:r>
          </a:p>
          <a:p>
            <a:r>
              <a:rPr lang="en-US" baseline="0" dirty="0" smtClean="0"/>
              <a:t>When to involve logistics?</a:t>
            </a:r>
          </a:p>
          <a:p>
            <a:r>
              <a:rPr lang="en-US" baseline="0" dirty="0" smtClean="0"/>
              <a:t>If you are thinking…..I wonder if we should involve logistics….the answer is YES!!</a:t>
            </a:r>
          </a:p>
          <a:p>
            <a:endParaRPr lang="en-US" baseline="0" dirty="0" smtClean="0"/>
          </a:p>
        </p:txBody>
      </p:sp>
      <p:sp>
        <p:nvSpPr>
          <p:cNvPr id="4" name="Slide Number Placeholder 3"/>
          <p:cNvSpPr>
            <a:spLocks noGrp="1"/>
          </p:cNvSpPr>
          <p:nvPr>
            <p:ph type="sldNum" sz="quarter" idx="10"/>
          </p:nvPr>
        </p:nvSpPr>
        <p:spPr/>
        <p:txBody>
          <a:bodyPr/>
          <a:lstStyle/>
          <a:p>
            <a:fld id="{9311D7E6-9999-4D0E-8239-0AB56A96956B}" type="slidenum">
              <a:rPr lang="en-US" smtClean="0"/>
              <a:t>4</a:t>
            </a:fld>
            <a:endParaRPr lang="en-US"/>
          </a:p>
        </p:txBody>
      </p:sp>
    </p:spTree>
    <p:extLst>
      <p:ext uri="{BB962C8B-B14F-4D97-AF65-F5344CB8AC3E}">
        <p14:creationId xmlns:p14="http://schemas.microsoft.com/office/powerpoint/2010/main" val="83894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311D7E6-9999-4D0E-8239-0AB56A96956B}" type="slidenum">
              <a:rPr lang="en-US" smtClean="0"/>
              <a:t>5</a:t>
            </a:fld>
            <a:endParaRPr lang="en-US"/>
          </a:p>
        </p:txBody>
      </p:sp>
      <p:sp>
        <p:nvSpPr>
          <p:cNvPr id="5" name="Notes Placeholder 4"/>
          <p:cNvSpPr>
            <a:spLocks noGrp="1"/>
          </p:cNvSpPr>
          <p:nvPr>
            <p:ph type="body" sz="quarter" idx="11"/>
          </p:nvPr>
        </p:nvSpPr>
        <p:spPr/>
        <p:txBody>
          <a:bodyPr/>
          <a:lstStyle/>
          <a:p>
            <a:endParaRPr lang="en-US"/>
          </a:p>
        </p:txBody>
      </p:sp>
      <p:sp>
        <p:nvSpPr>
          <p:cNvPr id="6" name="Notes Placeholder 5"/>
          <p:cNvSpPr>
            <a:spLocks noGrp="1"/>
          </p:cNvSpPr>
          <p:nvPr>
            <p:ph type="body" idx="1"/>
          </p:nvPr>
        </p:nvSpPr>
        <p:spPr/>
        <p:txBody>
          <a:bodyPr/>
          <a:lstStyle/>
          <a:p>
            <a:r>
              <a:rPr lang="en-US" dirty="0" smtClean="0"/>
              <a:t>Acronyms:</a:t>
            </a:r>
          </a:p>
          <a:p>
            <a:r>
              <a:rPr lang="en-US" dirty="0" smtClean="0"/>
              <a:t>Supt Equip – Support Equipment</a:t>
            </a:r>
          </a:p>
          <a:p>
            <a:r>
              <a:rPr lang="en-US" dirty="0" smtClean="0"/>
              <a:t>PHS&amp;T – Packaging Handling Storage &amp; Transportation</a:t>
            </a:r>
          </a:p>
          <a:p>
            <a:r>
              <a:rPr lang="en-US" dirty="0" smtClean="0"/>
              <a:t>Man/Personnel – Manpower/Personnel</a:t>
            </a:r>
          </a:p>
          <a:p>
            <a:r>
              <a:rPr lang="en-US" dirty="0" smtClean="0"/>
              <a:t>Tech Data – Technical Data</a:t>
            </a:r>
          </a:p>
          <a:p>
            <a:r>
              <a:rPr lang="en-US" dirty="0" smtClean="0"/>
              <a:t>Why</a:t>
            </a:r>
            <a:r>
              <a:rPr lang="en-US" baseline="0" dirty="0" smtClean="0"/>
              <a:t> do we have a Product Support Package?</a:t>
            </a:r>
          </a:p>
          <a:p>
            <a:r>
              <a:rPr lang="en-US" baseline="0" dirty="0" smtClean="0"/>
              <a:t>The Product Support Package is the DIFFERENCE between achieved availability (as designed in through reliability) and operational availability (the warfighter’s requirement).</a:t>
            </a:r>
          </a:p>
          <a:p>
            <a:r>
              <a:rPr lang="en-US" baseline="0" dirty="0" smtClean="0"/>
              <a:t>The ONLY way to make up the difference is through the product support package….consisting of the Integrated Product Support Elements.</a:t>
            </a:r>
          </a:p>
          <a:p>
            <a:r>
              <a:rPr lang="en-US" baseline="0" dirty="0" smtClean="0"/>
              <a:t>Example – item with poor reliability that has to be frequently replaced, should be easily accessible.</a:t>
            </a:r>
            <a:endParaRPr lang="en-US" dirty="0"/>
          </a:p>
        </p:txBody>
      </p:sp>
    </p:spTree>
    <p:extLst>
      <p:ext uri="{BB962C8B-B14F-4D97-AF65-F5344CB8AC3E}">
        <p14:creationId xmlns:p14="http://schemas.microsoft.com/office/powerpoint/2010/main" val="206661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Foot stomper – 60-80% of life cycle costs are spent in Sustainment.</a:t>
            </a:r>
          </a:p>
          <a:p>
            <a:r>
              <a:rPr lang="en-US" dirty="0" smtClean="0"/>
              <a:t>Must ensure supportability requirements</a:t>
            </a:r>
            <a:r>
              <a:rPr lang="en-US" baseline="0" dirty="0" smtClean="0"/>
              <a:t> are traceable to the CUSTOMER need</a:t>
            </a:r>
          </a:p>
          <a:p>
            <a:r>
              <a:rPr lang="en-US" baseline="0" dirty="0" smtClean="0"/>
              <a:t>View through the lens of long term sustainment</a:t>
            </a:r>
          </a:p>
          <a:p>
            <a:r>
              <a:rPr lang="en-US" baseline="0" dirty="0" smtClean="0"/>
              <a:t>Identify risk and mitigate</a:t>
            </a:r>
          </a:p>
          <a:p>
            <a:endParaRPr lang="en-US" dirty="0"/>
          </a:p>
        </p:txBody>
      </p:sp>
      <p:sp>
        <p:nvSpPr>
          <p:cNvPr id="4" name="Slide Number Placeholder 3"/>
          <p:cNvSpPr>
            <a:spLocks noGrp="1"/>
          </p:cNvSpPr>
          <p:nvPr>
            <p:ph type="sldNum" sz="quarter" idx="10"/>
          </p:nvPr>
        </p:nvSpPr>
        <p:spPr/>
        <p:txBody>
          <a:bodyPr/>
          <a:lstStyle/>
          <a:p>
            <a:fld id="{9311D7E6-9999-4D0E-8239-0AB56A96956B}" type="slidenum">
              <a:rPr lang="en-US" smtClean="0"/>
              <a:t>6</a:t>
            </a:fld>
            <a:endParaRPr lang="en-US"/>
          </a:p>
        </p:txBody>
      </p:sp>
    </p:spTree>
    <p:extLst>
      <p:ext uri="{BB962C8B-B14F-4D97-AF65-F5344CB8AC3E}">
        <p14:creationId xmlns:p14="http://schemas.microsoft.com/office/powerpoint/2010/main" val="60386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stakeholder.</a:t>
            </a:r>
          </a:p>
          <a:p>
            <a:r>
              <a:rPr lang="en-US" dirty="0" smtClean="0"/>
              <a:t>Why </a:t>
            </a:r>
            <a:r>
              <a:rPr lang="en-US" dirty="0" err="1" smtClean="0"/>
              <a:t>why</a:t>
            </a:r>
            <a:r>
              <a:rPr lang="en-US" dirty="0" smtClean="0"/>
              <a:t> </a:t>
            </a:r>
            <a:r>
              <a:rPr lang="en-US" dirty="0" err="1" smtClean="0"/>
              <a:t>why</a:t>
            </a:r>
            <a:r>
              <a:rPr lang="en-US" dirty="0" smtClean="0"/>
              <a:t>?</a:t>
            </a:r>
          </a:p>
          <a:p>
            <a:r>
              <a:rPr lang="en-US" dirty="0" smtClean="0"/>
              <a:t>Everybody brings SOMETHING to the table</a:t>
            </a:r>
          </a:p>
          <a:p>
            <a:r>
              <a:rPr lang="en-US" dirty="0" smtClean="0"/>
              <a:t>Leverage</a:t>
            </a:r>
            <a:r>
              <a:rPr lang="en-US" baseline="0" dirty="0" smtClean="0"/>
              <a:t> unique expertise</a:t>
            </a:r>
          </a:p>
          <a:p>
            <a:r>
              <a:rPr lang="en-US" baseline="0" dirty="0" smtClean="0"/>
              <a:t>IPTs works across organization boundaries</a:t>
            </a:r>
          </a:p>
          <a:p>
            <a:r>
              <a:rPr lang="en-US" baseline="0" dirty="0" smtClean="0"/>
              <a:t>TEAMWORK makes the DREAM WORK</a:t>
            </a:r>
            <a:endParaRPr lang="en-US" dirty="0"/>
          </a:p>
        </p:txBody>
      </p:sp>
      <p:sp>
        <p:nvSpPr>
          <p:cNvPr id="4" name="Slide Number Placeholder 3"/>
          <p:cNvSpPr>
            <a:spLocks noGrp="1"/>
          </p:cNvSpPr>
          <p:nvPr>
            <p:ph type="sldNum" sz="quarter" idx="10"/>
          </p:nvPr>
        </p:nvSpPr>
        <p:spPr/>
        <p:txBody>
          <a:bodyPr/>
          <a:lstStyle/>
          <a:p>
            <a:fld id="{9311D7E6-9999-4D0E-8239-0AB56A96956B}" type="slidenum">
              <a:rPr lang="en-US" smtClean="0"/>
              <a:t>7</a:t>
            </a:fld>
            <a:endParaRPr lang="en-US"/>
          </a:p>
        </p:txBody>
      </p:sp>
    </p:spTree>
    <p:extLst>
      <p:ext uri="{BB962C8B-B14F-4D97-AF65-F5344CB8AC3E}">
        <p14:creationId xmlns:p14="http://schemas.microsoft.com/office/powerpoint/2010/main" val="380075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to find logisticians?</a:t>
            </a:r>
          </a:p>
          <a:p>
            <a:r>
              <a:rPr lang="en-US" dirty="0" smtClean="0"/>
              <a:t>Reach out!  Invite</a:t>
            </a:r>
            <a:r>
              <a:rPr lang="en-US" baseline="0" dirty="0" smtClean="0"/>
              <a:t> a Logistician to a meeting.</a:t>
            </a:r>
          </a:p>
          <a:p>
            <a:r>
              <a:rPr lang="en-US" baseline="0" dirty="0" smtClean="0"/>
              <a:t>Be a part of a logistics IPT</a:t>
            </a:r>
          </a:p>
          <a:p>
            <a:r>
              <a:rPr lang="en-US" baseline="0" dirty="0" smtClean="0"/>
              <a:t>Lunch-n-learns</a:t>
            </a:r>
          </a:p>
          <a:p>
            <a:r>
              <a:rPr lang="en-US" baseline="0" dirty="0" smtClean="0"/>
              <a:t>Use a life line – phone a friend </a:t>
            </a:r>
            <a:r>
              <a:rPr lang="en-US" baseline="0" dirty="0" smtClean="0">
                <a:sym typeface="Wingdings" panose="05000000000000000000" pitchFamily="2" charset="2"/>
              </a:rPr>
              <a:t></a:t>
            </a:r>
            <a:endParaRPr lang="en-US" baseline="0" dirty="0" smtClean="0"/>
          </a:p>
        </p:txBody>
      </p:sp>
      <p:sp>
        <p:nvSpPr>
          <p:cNvPr id="4" name="Slide Number Placeholder 3"/>
          <p:cNvSpPr>
            <a:spLocks noGrp="1"/>
          </p:cNvSpPr>
          <p:nvPr>
            <p:ph type="sldNum" sz="quarter" idx="10"/>
          </p:nvPr>
        </p:nvSpPr>
        <p:spPr/>
        <p:txBody>
          <a:bodyPr/>
          <a:lstStyle/>
          <a:p>
            <a:fld id="{9311D7E6-9999-4D0E-8239-0AB56A96956B}" type="slidenum">
              <a:rPr lang="en-US" smtClean="0"/>
              <a:t>8</a:t>
            </a:fld>
            <a:endParaRPr lang="en-US"/>
          </a:p>
        </p:txBody>
      </p:sp>
    </p:spTree>
    <p:extLst>
      <p:ext uri="{BB962C8B-B14F-4D97-AF65-F5344CB8AC3E}">
        <p14:creationId xmlns:p14="http://schemas.microsoft.com/office/powerpoint/2010/main" val="195604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 </a:t>
            </a:r>
          </a:p>
          <a:p>
            <a:r>
              <a:rPr lang="en-US" dirty="0" smtClean="0"/>
              <a:t>Commercial generator vs Army standard.  Challenges in maintainability; sparing; training;</a:t>
            </a:r>
            <a:r>
              <a:rPr lang="en-US" baseline="0" dirty="0" smtClean="0"/>
              <a:t> specialized equipment.</a:t>
            </a:r>
          </a:p>
          <a:p>
            <a:r>
              <a:rPr lang="en-US" baseline="0" dirty="0" smtClean="0"/>
              <a:t>Undocumented system modifications – where to start!! Lack of data leads to lack of spares which leads to greater down time which is less availability for operations.</a:t>
            </a:r>
          </a:p>
          <a:p>
            <a:r>
              <a:rPr lang="en-US" baseline="0" dirty="0" smtClean="0"/>
              <a:t>Multiple configurations – technical data management (</a:t>
            </a:r>
            <a:r>
              <a:rPr lang="en-US" baseline="0" smtClean="0"/>
              <a:t>duplicative databases). </a:t>
            </a:r>
            <a:r>
              <a:rPr lang="en-US" baseline="0" dirty="0" smtClean="0"/>
              <a:t>Sparing; forecasting; publications</a:t>
            </a:r>
            <a:endParaRPr lang="en-US" dirty="0"/>
          </a:p>
        </p:txBody>
      </p:sp>
      <p:sp>
        <p:nvSpPr>
          <p:cNvPr id="4" name="Slide Number Placeholder 3"/>
          <p:cNvSpPr>
            <a:spLocks noGrp="1"/>
          </p:cNvSpPr>
          <p:nvPr>
            <p:ph type="sldNum" sz="quarter" idx="10"/>
          </p:nvPr>
        </p:nvSpPr>
        <p:spPr/>
        <p:txBody>
          <a:bodyPr/>
          <a:lstStyle/>
          <a:p>
            <a:fld id="{9311D7E6-9999-4D0E-8239-0AB56A96956B}" type="slidenum">
              <a:rPr lang="en-US" smtClean="0"/>
              <a:t>9</a:t>
            </a:fld>
            <a:endParaRPr lang="en-US"/>
          </a:p>
        </p:txBody>
      </p:sp>
    </p:spTree>
    <p:extLst>
      <p:ext uri="{BB962C8B-B14F-4D97-AF65-F5344CB8AC3E}">
        <p14:creationId xmlns:p14="http://schemas.microsoft.com/office/powerpoint/2010/main" val="118673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46F577-9D78-4068-8B39-F76A3D4B14B2}"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00A1C-AD9F-430A-B7D7-5B028CDB46E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080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0546F577-9D78-4068-8B39-F76A3D4B14B2}"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58530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46F577-9D78-4068-8B39-F76A3D4B14B2}"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1983417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46F577-9D78-4068-8B39-F76A3D4B14B2}"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00A1C-AD9F-430A-B7D7-5B028CDB46E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76425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46F577-9D78-4068-8B39-F76A3D4B14B2}"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1816757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46F577-9D78-4068-8B39-F76A3D4B14B2}"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00A1C-AD9F-430A-B7D7-5B028CDB46E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99181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46F577-9D78-4068-8B39-F76A3D4B14B2}"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1934147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46F577-9D78-4068-8B39-F76A3D4B14B2}"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3843333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46F577-9D78-4068-8B39-F76A3D4B14B2}"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90558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46F577-9D78-4068-8B39-F76A3D4B14B2}"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134596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46F577-9D78-4068-8B39-F76A3D4B14B2}"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239600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46F577-9D78-4068-8B39-F76A3D4B14B2}"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182207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46F577-9D78-4068-8B39-F76A3D4B14B2}"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267011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46F577-9D78-4068-8B39-F76A3D4B14B2}"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3732821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6F577-9D78-4068-8B39-F76A3D4B14B2}" type="datetimeFigureOut">
              <a:rPr lang="en-US" smtClean="0"/>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164597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46F577-9D78-4068-8B39-F76A3D4B14B2}"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21566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46F577-9D78-4068-8B39-F76A3D4B14B2}"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00A1C-AD9F-430A-B7D7-5B028CDB46E8}" type="slidenum">
              <a:rPr lang="en-US" smtClean="0"/>
              <a:t>‹#›</a:t>
            </a:fld>
            <a:endParaRPr lang="en-US"/>
          </a:p>
        </p:txBody>
      </p:sp>
    </p:spTree>
    <p:extLst>
      <p:ext uri="{BB962C8B-B14F-4D97-AF65-F5344CB8AC3E}">
        <p14:creationId xmlns:p14="http://schemas.microsoft.com/office/powerpoint/2010/main" val="315979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546F577-9D78-4068-8B39-F76A3D4B14B2}" type="datetimeFigureOut">
              <a:rPr lang="en-US" smtClean="0"/>
              <a:t>6/18/2020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7A00A1C-AD9F-430A-B7D7-5B028CDB46E8}" type="slidenum">
              <a:rPr lang="en-US" smtClean="0"/>
              <a:t>‹#›</a:t>
            </a:fld>
            <a:endParaRPr lang="en-US"/>
          </a:p>
        </p:txBody>
      </p:sp>
    </p:spTree>
    <p:extLst>
      <p:ext uri="{BB962C8B-B14F-4D97-AF65-F5344CB8AC3E}">
        <p14:creationId xmlns:p14="http://schemas.microsoft.com/office/powerpoint/2010/main" val="236857843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latin typeface="Times New Roman" panose="02020603050405020304" pitchFamily="18" charset="0"/>
                <a:cs typeface="Times New Roman" panose="02020603050405020304" pitchFamily="18" charset="0"/>
              </a:rPr>
              <a:t>Kathy </a:t>
            </a:r>
            <a:r>
              <a:rPr lang="en-US" b="1" dirty="0" err="1" smtClean="0">
                <a:solidFill>
                  <a:schemeClr val="bg1"/>
                </a:solidFill>
                <a:latin typeface="Times New Roman" panose="02020603050405020304" pitchFamily="18" charset="0"/>
                <a:cs typeface="Times New Roman" panose="02020603050405020304" pitchFamily="18" charset="0"/>
              </a:rPr>
              <a:t>carnell</a:t>
            </a:r>
            <a:r>
              <a:rPr lang="en-US" b="1" dirty="0" smtClean="0">
                <a:solidFill>
                  <a:schemeClr val="bg1"/>
                </a:solidFill>
                <a:latin typeface="Times New Roman" panose="02020603050405020304" pitchFamily="18" charset="0"/>
                <a:cs typeface="Times New Roman" panose="02020603050405020304" pitchFamily="18" charset="0"/>
              </a:rPr>
              <a:t> – Defense acquisition university</a:t>
            </a:r>
            <a:br>
              <a:rPr lang="en-US" b="1" dirty="0" smtClean="0">
                <a:solidFill>
                  <a:schemeClr val="bg1"/>
                </a:solidFill>
                <a:latin typeface="Times New Roman" panose="02020603050405020304" pitchFamily="18" charset="0"/>
                <a:cs typeface="Times New Roman" panose="02020603050405020304" pitchFamily="18" charset="0"/>
              </a:rPr>
            </a:br>
            <a:r>
              <a:rPr lang="en-US" b="1" dirty="0" smtClean="0">
                <a:solidFill>
                  <a:schemeClr val="bg1"/>
                </a:solidFill>
                <a:latin typeface="Times New Roman" panose="02020603050405020304" pitchFamily="18" charset="0"/>
                <a:cs typeface="Times New Roman" panose="02020603050405020304" pitchFamily="18" charset="0"/>
              </a:rPr>
              <a:t>18 June 2020 </a:t>
            </a:r>
            <a:endParaRPr lang="en-US" b="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320"/>
          <a:stretch/>
        </p:blipFill>
        <p:spPr>
          <a:xfrm flipH="1">
            <a:off x="8943913" y="148314"/>
            <a:ext cx="2819398" cy="4519149"/>
          </a:xfrm>
          <a:prstGeom prst="rect">
            <a:avLst/>
          </a:prstGeom>
          <a:ln>
            <a:noFill/>
          </a:ln>
          <a:effectLst>
            <a:outerShdw blurRad="292100" dist="139700" dir="8280000" algn="tl" rotWithShape="0">
              <a:srgbClr val="333333">
                <a:alpha val="65000"/>
              </a:srgbClr>
            </a:outerShdw>
          </a:effectLst>
        </p:spPr>
      </p:pic>
      <p:sp>
        <p:nvSpPr>
          <p:cNvPr id="3" name="Content Placeholder 2"/>
          <p:cNvSpPr>
            <a:spLocks noGrp="1"/>
          </p:cNvSpPr>
          <p:nvPr>
            <p:ph idx="1"/>
          </p:nvPr>
        </p:nvSpPr>
        <p:spPr>
          <a:xfrm>
            <a:off x="271257" y="650404"/>
            <a:ext cx="9716352" cy="3626628"/>
          </a:xfrm>
        </p:spPr>
        <p:txBody>
          <a:bodyPr>
            <a:normAutofit/>
          </a:bodyPr>
          <a:lstStyle/>
          <a:p>
            <a:pPr marL="0" indent="0">
              <a:buNone/>
            </a:pPr>
            <a:r>
              <a:rPr lang="en-US" sz="3600" b="1" dirty="0" smtClean="0">
                <a:solidFill>
                  <a:schemeClr val="bg1"/>
                </a:solidFill>
                <a:latin typeface="Times New Roman" panose="02020603050405020304" pitchFamily="18" charset="0"/>
                <a:cs typeface="Times New Roman" panose="02020603050405020304" pitchFamily="18" charset="0"/>
              </a:rPr>
              <a:t>    Logistician’s Value To Your Program</a:t>
            </a:r>
          </a:p>
          <a:p>
            <a:pPr marL="0" indent="0">
              <a:buNone/>
            </a:pPr>
            <a:endParaRPr lang="en-US" sz="3600" b="1" dirty="0">
              <a:solidFill>
                <a:schemeClr val="bg1"/>
              </a:solidFill>
              <a:latin typeface="Times New Roman" panose="02020603050405020304" pitchFamily="18" charset="0"/>
              <a:cs typeface="Times New Roman" panose="02020603050405020304" pitchFamily="18" charset="0"/>
            </a:endParaRPr>
          </a:p>
          <a:p>
            <a:pPr marL="0" indent="0">
              <a:buNone/>
            </a:pPr>
            <a:r>
              <a:rPr lang="en-US" sz="3600" b="1" dirty="0" smtClean="0">
                <a:solidFill>
                  <a:schemeClr val="bg1"/>
                </a:solidFill>
                <a:latin typeface="Times New Roman" panose="02020603050405020304" pitchFamily="18" charset="0"/>
                <a:cs typeface="Times New Roman" panose="02020603050405020304" pitchFamily="18" charset="0"/>
              </a:rPr>
              <a:t>	**Also Known As…. Why </a:t>
            </a:r>
            <a:r>
              <a:rPr lang="en-US" sz="3600" b="1" dirty="0" err="1" smtClean="0">
                <a:solidFill>
                  <a:schemeClr val="bg1"/>
                </a:solidFill>
                <a:latin typeface="Times New Roman" panose="02020603050405020304" pitchFamily="18" charset="0"/>
                <a:cs typeface="Times New Roman" panose="02020603050405020304" pitchFamily="18" charset="0"/>
              </a:rPr>
              <a:t>Loggies</a:t>
            </a:r>
            <a:r>
              <a:rPr lang="en-US" sz="3600" b="1" dirty="0" smtClean="0">
                <a:solidFill>
                  <a:schemeClr val="bg1"/>
                </a:solidFill>
                <a:latin typeface="Times New Roman" panose="02020603050405020304" pitchFamily="18" charset="0"/>
                <a:cs typeface="Times New Roman" panose="02020603050405020304" pitchFamily="18" charset="0"/>
              </a:rPr>
              <a:t> and Engineers Should Be Best Friends!</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2895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1676400"/>
            <a:ext cx="8382000" cy="4343399"/>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2800" b="1" dirty="0" smtClean="0">
                <a:solidFill>
                  <a:schemeClr val="bg1"/>
                </a:solidFill>
                <a:latin typeface="Times New Roman" panose="02020603050405020304" pitchFamily="18" charset="0"/>
                <a:cs typeface="Times New Roman" panose="02020603050405020304" pitchFamily="18" charset="0"/>
              </a:rPr>
              <a:t>The term “product support” means the package of support functions required to field and maintain the readiness and operational capability of major weapon systems, subsystems, and components, including all functions related to weapon system readiness ……..</a:t>
            </a:r>
          </a:p>
          <a:p>
            <a:endParaRPr lang="en-US" sz="2800" dirty="0" smtClean="0">
              <a:solidFill>
                <a:srgbClr val="FFFF00"/>
              </a:solidFill>
            </a:endParaRPr>
          </a:p>
          <a:p>
            <a:r>
              <a:rPr lang="en-US" sz="2800" b="1" dirty="0" smtClean="0">
                <a:solidFill>
                  <a:schemeClr val="bg1"/>
                </a:solidFill>
              </a:rPr>
              <a:t>(Source: 10 U.S.C. § 2337)</a:t>
            </a:r>
            <a:endParaRPr lang="en-US" sz="2800" dirty="0">
              <a:solidFill>
                <a:srgbClr val="FFFF00"/>
              </a:solidFill>
            </a:endParaRPr>
          </a:p>
        </p:txBody>
      </p:sp>
      <p:sp>
        <p:nvSpPr>
          <p:cNvPr id="5" name="Title 1"/>
          <p:cNvSpPr txBox="1">
            <a:spLocks/>
          </p:cNvSpPr>
          <p:nvPr/>
        </p:nvSpPr>
        <p:spPr>
          <a:xfrm>
            <a:off x="1676400" y="274637"/>
            <a:ext cx="7010400" cy="913139"/>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solidFill>
                  <a:schemeClr val="bg1"/>
                </a:solidFill>
                <a:latin typeface="Times New Roman" panose="02020603050405020304" pitchFamily="18" charset="0"/>
                <a:cs typeface="Times New Roman" panose="02020603050405020304" pitchFamily="18" charset="0"/>
              </a:rPr>
              <a:t>What is Product Support?</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35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0417" y="1339590"/>
            <a:ext cx="6113511" cy="1850613"/>
            <a:chOff x="1497951" y="1818839"/>
            <a:chExt cx="6113511" cy="1850613"/>
          </a:xfrm>
        </p:grpSpPr>
        <p:sp>
          <p:nvSpPr>
            <p:cNvPr id="6" name="Rounded Rectangle 5"/>
            <p:cNvSpPr/>
            <p:nvPr/>
          </p:nvSpPr>
          <p:spPr>
            <a:xfrm rot="20798978">
              <a:off x="1497951" y="1902976"/>
              <a:ext cx="2255520" cy="1766476"/>
            </a:xfrm>
            <a:prstGeom prst="roundRect">
              <a:avLst>
                <a:gd name="adj" fmla="val 0"/>
              </a:avLst>
            </a:prstGeom>
            <a:blipFill rotWithShape="0">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a:blip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3191844" y="1818839"/>
              <a:ext cx="4419618" cy="843141"/>
            </a:xfrm>
            <a:custGeom>
              <a:avLst/>
              <a:gdLst>
                <a:gd name="connsiteX0" fmla="*/ 0 w 4419618"/>
                <a:gd name="connsiteY0" fmla="*/ 140526 h 843141"/>
                <a:gd name="connsiteX1" fmla="*/ 140526 w 4419618"/>
                <a:gd name="connsiteY1" fmla="*/ 0 h 843141"/>
                <a:gd name="connsiteX2" fmla="*/ 4279092 w 4419618"/>
                <a:gd name="connsiteY2" fmla="*/ 0 h 843141"/>
                <a:gd name="connsiteX3" fmla="*/ 4419618 w 4419618"/>
                <a:gd name="connsiteY3" fmla="*/ 140526 h 843141"/>
                <a:gd name="connsiteX4" fmla="*/ 4419618 w 4419618"/>
                <a:gd name="connsiteY4" fmla="*/ 702615 h 843141"/>
                <a:gd name="connsiteX5" fmla="*/ 4279092 w 4419618"/>
                <a:gd name="connsiteY5" fmla="*/ 843141 h 843141"/>
                <a:gd name="connsiteX6" fmla="*/ 140526 w 4419618"/>
                <a:gd name="connsiteY6" fmla="*/ 843141 h 843141"/>
                <a:gd name="connsiteX7" fmla="*/ 0 w 4419618"/>
                <a:gd name="connsiteY7" fmla="*/ 702615 h 843141"/>
                <a:gd name="connsiteX8" fmla="*/ 0 w 4419618"/>
                <a:gd name="connsiteY8" fmla="*/ 140526 h 84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9618" h="843141">
                  <a:moveTo>
                    <a:pt x="0" y="140526"/>
                  </a:moveTo>
                  <a:cubicBezTo>
                    <a:pt x="0" y="62916"/>
                    <a:pt x="62916" y="0"/>
                    <a:pt x="140526" y="0"/>
                  </a:cubicBezTo>
                  <a:lnTo>
                    <a:pt x="4279092" y="0"/>
                  </a:lnTo>
                  <a:cubicBezTo>
                    <a:pt x="4356702" y="0"/>
                    <a:pt x="4419618" y="62916"/>
                    <a:pt x="4419618" y="140526"/>
                  </a:cubicBezTo>
                  <a:lnTo>
                    <a:pt x="4419618" y="702615"/>
                  </a:lnTo>
                  <a:cubicBezTo>
                    <a:pt x="4419618" y="780225"/>
                    <a:pt x="4356702" y="843141"/>
                    <a:pt x="4279092" y="843141"/>
                  </a:cubicBezTo>
                  <a:lnTo>
                    <a:pt x="140526" y="843141"/>
                  </a:lnTo>
                  <a:cubicBezTo>
                    <a:pt x="62916" y="843141"/>
                    <a:pt x="0" y="780225"/>
                    <a:pt x="0" y="702615"/>
                  </a:cubicBezTo>
                  <a:lnTo>
                    <a:pt x="0" y="140526"/>
                  </a:lnTo>
                  <a:close/>
                </a:path>
              </a:pathLst>
            </a:custGeom>
            <a:gradFill flip="none"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1"/>
              <a:tileRect/>
            </a:gradFill>
            <a:effectLst>
              <a:outerShdw blurRad="190500" dist="152400" dir="8100000" algn="tr"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32599" tIns="132599" rIns="132599" bIns="132599" numCol="1" spcCol="1270" anchor="ctr" anchorCtr="0">
              <a:noAutofit/>
            </a:bodyPr>
            <a:lstStyle/>
            <a:p>
              <a:pPr lvl="0" algn="ctr" defTabSz="1066800" rtl="0">
                <a:lnSpc>
                  <a:spcPct val="90000"/>
                </a:lnSpc>
                <a:spcBef>
                  <a:spcPct val="0"/>
                </a:spcBef>
                <a:spcAft>
                  <a:spcPct val="35000"/>
                </a:spcAft>
              </a:pPr>
              <a:r>
                <a:rPr lang="en-US" sz="2400" b="1" i="0" kern="1200" baseline="0" dirty="0" smtClean="0">
                  <a:latin typeface="Verdana" pitchFamily="34" charset="0"/>
                  <a:ea typeface="Verdana" pitchFamily="34" charset="0"/>
                  <a:cs typeface="Verdana" pitchFamily="34" charset="0"/>
                </a:rPr>
                <a:t>Design FOR Support</a:t>
              </a:r>
              <a:endParaRPr lang="en-US" sz="2400" b="1" kern="1200" dirty="0">
                <a:latin typeface="Verdana" pitchFamily="34" charset="0"/>
                <a:ea typeface="Verdana" pitchFamily="34" charset="0"/>
                <a:cs typeface="Verdana" pitchFamily="34" charset="0"/>
              </a:endParaRPr>
            </a:p>
          </p:txBody>
        </p:sp>
      </p:grpSp>
      <p:grpSp>
        <p:nvGrpSpPr>
          <p:cNvPr id="13" name="Group 12"/>
          <p:cNvGrpSpPr/>
          <p:nvPr/>
        </p:nvGrpSpPr>
        <p:grpSpPr>
          <a:xfrm>
            <a:off x="2215886" y="4296056"/>
            <a:ext cx="6106358" cy="1920858"/>
            <a:chOff x="1813123" y="4078156"/>
            <a:chExt cx="6106358" cy="1920858"/>
          </a:xfrm>
        </p:grpSpPr>
        <p:sp>
          <p:nvSpPr>
            <p:cNvPr id="14" name="Rounded Rectangle 13"/>
            <p:cNvSpPr/>
            <p:nvPr/>
          </p:nvSpPr>
          <p:spPr>
            <a:xfrm rot="773471">
              <a:off x="1813123" y="4078156"/>
              <a:ext cx="2452641" cy="1920858"/>
            </a:xfrm>
            <a:prstGeom prst="roundRect">
              <a:avLst>
                <a:gd name="adj" fmla="val 0"/>
              </a:avLst>
            </a:prstGeom>
            <a:blipFill rotWithShape="0">
              <a:blip r:embed="rId4">
                <a:extLst>
                  <a:ext uri="{28A0092B-C50C-407E-A947-70E740481C1C}">
                    <a14:useLocalDpi xmlns:a14="http://schemas.microsoft.com/office/drawing/2010/main" val="0"/>
                  </a:ext>
                </a:extLst>
              </a:blip>
              <a:stretch>
                <a:fillRect/>
              </a:stretch>
            </a:blipFill>
            <a:ln>
              <a:no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3502929" y="4617962"/>
              <a:ext cx="4416552" cy="841248"/>
            </a:xfrm>
            <a:custGeom>
              <a:avLst/>
              <a:gdLst>
                <a:gd name="connsiteX0" fmla="*/ 0 w 6248400"/>
                <a:gd name="connsiteY0" fmla="*/ 223864 h 1343160"/>
                <a:gd name="connsiteX1" fmla="*/ 223864 w 6248400"/>
                <a:gd name="connsiteY1" fmla="*/ 0 h 1343160"/>
                <a:gd name="connsiteX2" fmla="*/ 6024536 w 6248400"/>
                <a:gd name="connsiteY2" fmla="*/ 0 h 1343160"/>
                <a:gd name="connsiteX3" fmla="*/ 6248400 w 6248400"/>
                <a:gd name="connsiteY3" fmla="*/ 223864 h 1343160"/>
                <a:gd name="connsiteX4" fmla="*/ 6248400 w 6248400"/>
                <a:gd name="connsiteY4" fmla="*/ 1119296 h 1343160"/>
                <a:gd name="connsiteX5" fmla="*/ 6024536 w 6248400"/>
                <a:gd name="connsiteY5" fmla="*/ 1343160 h 1343160"/>
                <a:gd name="connsiteX6" fmla="*/ 223864 w 6248400"/>
                <a:gd name="connsiteY6" fmla="*/ 1343160 h 1343160"/>
                <a:gd name="connsiteX7" fmla="*/ 0 w 6248400"/>
                <a:gd name="connsiteY7" fmla="*/ 1119296 h 1343160"/>
                <a:gd name="connsiteX8" fmla="*/ 0 w 6248400"/>
                <a:gd name="connsiteY8" fmla="*/ 223864 h 134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8400" h="1343160">
                  <a:moveTo>
                    <a:pt x="0" y="223864"/>
                  </a:moveTo>
                  <a:cubicBezTo>
                    <a:pt x="0" y="100227"/>
                    <a:pt x="100227" y="0"/>
                    <a:pt x="223864" y="0"/>
                  </a:cubicBezTo>
                  <a:lnTo>
                    <a:pt x="6024536" y="0"/>
                  </a:lnTo>
                  <a:cubicBezTo>
                    <a:pt x="6148173" y="0"/>
                    <a:pt x="6248400" y="100227"/>
                    <a:pt x="6248400" y="223864"/>
                  </a:cubicBezTo>
                  <a:lnTo>
                    <a:pt x="6248400" y="1119296"/>
                  </a:lnTo>
                  <a:cubicBezTo>
                    <a:pt x="6248400" y="1242933"/>
                    <a:pt x="6148173" y="1343160"/>
                    <a:pt x="6024536" y="1343160"/>
                  </a:cubicBezTo>
                  <a:lnTo>
                    <a:pt x="223864" y="1343160"/>
                  </a:lnTo>
                  <a:cubicBezTo>
                    <a:pt x="100227" y="1343160"/>
                    <a:pt x="0" y="1242933"/>
                    <a:pt x="0" y="1119296"/>
                  </a:cubicBezTo>
                  <a:lnTo>
                    <a:pt x="0" y="223864"/>
                  </a:lnTo>
                  <a:close/>
                </a:path>
              </a:pathLst>
            </a:custGeom>
            <a:gradFill flip="none" rotWithShape="0">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effectLst>
              <a:outerShdw blurRad="330200" dist="203200" dir="8100000" algn="tr"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78928" tIns="278928" rIns="278928" bIns="278928" numCol="1" spcCol="1270" anchor="ctr" anchorCtr="0">
              <a:noAutofit/>
            </a:bodyPr>
            <a:lstStyle/>
            <a:p>
              <a:pPr lvl="0" algn="l" defTabSz="2489200" rtl="0">
                <a:lnSpc>
                  <a:spcPct val="90000"/>
                </a:lnSpc>
                <a:spcBef>
                  <a:spcPct val="0"/>
                </a:spcBef>
                <a:spcAft>
                  <a:spcPct val="35000"/>
                </a:spcAft>
              </a:pPr>
              <a:r>
                <a:rPr lang="en-US" sz="2400" b="1" i="0" kern="1200" baseline="0" dirty="0" smtClean="0">
                  <a:latin typeface="Verdana" pitchFamily="34" charset="0"/>
                  <a:ea typeface="Verdana" pitchFamily="34" charset="0"/>
                  <a:cs typeface="Verdana" pitchFamily="34" charset="0"/>
                </a:rPr>
                <a:t>SUPPORT the Design</a:t>
              </a:r>
              <a:endParaRPr lang="en-US" sz="2400" b="1" i="0" kern="1200" baseline="0" dirty="0">
                <a:latin typeface="Verdana" pitchFamily="34" charset="0"/>
                <a:ea typeface="Verdana" pitchFamily="34" charset="0"/>
                <a:cs typeface="Verdana" pitchFamily="34" charset="0"/>
              </a:endParaRPr>
            </a:p>
          </p:txBody>
        </p:sp>
      </p:grpSp>
      <p:grpSp>
        <p:nvGrpSpPr>
          <p:cNvPr id="8" name="Group 7"/>
          <p:cNvGrpSpPr/>
          <p:nvPr/>
        </p:nvGrpSpPr>
        <p:grpSpPr>
          <a:xfrm>
            <a:off x="5726223" y="2335132"/>
            <a:ext cx="5597652" cy="1808523"/>
            <a:chOff x="3039444" y="2809439"/>
            <a:chExt cx="5597652" cy="1808523"/>
          </a:xfrm>
        </p:grpSpPr>
        <p:grpSp>
          <p:nvGrpSpPr>
            <p:cNvPr id="9" name="Group 8"/>
            <p:cNvGrpSpPr/>
            <p:nvPr/>
          </p:nvGrpSpPr>
          <p:grpSpPr>
            <a:xfrm>
              <a:off x="3039444" y="2809439"/>
              <a:ext cx="2309208" cy="1808523"/>
              <a:chOff x="2438400" y="3276600"/>
              <a:chExt cx="2309208" cy="1808523"/>
            </a:xfrm>
          </p:grpSpPr>
          <p:sp>
            <p:nvSpPr>
              <p:cNvPr id="11" name="Rounded Rectangle 10"/>
              <p:cNvSpPr/>
              <p:nvPr/>
            </p:nvSpPr>
            <p:spPr>
              <a:xfrm>
                <a:off x="2438400" y="3276600"/>
                <a:ext cx="2309208" cy="1808523"/>
              </a:xfrm>
              <a:prstGeom prst="roundRect">
                <a:avLst>
                  <a:gd name="adj" fmla="val 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ounded Rectangle 11"/>
              <p:cNvSpPr/>
              <p:nvPr/>
            </p:nvSpPr>
            <p:spPr>
              <a:xfrm>
                <a:off x="2590800" y="3364441"/>
                <a:ext cx="2057400" cy="1611313"/>
              </a:xfrm>
              <a:prstGeom prst="roundRect">
                <a:avLst>
                  <a:gd name="adj" fmla="val 0"/>
                </a:avLst>
              </a:prstGeom>
              <a:blipFill dpi="0" rotWithShape="0">
                <a:blip r:embed="rId5" cstate="print">
                  <a:lum bright="100000" contrast="100000"/>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0" name="Freeform 9"/>
            <p:cNvSpPr/>
            <p:nvPr/>
          </p:nvSpPr>
          <p:spPr>
            <a:xfrm>
              <a:off x="4220544" y="3128728"/>
              <a:ext cx="4416552" cy="841248"/>
            </a:xfrm>
            <a:custGeom>
              <a:avLst/>
              <a:gdLst>
                <a:gd name="connsiteX0" fmla="*/ 0 w 6248400"/>
                <a:gd name="connsiteY0" fmla="*/ 223864 h 1343160"/>
                <a:gd name="connsiteX1" fmla="*/ 223864 w 6248400"/>
                <a:gd name="connsiteY1" fmla="*/ 0 h 1343160"/>
                <a:gd name="connsiteX2" fmla="*/ 6024536 w 6248400"/>
                <a:gd name="connsiteY2" fmla="*/ 0 h 1343160"/>
                <a:gd name="connsiteX3" fmla="*/ 6248400 w 6248400"/>
                <a:gd name="connsiteY3" fmla="*/ 223864 h 1343160"/>
                <a:gd name="connsiteX4" fmla="*/ 6248400 w 6248400"/>
                <a:gd name="connsiteY4" fmla="*/ 1119296 h 1343160"/>
                <a:gd name="connsiteX5" fmla="*/ 6024536 w 6248400"/>
                <a:gd name="connsiteY5" fmla="*/ 1343160 h 1343160"/>
                <a:gd name="connsiteX6" fmla="*/ 223864 w 6248400"/>
                <a:gd name="connsiteY6" fmla="*/ 1343160 h 1343160"/>
                <a:gd name="connsiteX7" fmla="*/ 0 w 6248400"/>
                <a:gd name="connsiteY7" fmla="*/ 1119296 h 1343160"/>
                <a:gd name="connsiteX8" fmla="*/ 0 w 6248400"/>
                <a:gd name="connsiteY8" fmla="*/ 223864 h 134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8400" h="1343160">
                  <a:moveTo>
                    <a:pt x="0" y="223864"/>
                  </a:moveTo>
                  <a:cubicBezTo>
                    <a:pt x="0" y="100227"/>
                    <a:pt x="100227" y="0"/>
                    <a:pt x="223864" y="0"/>
                  </a:cubicBezTo>
                  <a:lnTo>
                    <a:pt x="6024536" y="0"/>
                  </a:lnTo>
                  <a:cubicBezTo>
                    <a:pt x="6148173" y="0"/>
                    <a:pt x="6248400" y="100227"/>
                    <a:pt x="6248400" y="223864"/>
                  </a:cubicBezTo>
                  <a:lnTo>
                    <a:pt x="6248400" y="1119296"/>
                  </a:lnTo>
                  <a:cubicBezTo>
                    <a:pt x="6248400" y="1242933"/>
                    <a:pt x="6148173" y="1343160"/>
                    <a:pt x="6024536" y="1343160"/>
                  </a:cubicBezTo>
                  <a:lnTo>
                    <a:pt x="223864" y="1343160"/>
                  </a:lnTo>
                  <a:cubicBezTo>
                    <a:pt x="100227" y="1343160"/>
                    <a:pt x="0" y="1242933"/>
                    <a:pt x="0" y="1119296"/>
                  </a:cubicBezTo>
                  <a:lnTo>
                    <a:pt x="0" y="223864"/>
                  </a:lnTo>
                  <a:close/>
                </a:path>
              </a:pathLst>
            </a:custGeom>
            <a:gradFill flip="none" rotWithShape="0">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effectLst>
              <a:outerShdw blurRad="279400" dist="203200" dir="8100000" algn="tr" rotWithShape="0">
                <a:prstClr val="black">
                  <a:alpha val="40000"/>
                </a:prst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78928" tIns="278928" rIns="278928" bIns="278928" numCol="1" spcCol="1270" anchor="ctr" anchorCtr="0">
              <a:noAutofit/>
            </a:bodyPr>
            <a:lstStyle/>
            <a:p>
              <a:pPr lvl="0" algn="l" defTabSz="2489200" rtl="0">
                <a:lnSpc>
                  <a:spcPct val="90000"/>
                </a:lnSpc>
                <a:spcBef>
                  <a:spcPct val="0"/>
                </a:spcBef>
                <a:spcAft>
                  <a:spcPct val="35000"/>
                </a:spcAft>
              </a:pPr>
              <a:r>
                <a:rPr lang="en-US" sz="2400" b="1" i="0" kern="1200" baseline="0" dirty="0" smtClean="0">
                  <a:latin typeface="Verdana" pitchFamily="34" charset="0"/>
                  <a:ea typeface="Verdana" pitchFamily="34" charset="0"/>
                  <a:cs typeface="Verdana" pitchFamily="34" charset="0"/>
                </a:rPr>
                <a:t>Design THE Support</a:t>
              </a:r>
              <a:endParaRPr lang="en-US" sz="2400" b="1" kern="1200" dirty="0">
                <a:latin typeface="Verdana" pitchFamily="34" charset="0"/>
                <a:ea typeface="Verdana" pitchFamily="34" charset="0"/>
                <a:cs typeface="Verdana" pitchFamily="34" charset="0"/>
              </a:endParaRPr>
            </a:p>
          </p:txBody>
        </p:sp>
      </p:grpSp>
      <p:sp>
        <p:nvSpPr>
          <p:cNvPr id="16" name="TextBox 15"/>
          <p:cNvSpPr txBox="1"/>
          <p:nvPr/>
        </p:nvSpPr>
        <p:spPr>
          <a:xfrm>
            <a:off x="2967376" y="343144"/>
            <a:ext cx="4371902" cy="707886"/>
          </a:xfrm>
          <a:prstGeom prst="rect">
            <a:avLst/>
          </a:prstGeom>
          <a:noFill/>
        </p:spPr>
        <p:txBody>
          <a:bodyPr wrap="none" rtlCol="0">
            <a:spAutoFit/>
          </a:bodyPr>
          <a:lstStyle/>
          <a:p>
            <a:r>
              <a:rPr lang="en-US" sz="4000" b="1" dirty="0" smtClean="0">
                <a:solidFill>
                  <a:schemeClr val="bg1"/>
                </a:solidFill>
                <a:latin typeface="Times New Roman" panose="02020603050405020304" pitchFamily="18" charset="0"/>
                <a:cs typeface="Times New Roman" panose="02020603050405020304" pitchFamily="18" charset="0"/>
              </a:rPr>
              <a:t>Logistician’s Focus</a:t>
            </a:r>
            <a:endParaRPr lang="en-US"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00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491" y="802353"/>
            <a:ext cx="8496300" cy="5207507"/>
            <a:chOff x="533400" y="1793641"/>
            <a:chExt cx="8305800" cy="5207507"/>
          </a:xfrm>
        </p:grpSpPr>
        <p:sp>
          <p:nvSpPr>
            <p:cNvPr id="5" name="Rectangle 4"/>
            <p:cNvSpPr/>
            <p:nvPr/>
          </p:nvSpPr>
          <p:spPr>
            <a:xfrm>
              <a:off x="533400" y="2181316"/>
              <a:ext cx="8305800" cy="4819832"/>
            </a:xfrm>
            <a:prstGeom prst="rect">
              <a:avLst/>
            </a:prstGeom>
            <a:gradFill rotWithShape="1">
              <a:gsLst>
                <a:gs pos="0">
                  <a:srgbClr val="009DD9">
                    <a:tint val="50000"/>
                    <a:satMod val="300000"/>
                    <a:lumMod val="62000"/>
                    <a:lumOff val="38000"/>
                  </a:srgbClr>
                </a:gs>
                <a:gs pos="35000">
                  <a:srgbClr val="009DD9">
                    <a:tint val="37000"/>
                    <a:satMod val="300000"/>
                    <a:lumMod val="43000"/>
                    <a:lumOff val="57000"/>
                  </a:srgbClr>
                </a:gs>
                <a:gs pos="100000">
                  <a:srgbClr val="009DD9">
                    <a:tint val="15000"/>
                    <a:satMod val="350000"/>
                    <a:lumMod val="2000"/>
                    <a:lumOff val="98000"/>
                  </a:srgbClr>
                </a:gs>
              </a:gsLst>
              <a:lin ang="16200000" scaled="1"/>
            </a:gradFill>
            <a:ln w="9525" cap="flat" cmpd="sng" algn="ctr">
              <a:solidFill>
                <a:srgbClr val="009DD9">
                  <a:shade val="95000"/>
                  <a:satMod val="105000"/>
                </a:srgbClr>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6" name="Rectangle 5"/>
            <p:cNvSpPr>
              <a:spLocks noChangeAspect="1" noChangeArrowheads="1"/>
            </p:cNvSpPr>
            <p:nvPr/>
          </p:nvSpPr>
          <p:spPr bwMode="auto">
            <a:xfrm>
              <a:off x="5486400" y="3907599"/>
              <a:ext cx="2245658" cy="646973"/>
            </a:xfrm>
            <a:prstGeom prst="rect">
              <a:avLst/>
            </a:prstGeom>
            <a:gradFill rotWithShape="1">
              <a:gsLst>
                <a:gs pos="0">
                  <a:srgbClr val="A5C249">
                    <a:shade val="51000"/>
                    <a:satMod val="130000"/>
                  </a:srgbClr>
                </a:gs>
                <a:gs pos="80000">
                  <a:srgbClr val="A5C249">
                    <a:shade val="93000"/>
                    <a:satMod val="130000"/>
                  </a:srgbClr>
                </a:gs>
                <a:gs pos="100000">
                  <a:srgbClr val="A5C249">
                    <a:shade val="94000"/>
                    <a:satMod val="135000"/>
                  </a:srgbClr>
                </a:gs>
              </a:gsLst>
              <a:lin ang="16200000" scaled="0"/>
            </a:gradFill>
            <a:ln w="9525" cap="flat" cmpd="sng" algn="ctr">
              <a:solidFill>
                <a:srgbClr val="A5C249">
                  <a:shade val="95000"/>
                  <a:satMod val="105000"/>
                </a:srgbClr>
              </a:solidFill>
              <a:prstDash val="solid"/>
              <a:headEnd/>
              <a:tailEnd/>
            </a:ln>
            <a:effectLst>
              <a:outerShdw blurRad="215900" dist="152400" dir="8280000" rotWithShape="0">
                <a:sysClr val="windowText" lastClr="000000">
                  <a:alpha val="35000"/>
                </a:sysClr>
              </a:outerShdw>
            </a:effectLst>
          </p:spPr>
          <p:txBody>
            <a:bodyPr wrap="square" lIns="92075" tIns="46038" rIns="92075" bIns="46038">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Approximately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1" i="1"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10%</a:t>
              </a:r>
              <a:r>
                <a:rPr kumimoji="0" lang="en-US" sz="12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 of </a:t>
              </a:r>
              <a:r>
                <a:rPr kumimoji="0" lang="en-US" sz="12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Life Cycle Cost </a:t>
              </a:r>
              <a:r>
                <a:rPr kumimoji="0" lang="en-US" sz="12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Spent</a:t>
              </a:r>
            </a:p>
          </p:txBody>
        </p:sp>
        <p:sp>
          <p:nvSpPr>
            <p:cNvPr id="7" name="Rectangle 6"/>
            <p:cNvSpPr>
              <a:spLocks noChangeAspect="1" noChangeArrowheads="1"/>
            </p:cNvSpPr>
            <p:nvPr/>
          </p:nvSpPr>
          <p:spPr bwMode="auto">
            <a:xfrm>
              <a:off x="2799485" y="1793641"/>
              <a:ext cx="1982915" cy="406907"/>
            </a:xfrm>
            <a:prstGeom prst="rect">
              <a:avLst/>
            </a:prstGeom>
            <a:noFill/>
            <a:ln w="9525">
              <a:noFill/>
              <a:miter lim="800000"/>
              <a:headEnd/>
              <a:tailEnd/>
            </a:ln>
            <a:effec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rPr>
                <a:t>Life Cycle Cost (LCC)</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Verdana" pitchFamily="34" charset="0"/>
                  <a:ea typeface="Verdana" pitchFamily="34" charset="0"/>
                  <a:cs typeface="Verdana" pitchFamily="34" charset="0"/>
                </a:rPr>
                <a:t>Determination</a:t>
              </a:r>
            </a:p>
          </p:txBody>
        </p:sp>
        <p:sp>
          <p:nvSpPr>
            <p:cNvPr id="8" name="Freeform 7"/>
            <p:cNvSpPr>
              <a:spLocks noChangeAspect="1"/>
            </p:cNvSpPr>
            <p:nvPr/>
          </p:nvSpPr>
          <p:spPr bwMode="auto">
            <a:xfrm>
              <a:off x="1728984" y="2368509"/>
              <a:ext cx="2790790" cy="2149624"/>
            </a:xfrm>
            <a:custGeom>
              <a:avLst/>
              <a:gdLst>
                <a:gd name="T0" fmla="*/ 0 w 1749"/>
                <a:gd name="T1" fmla="*/ 2147483647 h 1433"/>
                <a:gd name="T2" fmla="*/ 2147483647 w 1749"/>
                <a:gd name="T3" fmla="*/ 2147483647 h 1433"/>
                <a:gd name="T4" fmla="*/ 2147483647 w 1749"/>
                <a:gd name="T5" fmla="*/ 0 h 1433"/>
                <a:gd name="T6" fmla="*/ 2147483647 w 1749"/>
                <a:gd name="T7" fmla="*/ 2147483647 h 1433"/>
                <a:gd name="T8" fmla="*/ 0 w 1749"/>
                <a:gd name="T9" fmla="*/ 2147483647 h 1433"/>
                <a:gd name="T10" fmla="*/ 0 60000 65536"/>
                <a:gd name="T11" fmla="*/ 0 60000 65536"/>
                <a:gd name="T12" fmla="*/ 0 60000 65536"/>
                <a:gd name="T13" fmla="*/ 0 60000 65536"/>
                <a:gd name="T14" fmla="*/ 0 60000 65536"/>
                <a:gd name="T15" fmla="*/ 0 w 1749"/>
                <a:gd name="T16" fmla="*/ 0 h 1433"/>
                <a:gd name="T17" fmla="*/ 1749 w 1749"/>
                <a:gd name="T18" fmla="*/ 1433 h 1433"/>
              </a:gdLst>
              <a:ahLst/>
              <a:cxnLst>
                <a:cxn ang="T10">
                  <a:pos x="T0" y="T1"/>
                </a:cxn>
                <a:cxn ang="T11">
                  <a:pos x="T2" y="T3"/>
                </a:cxn>
                <a:cxn ang="T12">
                  <a:pos x="T4" y="T5"/>
                </a:cxn>
                <a:cxn ang="T13">
                  <a:pos x="T6" y="T7"/>
                </a:cxn>
                <a:cxn ang="T14">
                  <a:pos x="T8" y="T9"/>
                </a:cxn>
              </a:cxnLst>
              <a:rect l="T15" t="T16" r="T17" b="T18"/>
              <a:pathLst>
                <a:path w="1749" h="1433">
                  <a:moveTo>
                    <a:pt x="0" y="1432"/>
                  </a:moveTo>
                  <a:lnTo>
                    <a:pt x="857" y="388"/>
                  </a:lnTo>
                  <a:lnTo>
                    <a:pt x="1737" y="0"/>
                  </a:lnTo>
                  <a:lnTo>
                    <a:pt x="1748" y="1432"/>
                  </a:lnTo>
                  <a:lnTo>
                    <a:pt x="0" y="1432"/>
                  </a:lnTo>
                </a:path>
              </a:pathLst>
            </a:custGeom>
            <a:gradFill flip="none" rotWithShape="1">
              <a:gsLst>
                <a:gs pos="0">
                  <a:srgbClr val="009DD9">
                    <a:lumMod val="60000"/>
                    <a:lumOff val="40000"/>
                    <a:shade val="30000"/>
                    <a:satMod val="115000"/>
                  </a:srgbClr>
                </a:gs>
                <a:gs pos="50000">
                  <a:srgbClr val="009DD9">
                    <a:lumMod val="60000"/>
                    <a:lumOff val="40000"/>
                    <a:shade val="67500"/>
                    <a:satMod val="115000"/>
                  </a:srgbClr>
                </a:gs>
                <a:gs pos="100000">
                  <a:srgbClr val="009DD9">
                    <a:lumMod val="60000"/>
                    <a:lumOff val="40000"/>
                    <a:shade val="100000"/>
                    <a:satMod val="115000"/>
                  </a:srgbClr>
                </a:gs>
              </a:gsLst>
              <a:lin ang="5400000" scaled="1"/>
              <a:tileRect/>
            </a:gradFill>
            <a:ln w="9525" cap="rnd">
              <a:no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9" name="Rectangle 8"/>
            <p:cNvSpPr>
              <a:spLocks noChangeAspect="1" noChangeArrowheads="1"/>
            </p:cNvSpPr>
            <p:nvPr/>
          </p:nvSpPr>
          <p:spPr bwMode="auto">
            <a:xfrm rot="16200000">
              <a:off x="-259967" y="3186743"/>
              <a:ext cx="2162451" cy="277641"/>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CUMULATIVE PERCENT</a:t>
              </a:r>
              <a:endParaRPr kumimoji="0" lang="en-US" sz="12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10" name="Line 8"/>
            <p:cNvSpPr>
              <a:spLocks noChangeAspect="1" noChangeShapeType="1"/>
            </p:cNvSpPr>
            <p:nvPr/>
          </p:nvSpPr>
          <p:spPr bwMode="auto">
            <a:xfrm>
              <a:off x="3089255" y="2129996"/>
              <a:ext cx="0" cy="2367136"/>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11" name="Line 9"/>
            <p:cNvSpPr>
              <a:spLocks noChangeAspect="1" noChangeShapeType="1"/>
            </p:cNvSpPr>
            <p:nvPr/>
          </p:nvSpPr>
          <p:spPr bwMode="auto">
            <a:xfrm>
              <a:off x="4502212" y="2129996"/>
              <a:ext cx="0" cy="2367136"/>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12" name="Line 10"/>
            <p:cNvSpPr>
              <a:spLocks noChangeAspect="1" noChangeShapeType="1"/>
            </p:cNvSpPr>
            <p:nvPr/>
          </p:nvSpPr>
          <p:spPr bwMode="auto">
            <a:xfrm>
              <a:off x="8666045" y="2129996"/>
              <a:ext cx="0" cy="2391137"/>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13" name="Line 11"/>
            <p:cNvSpPr>
              <a:spLocks noChangeAspect="1" noChangeShapeType="1"/>
            </p:cNvSpPr>
            <p:nvPr/>
          </p:nvSpPr>
          <p:spPr bwMode="auto">
            <a:xfrm>
              <a:off x="4567671" y="2415012"/>
              <a:ext cx="418299" cy="87005"/>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14" name="Line 12"/>
            <p:cNvSpPr>
              <a:spLocks noChangeAspect="1" noChangeShapeType="1"/>
            </p:cNvSpPr>
            <p:nvPr/>
          </p:nvSpPr>
          <p:spPr bwMode="auto">
            <a:xfrm>
              <a:off x="4724134" y="4203115"/>
              <a:ext cx="638625" cy="49502"/>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15" name="Rectangle 14"/>
            <p:cNvSpPr>
              <a:spLocks noChangeAspect="1" noChangeArrowheads="1"/>
            </p:cNvSpPr>
            <p:nvPr/>
          </p:nvSpPr>
          <p:spPr bwMode="auto">
            <a:xfrm>
              <a:off x="7732057" y="3226558"/>
              <a:ext cx="784765" cy="694588"/>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Actual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Funds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Spent</a:t>
              </a:r>
            </a:p>
          </p:txBody>
        </p:sp>
        <p:sp>
          <p:nvSpPr>
            <p:cNvPr id="16" name="Line 14"/>
            <p:cNvSpPr>
              <a:spLocks noChangeAspect="1" noChangeShapeType="1"/>
            </p:cNvSpPr>
            <p:nvPr/>
          </p:nvSpPr>
          <p:spPr bwMode="auto">
            <a:xfrm>
              <a:off x="7304178" y="3346565"/>
              <a:ext cx="421492" cy="106507"/>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17" name="Line 15"/>
            <p:cNvSpPr>
              <a:spLocks noChangeAspect="1" noChangeShapeType="1"/>
            </p:cNvSpPr>
            <p:nvPr/>
          </p:nvSpPr>
          <p:spPr bwMode="auto">
            <a:xfrm>
              <a:off x="3587382" y="2217001"/>
              <a:ext cx="338471" cy="370521"/>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18" name="Freeform 17"/>
            <p:cNvSpPr>
              <a:spLocks noChangeAspect="1"/>
            </p:cNvSpPr>
            <p:nvPr/>
          </p:nvSpPr>
          <p:spPr bwMode="auto">
            <a:xfrm>
              <a:off x="1634786" y="2131495"/>
              <a:ext cx="78232" cy="2386637"/>
            </a:xfrm>
            <a:custGeom>
              <a:avLst/>
              <a:gdLst>
                <a:gd name="T0" fmla="*/ 2147483647 w 49"/>
                <a:gd name="T1" fmla="*/ 0 h 1591"/>
                <a:gd name="T2" fmla="*/ 2147483647 w 49"/>
                <a:gd name="T3" fmla="*/ 2147483647 h 1591"/>
                <a:gd name="T4" fmla="*/ 0 w 49"/>
                <a:gd name="T5" fmla="*/ 2147483647 h 1591"/>
                <a:gd name="T6" fmla="*/ 0 60000 65536"/>
                <a:gd name="T7" fmla="*/ 0 60000 65536"/>
                <a:gd name="T8" fmla="*/ 0 60000 65536"/>
                <a:gd name="T9" fmla="*/ 0 w 49"/>
                <a:gd name="T10" fmla="*/ 0 h 1591"/>
                <a:gd name="T11" fmla="*/ 49 w 49"/>
                <a:gd name="T12" fmla="*/ 1591 h 1591"/>
              </a:gdLst>
              <a:ahLst/>
              <a:cxnLst>
                <a:cxn ang="T6">
                  <a:pos x="T0" y="T1"/>
                </a:cxn>
                <a:cxn ang="T7">
                  <a:pos x="T2" y="T3"/>
                </a:cxn>
                <a:cxn ang="T8">
                  <a:pos x="T4" y="T5"/>
                </a:cxn>
              </a:cxnLst>
              <a:rect l="T9" t="T10" r="T11" b="T12"/>
              <a:pathLst>
                <a:path w="49" h="1591">
                  <a:moveTo>
                    <a:pt x="48" y="0"/>
                  </a:moveTo>
                  <a:lnTo>
                    <a:pt x="48" y="1590"/>
                  </a:lnTo>
                  <a:lnTo>
                    <a:pt x="0" y="1590"/>
                  </a:lnTo>
                </a:path>
              </a:pathLst>
            </a:custGeom>
            <a:noFill/>
            <a:ln w="12700" cap="rnd">
              <a:solidFill>
                <a:srgbClr val="000000"/>
              </a:solid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19" name="Line 17"/>
            <p:cNvSpPr>
              <a:spLocks noChangeAspect="1" noChangeShapeType="1"/>
            </p:cNvSpPr>
            <p:nvPr/>
          </p:nvSpPr>
          <p:spPr bwMode="auto">
            <a:xfrm>
              <a:off x="1642770" y="4041105"/>
              <a:ext cx="73442" cy="0"/>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0" name="Line 18"/>
            <p:cNvSpPr>
              <a:spLocks noChangeAspect="1" noChangeShapeType="1"/>
            </p:cNvSpPr>
            <p:nvPr/>
          </p:nvSpPr>
          <p:spPr bwMode="auto">
            <a:xfrm>
              <a:off x="1642770" y="3570078"/>
              <a:ext cx="73442" cy="0"/>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1" name="Line 19"/>
            <p:cNvSpPr>
              <a:spLocks noChangeAspect="1" noChangeShapeType="1"/>
            </p:cNvSpPr>
            <p:nvPr/>
          </p:nvSpPr>
          <p:spPr bwMode="auto">
            <a:xfrm>
              <a:off x="1642770" y="3088550"/>
              <a:ext cx="73442" cy="0"/>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2" name="Line 20"/>
            <p:cNvSpPr>
              <a:spLocks noChangeAspect="1" noChangeShapeType="1"/>
            </p:cNvSpPr>
            <p:nvPr/>
          </p:nvSpPr>
          <p:spPr bwMode="auto">
            <a:xfrm>
              <a:off x="1642770" y="2619024"/>
              <a:ext cx="73442" cy="0"/>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3" name="Line 21"/>
            <p:cNvSpPr>
              <a:spLocks noChangeAspect="1" noChangeShapeType="1"/>
            </p:cNvSpPr>
            <p:nvPr/>
          </p:nvSpPr>
          <p:spPr bwMode="auto">
            <a:xfrm>
              <a:off x="1642770" y="2135996"/>
              <a:ext cx="73442" cy="0"/>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4" name="Line 22"/>
            <p:cNvSpPr>
              <a:spLocks noChangeAspect="1" noChangeShapeType="1"/>
            </p:cNvSpPr>
            <p:nvPr/>
          </p:nvSpPr>
          <p:spPr bwMode="auto">
            <a:xfrm>
              <a:off x="1719405" y="4522633"/>
              <a:ext cx="6967396" cy="0"/>
            </a:xfrm>
            <a:prstGeom prst="line">
              <a:avLst/>
            </a:prstGeom>
            <a:noFill/>
            <a:ln w="12700">
              <a:solidFill>
                <a:sysClr val="windowText" lastClr="000000"/>
              </a:solidFill>
              <a:round/>
              <a:headEnd type="none" w="sm" len="sm"/>
              <a:tailEnd type="none" w="sm" len="sm"/>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5" name="Freeform 24"/>
            <p:cNvSpPr>
              <a:spLocks noChangeAspect="1"/>
            </p:cNvSpPr>
            <p:nvPr/>
          </p:nvSpPr>
          <p:spPr bwMode="auto">
            <a:xfrm>
              <a:off x="1709825" y="2131495"/>
              <a:ext cx="6954624" cy="2386637"/>
            </a:xfrm>
            <a:custGeom>
              <a:avLst/>
              <a:gdLst>
                <a:gd name="T0" fmla="*/ 0 w 4355"/>
                <a:gd name="T1" fmla="*/ 2147483647 h 1591"/>
                <a:gd name="T2" fmla="*/ 2147483647 w 4355"/>
                <a:gd name="T3" fmla="*/ 2147483647 h 1591"/>
                <a:gd name="T4" fmla="*/ 2147483647 w 4355"/>
                <a:gd name="T5" fmla="*/ 2147483647 h 1591"/>
                <a:gd name="T6" fmla="*/ 2147483647 w 4355"/>
                <a:gd name="T7" fmla="*/ 2147483647 h 1591"/>
                <a:gd name="T8" fmla="*/ 2147483647 w 4355"/>
                <a:gd name="T9" fmla="*/ 2147483647 h 1591"/>
                <a:gd name="T10" fmla="*/ 2147483647 w 4355"/>
                <a:gd name="T11" fmla="*/ 0 h 1591"/>
                <a:gd name="T12" fmla="*/ 0 60000 65536"/>
                <a:gd name="T13" fmla="*/ 0 60000 65536"/>
                <a:gd name="T14" fmla="*/ 0 60000 65536"/>
                <a:gd name="T15" fmla="*/ 0 60000 65536"/>
                <a:gd name="T16" fmla="*/ 0 60000 65536"/>
                <a:gd name="T17" fmla="*/ 0 60000 65536"/>
                <a:gd name="T18" fmla="*/ 0 w 4355"/>
                <a:gd name="T19" fmla="*/ 0 h 1591"/>
                <a:gd name="T20" fmla="*/ 4355 w 4355"/>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4355" h="1591">
                  <a:moveTo>
                    <a:pt x="0" y="1590"/>
                  </a:moveTo>
                  <a:lnTo>
                    <a:pt x="867" y="1513"/>
                  </a:lnTo>
                  <a:lnTo>
                    <a:pt x="1736" y="1397"/>
                  </a:lnTo>
                  <a:lnTo>
                    <a:pt x="2616" y="1115"/>
                  </a:lnTo>
                  <a:lnTo>
                    <a:pt x="3483" y="795"/>
                  </a:lnTo>
                  <a:lnTo>
                    <a:pt x="4354" y="0"/>
                  </a:lnTo>
                </a:path>
              </a:pathLst>
            </a:custGeom>
            <a:noFill/>
            <a:ln w="38100" cap="rnd">
              <a:solidFill>
                <a:srgbClr val="0070C0"/>
              </a:solid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6" name="Freeform 25"/>
            <p:cNvSpPr>
              <a:spLocks noChangeAspect="1"/>
            </p:cNvSpPr>
            <p:nvPr/>
          </p:nvSpPr>
          <p:spPr bwMode="auto">
            <a:xfrm>
              <a:off x="1709825" y="2131495"/>
              <a:ext cx="6954624" cy="2386637"/>
            </a:xfrm>
            <a:custGeom>
              <a:avLst/>
              <a:gdLst>
                <a:gd name="T0" fmla="*/ 0 w 4355"/>
                <a:gd name="T1" fmla="*/ 2147483647 h 1591"/>
                <a:gd name="T2" fmla="*/ 2147483647 w 4355"/>
                <a:gd name="T3" fmla="*/ 2147483647 h 1591"/>
                <a:gd name="T4" fmla="*/ 2147483647 w 4355"/>
                <a:gd name="T5" fmla="*/ 2147483647 h 1591"/>
                <a:gd name="T6" fmla="*/ 2147483647 w 4355"/>
                <a:gd name="T7" fmla="*/ 2147483647 h 1591"/>
                <a:gd name="T8" fmla="*/ 2147483647 w 4355"/>
                <a:gd name="T9" fmla="*/ 2147483647 h 1591"/>
                <a:gd name="T10" fmla="*/ 2147483647 w 4355"/>
                <a:gd name="T11" fmla="*/ 0 h 1591"/>
                <a:gd name="T12" fmla="*/ 0 60000 65536"/>
                <a:gd name="T13" fmla="*/ 0 60000 65536"/>
                <a:gd name="T14" fmla="*/ 0 60000 65536"/>
                <a:gd name="T15" fmla="*/ 0 60000 65536"/>
                <a:gd name="T16" fmla="*/ 0 60000 65536"/>
                <a:gd name="T17" fmla="*/ 0 60000 65536"/>
                <a:gd name="T18" fmla="*/ 0 w 4355"/>
                <a:gd name="T19" fmla="*/ 0 h 1591"/>
                <a:gd name="T20" fmla="*/ 4355 w 4355"/>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4355" h="1591">
                  <a:moveTo>
                    <a:pt x="0" y="1590"/>
                  </a:moveTo>
                  <a:lnTo>
                    <a:pt x="867" y="557"/>
                  </a:lnTo>
                  <a:lnTo>
                    <a:pt x="1736" y="160"/>
                  </a:lnTo>
                  <a:lnTo>
                    <a:pt x="2616" y="32"/>
                  </a:lnTo>
                  <a:lnTo>
                    <a:pt x="3483" y="12"/>
                  </a:lnTo>
                  <a:lnTo>
                    <a:pt x="4354" y="0"/>
                  </a:lnTo>
                </a:path>
              </a:pathLst>
            </a:custGeom>
            <a:noFill/>
            <a:ln w="38100" cap="rnd">
              <a:solidFill>
                <a:srgbClr val="B74E1F"/>
              </a:solidFill>
              <a:roun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7" name="Oval 26"/>
            <p:cNvSpPr>
              <a:spLocks noChangeAspect="1" noChangeArrowheads="1"/>
            </p:cNvSpPr>
            <p:nvPr/>
          </p:nvSpPr>
          <p:spPr bwMode="auto">
            <a:xfrm>
              <a:off x="1666718" y="4500132"/>
              <a:ext cx="68653" cy="25501"/>
            </a:xfrm>
            <a:prstGeom prst="ellipse">
              <a:avLst/>
            </a:prstGeom>
            <a:solidFill>
              <a:srgbClr val="FF0000"/>
            </a:solidFill>
            <a:ln w="12700">
              <a:solidFill>
                <a:srgbClr val="FF0000"/>
              </a:solidFill>
              <a:round/>
              <a:headEnd/>
              <a:tailEnd/>
            </a:ln>
          </p:spPr>
          <p:txBody>
            <a:bodyPr wrap="none" lIns="90488" tIns="44450" rIns="90488" bIns="444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8" name="Oval 27"/>
            <p:cNvSpPr>
              <a:spLocks noChangeAspect="1" noChangeArrowheads="1"/>
            </p:cNvSpPr>
            <p:nvPr/>
          </p:nvSpPr>
          <p:spPr bwMode="auto">
            <a:xfrm>
              <a:off x="5828075" y="2135996"/>
              <a:ext cx="91440" cy="91440"/>
            </a:xfrm>
            <a:prstGeom prst="ellipse">
              <a:avLst/>
            </a:prstGeom>
            <a:solidFill>
              <a:srgbClr val="B74E1F"/>
            </a:solidFill>
            <a:ln w="12700">
              <a:noFill/>
              <a:round/>
              <a:headEnd/>
              <a:tailEnd/>
            </a:ln>
          </p:spPr>
          <p:txBody>
            <a:bodyPr wrap="none" lIns="90488" tIns="44450" rIns="90488" bIns="444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29" name="Rectangle 28"/>
            <p:cNvSpPr>
              <a:spLocks noChangeAspect="1" noChangeArrowheads="1"/>
            </p:cNvSpPr>
            <p:nvPr/>
          </p:nvSpPr>
          <p:spPr bwMode="auto">
            <a:xfrm>
              <a:off x="1053107" y="1887579"/>
              <a:ext cx="512961" cy="3074860"/>
            </a:xfrm>
            <a:prstGeom prst="rect">
              <a:avLst/>
            </a:prstGeom>
            <a:noFill/>
            <a:ln w="9525">
              <a:noFill/>
              <a:miter lim="800000"/>
              <a:headEnd/>
              <a:tailEnd/>
            </a:ln>
          </p:spPr>
          <p:txBody>
            <a:bodyPr wrap="none" lIns="92075" tIns="46038" rIns="92075" bIns="46038">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ts val="3100"/>
                </a:lnSpc>
                <a:spcBef>
                  <a:spcPts val="600"/>
                </a:spcBef>
                <a:spcAft>
                  <a:spcPts val="0"/>
                </a:spcAft>
                <a:buClrTx/>
                <a:buSzTx/>
                <a:buFontTx/>
                <a:buNone/>
                <a:tabLst/>
                <a:defRPr/>
              </a:pPr>
              <a:r>
                <a:rPr kumimoji="0" lang="en-US" sz="12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100</a:t>
              </a:r>
            </a:p>
            <a:p>
              <a:pPr marL="0" marR="0" lvl="0" indent="0" algn="r" defTabSz="914400" rtl="0" eaLnBrk="1" fontAlgn="auto" latinLnBrk="0" hangingPunct="1">
                <a:lnSpc>
                  <a:spcPts val="3100"/>
                </a:lnSpc>
                <a:spcBef>
                  <a:spcPts val="600"/>
                </a:spcBef>
                <a:spcAft>
                  <a:spcPts val="0"/>
                </a:spcAft>
                <a:buClrTx/>
                <a:buSzTx/>
                <a:buFontTx/>
                <a:buNone/>
                <a:tabLst/>
                <a:defRPr/>
              </a:pPr>
              <a:r>
                <a:rPr kumimoji="0" lang="en-US" sz="12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80</a:t>
              </a:r>
            </a:p>
            <a:p>
              <a:pPr marL="0" marR="0" lvl="0" indent="0" algn="r" defTabSz="914400" rtl="0" eaLnBrk="1" fontAlgn="auto" latinLnBrk="0" hangingPunct="1">
                <a:lnSpc>
                  <a:spcPts val="3100"/>
                </a:lnSpc>
                <a:spcBef>
                  <a:spcPts val="600"/>
                </a:spcBef>
                <a:spcAft>
                  <a:spcPts val="0"/>
                </a:spcAft>
                <a:buClrTx/>
                <a:buSzTx/>
                <a:buFontTx/>
                <a:buNone/>
                <a:tabLst/>
                <a:defRPr/>
              </a:pPr>
              <a:r>
                <a:rPr kumimoji="0" lang="en-US" sz="12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60</a:t>
              </a:r>
            </a:p>
            <a:p>
              <a:pPr marL="0" marR="0" lvl="0" indent="0" algn="r" defTabSz="914400" rtl="0" eaLnBrk="1" fontAlgn="auto" latinLnBrk="0" hangingPunct="1">
                <a:lnSpc>
                  <a:spcPts val="3100"/>
                </a:lnSpc>
                <a:spcBef>
                  <a:spcPts val="600"/>
                </a:spcBef>
                <a:spcAft>
                  <a:spcPts val="0"/>
                </a:spcAft>
                <a:buClrTx/>
                <a:buSzTx/>
                <a:buFontTx/>
                <a:buNone/>
                <a:tabLst/>
                <a:defRPr/>
              </a:pPr>
              <a:r>
                <a:rPr kumimoji="0" lang="en-US" sz="12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40</a:t>
              </a:r>
            </a:p>
            <a:p>
              <a:pPr marL="0" marR="0" lvl="0" indent="0" algn="r" defTabSz="914400" rtl="0" eaLnBrk="1" fontAlgn="auto" latinLnBrk="0" hangingPunct="1">
                <a:lnSpc>
                  <a:spcPts val="3100"/>
                </a:lnSpc>
                <a:spcBef>
                  <a:spcPts val="600"/>
                </a:spcBef>
                <a:spcAft>
                  <a:spcPts val="0"/>
                </a:spcAft>
                <a:buClrTx/>
                <a:buSzTx/>
                <a:buFontTx/>
                <a:buNone/>
                <a:tabLst/>
                <a:defRPr/>
              </a:pPr>
              <a:r>
                <a:rPr kumimoji="0" lang="en-US" sz="12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20</a:t>
              </a:r>
            </a:p>
            <a:p>
              <a:pPr marL="0" marR="0" lvl="0" indent="0" algn="r" defTabSz="914400" rtl="0" eaLnBrk="1" fontAlgn="auto" latinLnBrk="0" hangingPunct="1">
                <a:lnSpc>
                  <a:spcPts val="3100"/>
                </a:lnSpc>
                <a:spcBef>
                  <a:spcPts val="60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0</a:t>
              </a:r>
            </a:p>
          </p:txBody>
        </p:sp>
        <p:sp>
          <p:nvSpPr>
            <p:cNvPr id="30" name="Rectangle 29"/>
            <p:cNvSpPr>
              <a:spLocks noChangeAspect="1" noChangeArrowheads="1"/>
            </p:cNvSpPr>
            <p:nvPr/>
          </p:nvSpPr>
          <p:spPr bwMode="auto">
            <a:xfrm>
              <a:off x="1515045" y="4512132"/>
              <a:ext cx="328708" cy="298074"/>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rPr>
                <a:t>A</a:t>
              </a:r>
            </a:p>
          </p:txBody>
        </p:sp>
        <p:sp>
          <p:nvSpPr>
            <p:cNvPr id="31" name="Rectangle 30"/>
            <p:cNvSpPr>
              <a:spLocks noChangeAspect="1" noChangeArrowheads="1"/>
            </p:cNvSpPr>
            <p:nvPr/>
          </p:nvSpPr>
          <p:spPr bwMode="auto">
            <a:xfrm>
              <a:off x="2961530" y="4512132"/>
              <a:ext cx="325265" cy="298074"/>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rPr>
                <a:t>B</a:t>
              </a:r>
            </a:p>
          </p:txBody>
        </p:sp>
        <p:sp>
          <p:nvSpPr>
            <p:cNvPr id="32" name="Rectangle 31"/>
            <p:cNvSpPr>
              <a:spLocks noChangeAspect="1" noChangeArrowheads="1"/>
            </p:cNvSpPr>
            <p:nvPr/>
          </p:nvSpPr>
          <p:spPr bwMode="auto">
            <a:xfrm>
              <a:off x="4872614" y="4545135"/>
              <a:ext cx="1561438" cy="406907"/>
            </a:xfrm>
            <a:prstGeom prst="rect">
              <a:avLst/>
            </a:prstGeom>
            <a:noFill/>
            <a:ln w="9525">
              <a:noFill/>
              <a:miter lim="800000"/>
              <a:headEnd/>
              <a:tailEnd/>
            </a:ln>
            <a:effectLst/>
          </p:spPr>
          <p:txBody>
            <a:bodyPr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F6FC6">
                      <a:lumMod val="75000"/>
                    </a:srgbClr>
                  </a:solidFill>
                  <a:effectLst/>
                  <a:uLnTx/>
                  <a:uFillTx/>
                  <a:latin typeface="Verdana" pitchFamily="34" charset="0"/>
                  <a:ea typeface="Verdana" pitchFamily="34" charset="0"/>
                  <a:cs typeface="Verdana" pitchFamily="34" charset="0"/>
                </a:rPr>
                <a:t>Production &amp; Deployment</a:t>
              </a:r>
            </a:p>
          </p:txBody>
        </p:sp>
        <p:sp>
          <p:nvSpPr>
            <p:cNvPr id="33" name="Rectangle 32"/>
            <p:cNvSpPr>
              <a:spLocks noChangeAspect="1" noChangeArrowheads="1"/>
            </p:cNvSpPr>
            <p:nvPr/>
          </p:nvSpPr>
          <p:spPr bwMode="auto">
            <a:xfrm>
              <a:off x="6472219" y="4596137"/>
              <a:ext cx="2061462" cy="249941"/>
            </a:xfrm>
            <a:prstGeom prst="rect">
              <a:avLst/>
            </a:prstGeom>
            <a:noFill/>
            <a:ln w="9525">
              <a:noFill/>
              <a:miter lim="800000"/>
              <a:headEnd/>
              <a:tailEnd/>
            </a:ln>
            <a:effec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7CCA62">
                      <a:lumMod val="50000"/>
                    </a:srgbClr>
                  </a:solidFill>
                  <a:effectLst/>
                  <a:uLnTx/>
                  <a:uFillTx/>
                  <a:latin typeface="Verdana" pitchFamily="34" charset="0"/>
                  <a:ea typeface="Verdana" pitchFamily="34" charset="0"/>
                  <a:cs typeface="Verdana" pitchFamily="34" charset="0"/>
                </a:rPr>
                <a:t>Operations &amp; Support</a:t>
              </a:r>
            </a:p>
          </p:txBody>
        </p:sp>
        <p:sp>
          <p:nvSpPr>
            <p:cNvPr id="34" name="Rectangle 33"/>
            <p:cNvSpPr>
              <a:spLocks noChangeAspect="1" noChangeArrowheads="1"/>
            </p:cNvSpPr>
            <p:nvPr/>
          </p:nvSpPr>
          <p:spPr bwMode="auto">
            <a:xfrm>
              <a:off x="1900375" y="4500132"/>
              <a:ext cx="1076572" cy="770084"/>
            </a:xfrm>
            <a:prstGeom prst="rect">
              <a:avLst/>
            </a:prstGeom>
            <a:noFill/>
            <a:ln w="9525">
              <a:noFill/>
              <a:miter lim="800000"/>
              <a:headEnd/>
              <a:tailEnd/>
            </a:ln>
            <a:effec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100" b="1" i="0" u="none" strike="noStrike" kern="1200" cap="none" spc="0" normalizeH="0" baseline="0" noProof="0" dirty="0">
                  <a:ln>
                    <a:noFill/>
                  </a:ln>
                  <a:solidFill>
                    <a:srgbClr val="7CCA62">
                      <a:lumMod val="50000"/>
                    </a:srgb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Technology</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rgbClr val="7CCA62">
                      <a:lumMod val="50000"/>
                    </a:srgb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Maturation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rgbClr val="7CCA62">
                      <a:lumMod val="50000"/>
                    </a:srgb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&amp; Risk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rgbClr val="7CCA62">
                      <a:lumMod val="50000"/>
                    </a:srgb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Reduction</a:t>
              </a:r>
              <a:endParaRPr kumimoji="0" lang="en-US" sz="1100" b="1" i="0" u="none" strike="noStrike" kern="1200" cap="none" spc="0" normalizeH="0" baseline="0" noProof="0" dirty="0">
                <a:ln>
                  <a:noFill/>
                </a:ln>
                <a:solidFill>
                  <a:srgbClr val="7CCA62">
                    <a:lumMod val="50000"/>
                  </a:srgb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p:txBody>
        </p:sp>
        <p:sp>
          <p:nvSpPr>
            <p:cNvPr id="35" name="Rectangle 34"/>
            <p:cNvSpPr>
              <a:spLocks noChangeAspect="1" noChangeArrowheads="1"/>
            </p:cNvSpPr>
            <p:nvPr/>
          </p:nvSpPr>
          <p:spPr bwMode="auto">
            <a:xfrm>
              <a:off x="3140614" y="4534633"/>
              <a:ext cx="1300660" cy="406907"/>
            </a:xfrm>
            <a:prstGeom prst="rect">
              <a:avLst/>
            </a:prstGeom>
            <a:noFill/>
            <a:ln w="9525">
              <a:noFill/>
              <a:miter lim="800000"/>
              <a:headEnd/>
              <a:tailEnd/>
            </a:ln>
            <a:effectLst/>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200" b="1" i="0" u="none" strike="noStrike" kern="1200" cap="none" spc="0" normalizeH="0" baseline="0" noProof="0" dirty="0" err="1" smtClean="0">
                  <a:ln>
                    <a:noFill/>
                  </a:ln>
                  <a:solidFill>
                    <a:srgbClr val="0BD0D9">
                      <a:lumMod val="75000"/>
                    </a:srgb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Eng</a:t>
              </a:r>
              <a:r>
                <a:rPr kumimoji="0" lang="en-US" sz="1200" b="1" i="0" u="none" strike="noStrike" kern="1200" cap="none" spc="0" normalizeH="0" noProof="0" dirty="0" smtClean="0">
                  <a:ln>
                    <a:noFill/>
                  </a:ln>
                  <a:solidFill>
                    <a:srgbClr val="0BD0D9">
                      <a:lumMod val="75000"/>
                    </a:srgb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 &amp; </a:t>
              </a:r>
              <a:r>
                <a:rPr lang="en-US" sz="1200" b="1" dirty="0" smtClean="0">
                  <a:solidFill>
                    <a:srgbClr val="0BD0D9">
                      <a:lumMod val="75000"/>
                    </a:srgb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a:t>
              </a:r>
              <a:r>
                <a:rPr kumimoji="0" lang="en-US" sz="1200" b="1" i="0" u="none" strike="noStrike" kern="1200" cap="none" spc="0" normalizeH="0" baseline="0" noProof="0" dirty="0" err="1" smtClean="0">
                  <a:ln>
                    <a:noFill/>
                  </a:ln>
                  <a:solidFill>
                    <a:srgbClr val="0BD0D9">
                      <a:lumMod val="75000"/>
                    </a:srgb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fg</a:t>
              </a:r>
              <a:endParaRPr kumimoji="0" lang="en-US" sz="1200" b="1" i="0" u="none" strike="noStrike" kern="1200" cap="none" spc="0" normalizeH="0" baseline="0" noProof="0" dirty="0">
                <a:ln>
                  <a:noFill/>
                </a:ln>
                <a:solidFill>
                  <a:srgbClr val="0BD0D9">
                    <a:lumMod val="75000"/>
                  </a:srgb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1200" b="1" i="0" u="none" strike="noStrike" kern="1200" cap="none" spc="0" normalizeH="0" baseline="0" noProof="0" dirty="0">
                  <a:ln>
                    <a:noFill/>
                  </a:ln>
                  <a:solidFill>
                    <a:srgbClr val="0BD0D9">
                      <a:lumMod val="75000"/>
                    </a:srgbClr>
                  </a:solidFill>
                  <a:effectLst>
                    <a:outerShdw blurRad="38100" dist="38100" dir="2700000" algn="tl">
                      <a:srgbClr val="000000">
                        <a:alpha val="43137"/>
                      </a:srgbClr>
                    </a:outerShdw>
                  </a:effectLst>
                  <a:uLnTx/>
                  <a:uFillTx/>
                  <a:latin typeface="Verdana" pitchFamily="34" charset="0"/>
                  <a:ea typeface="Verdana" pitchFamily="34" charset="0"/>
                  <a:cs typeface="Verdana" pitchFamily="34" charset="0"/>
                </a:rPr>
                <a:t>Development</a:t>
              </a:r>
            </a:p>
          </p:txBody>
        </p:sp>
        <p:sp>
          <p:nvSpPr>
            <p:cNvPr id="36" name="Rectangle 35"/>
            <p:cNvSpPr>
              <a:spLocks noChangeAspect="1" noChangeArrowheads="1"/>
            </p:cNvSpPr>
            <p:nvPr/>
          </p:nvSpPr>
          <p:spPr bwMode="auto">
            <a:xfrm>
              <a:off x="4334573" y="4512132"/>
              <a:ext cx="318381" cy="298074"/>
            </a:xfrm>
            <a:prstGeom prst="rect">
              <a:avLst/>
            </a:prstGeom>
            <a:noFill/>
            <a:ln w="9525">
              <a:noFill/>
              <a:miter lim="800000"/>
              <a:headEnd/>
              <a:tailEnd/>
            </a:ln>
          </p:spPr>
          <p:txBody>
            <a:bodyPr wrap="none" lIns="92075" tIns="46038" rIns="92075" bIns="4603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rPr>
                <a:t>C</a:t>
              </a:r>
            </a:p>
          </p:txBody>
        </p:sp>
        <p:sp>
          <p:nvSpPr>
            <p:cNvPr id="37" name="Rectangle 36"/>
            <p:cNvSpPr>
              <a:spLocks noChangeAspect="1" noChangeArrowheads="1"/>
            </p:cNvSpPr>
            <p:nvPr/>
          </p:nvSpPr>
          <p:spPr bwMode="auto">
            <a:xfrm>
              <a:off x="892386" y="5793206"/>
              <a:ext cx="4315505" cy="553998"/>
            </a:xfrm>
            <a:prstGeom prst="rect">
              <a:avLst/>
            </a:prstGeom>
            <a:gradFill flip="none" rotWithShape="1">
              <a:gsLst>
                <a:gs pos="0">
                  <a:srgbClr val="0BD0D9">
                    <a:lumMod val="50000"/>
                    <a:shade val="30000"/>
                    <a:satMod val="115000"/>
                  </a:srgbClr>
                </a:gs>
                <a:gs pos="50000">
                  <a:srgbClr val="0BD0D9">
                    <a:lumMod val="50000"/>
                    <a:shade val="67500"/>
                    <a:satMod val="115000"/>
                  </a:srgbClr>
                </a:gs>
                <a:gs pos="100000">
                  <a:srgbClr val="0BD0D9">
                    <a:lumMod val="50000"/>
                    <a:shade val="100000"/>
                    <a:satMod val="115000"/>
                  </a:srgbClr>
                </a:gs>
              </a:gsLst>
              <a:lin ang="16200000" scaled="1"/>
              <a:tileRect/>
            </a:gradFill>
            <a:ln w="9525" cap="flat" cmpd="sng" algn="ctr">
              <a:noFill/>
              <a:prstDash val="solid"/>
              <a:headEnd/>
              <a:tailEnd/>
            </a:ln>
            <a:effectLst>
              <a:outerShdw blurRad="215900" dist="152400" dir="8280000" rotWithShape="0">
                <a:sysClr val="windowText" lastClr="000000">
                  <a:alpha val="35000"/>
                </a:sysClr>
              </a:outerShdw>
            </a:effectLst>
          </p:spPr>
          <p:txBody>
            <a:bodyPr lIns="92075" tIns="91440" rIns="92075" bIns="9144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1" i="1" u="none" strike="noStrike" kern="1200" cap="none" spc="0" normalizeH="0" baseline="0" noProof="0" dirty="0" smtClean="0">
                  <a:ln>
                    <a:noFill/>
                  </a:ln>
                  <a:solidFill>
                    <a:sysClr val="window" lastClr="FFFFFF"/>
                  </a:solidFill>
                  <a:effectLst/>
                  <a:uLnTx/>
                  <a:uFillTx/>
                  <a:latin typeface="Verdana" pitchFamily="34" charset="0"/>
                  <a:ea typeface="Verdana" pitchFamily="34" charset="0"/>
                  <a:cs typeface="Verdana" pitchFamily="34" charset="0"/>
                </a:rPr>
                <a:t>Science</a:t>
              </a:r>
              <a:r>
                <a:rPr kumimoji="0" lang="en-US" sz="1200" b="1" i="1" u="none" strike="noStrike" kern="1200" cap="none" spc="0" normalizeH="0" noProof="0" dirty="0" smtClean="0">
                  <a:ln>
                    <a:noFill/>
                  </a:ln>
                  <a:solidFill>
                    <a:sysClr val="window" lastClr="FFFFFF"/>
                  </a:solidFill>
                  <a:effectLst/>
                  <a:uLnTx/>
                  <a:uFillTx/>
                  <a:latin typeface="Verdana" pitchFamily="34" charset="0"/>
                  <a:ea typeface="Verdana" pitchFamily="34" charset="0"/>
                  <a:cs typeface="Verdana" pitchFamily="34" charset="0"/>
                </a:rPr>
                <a:t> &amp; </a:t>
              </a:r>
              <a:r>
                <a:rPr kumimoji="0" lang="en-US" sz="1200" b="1" i="1" u="none" strike="noStrike" kern="1200" cap="none" spc="0" normalizeH="0" baseline="0" noProof="0" dirty="0" smtClean="0">
                  <a:ln>
                    <a:noFill/>
                  </a:ln>
                  <a:solidFill>
                    <a:sysClr val="window" lastClr="FFFFFF"/>
                  </a:solidFill>
                  <a:effectLst/>
                  <a:uLnTx/>
                  <a:uFillTx/>
                  <a:latin typeface="Verdana" pitchFamily="34" charset="0"/>
                  <a:ea typeface="Verdana" pitchFamily="34" charset="0"/>
                  <a:cs typeface="Verdana" pitchFamily="34" charset="0"/>
                </a:rPr>
                <a:t>Technology:  </a:t>
              </a:r>
              <a:r>
                <a:rPr kumimoji="0" lang="en-US" sz="1200" b="1" i="1" u="none" strike="noStrike" kern="1200" cap="none" spc="0" normalizeH="0" baseline="0" noProof="0" dirty="0">
                  <a:ln>
                    <a:noFill/>
                  </a:ln>
                  <a:solidFill>
                    <a:sysClr val="window" lastClr="FFFFFF"/>
                  </a:solidFill>
                  <a:effectLst/>
                  <a:uLnTx/>
                  <a:uFillTx/>
                  <a:latin typeface="Verdana" pitchFamily="34" charset="0"/>
                  <a:ea typeface="Verdana" pitchFamily="34" charset="0"/>
                  <a:cs typeface="Verdana" pitchFamily="34" charset="0"/>
                </a:rPr>
                <a:t>Technology Opportunities &amp; User Needs</a:t>
              </a:r>
            </a:p>
          </p:txBody>
        </p:sp>
        <p:sp>
          <p:nvSpPr>
            <p:cNvPr id="38" name="Text Box 52"/>
            <p:cNvSpPr txBox="1">
              <a:spLocks noChangeAspect="1" noChangeArrowheads="1"/>
            </p:cNvSpPr>
            <p:nvPr/>
          </p:nvSpPr>
          <p:spPr bwMode="auto">
            <a:xfrm>
              <a:off x="1602854" y="5189631"/>
              <a:ext cx="2113079" cy="261610"/>
            </a:xfrm>
            <a:prstGeom prst="rect">
              <a:avLst/>
            </a:prstGeom>
            <a:noFill/>
            <a:ln w="12700">
              <a:noFill/>
              <a:miter lim="800000"/>
              <a:headEnd type="none" w="sm" len="sm"/>
              <a:tailEnd type="none" w="sm" len="sm"/>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Pre-Systems Acquisition</a:t>
              </a:r>
            </a:p>
          </p:txBody>
        </p:sp>
        <p:sp>
          <p:nvSpPr>
            <p:cNvPr id="39" name="Text Box 53"/>
            <p:cNvSpPr txBox="1">
              <a:spLocks noChangeAspect="1" noChangeArrowheads="1"/>
            </p:cNvSpPr>
            <p:nvPr/>
          </p:nvSpPr>
          <p:spPr bwMode="auto">
            <a:xfrm>
              <a:off x="3850813" y="5055164"/>
              <a:ext cx="2996749" cy="769441"/>
            </a:xfrm>
            <a:prstGeom prst="rect">
              <a:avLst/>
            </a:prstGeom>
            <a:noFill/>
            <a:ln w="12700">
              <a:noFill/>
              <a:miter lim="800000"/>
              <a:headEnd type="none" w="sm" len="sm"/>
              <a:tailEnd type="none" w="sm" len="sm"/>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Systems Acquisition (Engineering </a:t>
              </a:r>
              <a:r>
                <a:rPr kumimoji="0" lang="en-US" sz="11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
              </a:r>
              <a:br>
                <a:rPr kumimoji="0" lang="en-US" sz="11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br>
              <a:r>
                <a:rPr kumimoji="0" lang="en-US" sz="11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&amp; </a:t>
              </a:r>
              <a:r>
                <a:rPr kumimoji="0" lang="en-US" sz="11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Manufacturing Development, Demonstration, </a:t>
              </a:r>
              <a:r>
                <a:rPr kumimoji="0" lang="en-US" sz="11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Low Rate Initial</a:t>
              </a:r>
              <a:r>
                <a:rPr kumimoji="0" lang="en-US" sz="1100" b="1" i="0" u="none" strike="noStrike" kern="1200" cap="none" spc="0" normalizeH="0" noProof="0" dirty="0" smtClean="0">
                  <a:ln>
                    <a:noFill/>
                  </a:ln>
                  <a:solidFill>
                    <a:sysClr val="windowText" lastClr="000000"/>
                  </a:solidFill>
                  <a:effectLst/>
                  <a:uLnTx/>
                  <a:uFillTx/>
                  <a:latin typeface="Verdana" pitchFamily="34" charset="0"/>
                  <a:ea typeface="Verdana" pitchFamily="34" charset="0"/>
                  <a:cs typeface="Verdana" pitchFamily="34" charset="0"/>
                </a:rPr>
                <a:t> </a:t>
              </a:r>
              <a:r>
                <a:rPr kumimoji="0" lang="en-US" sz="1100" b="1" i="0" u="none" strike="noStrike" kern="120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Production, </a:t>
              </a:r>
              <a:r>
                <a:rPr kumimoji="0" lang="en-US" sz="1100" b="1" i="0" u="none" strike="noStrike" kern="1200" cap="none" spc="0" normalizeH="0" baseline="0" noProof="0" dirty="0">
                  <a:ln>
                    <a:noFill/>
                  </a:ln>
                  <a:solidFill>
                    <a:sysClr val="windowText" lastClr="000000"/>
                  </a:solidFill>
                  <a:effectLst/>
                  <a:uLnTx/>
                  <a:uFillTx/>
                  <a:latin typeface="Verdana" pitchFamily="34" charset="0"/>
                  <a:ea typeface="Verdana" pitchFamily="34" charset="0"/>
                  <a:cs typeface="Verdana" pitchFamily="34" charset="0"/>
                </a:rPr>
                <a:t>&amp; Production</a:t>
              </a:r>
            </a:p>
          </p:txBody>
        </p:sp>
        <p:sp>
          <p:nvSpPr>
            <p:cNvPr id="40" name="Text Box 54"/>
            <p:cNvSpPr txBox="1">
              <a:spLocks noChangeAspect="1" noChangeArrowheads="1"/>
            </p:cNvSpPr>
            <p:nvPr/>
          </p:nvSpPr>
          <p:spPr bwMode="auto">
            <a:xfrm>
              <a:off x="6847563" y="5182670"/>
              <a:ext cx="1184940" cy="261610"/>
            </a:xfrm>
            <a:prstGeom prst="rect">
              <a:avLst/>
            </a:prstGeom>
            <a:noFill/>
            <a:ln w="12700">
              <a:noFill/>
              <a:miter lim="800000"/>
              <a:headEnd type="none" w="sm" len="sm"/>
              <a:tailEnd type="none" w="sm" len="sm"/>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1"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rPr>
                <a:t>Sustainment</a:t>
              </a:r>
            </a:p>
          </p:txBody>
        </p:sp>
        <p:sp>
          <p:nvSpPr>
            <p:cNvPr id="41" name="Line 55"/>
            <p:cNvSpPr>
              <a:spLocks noChangeAspect="1" noChangeShapeType="1"/>
            </p:cNvSpPr>
            <p:nvPr/>
          </p:nvSpPr>
          <p:spPr bwMode="auto">
            <a:xfrm>
              <a:off x="1821585" y="5418185"/>
              <a:ext cx="1596" cy="342021"/>
            </a:xfrm>
            <a:prstGeom prst="line">
              <a:avLst/>
            </a:prstGeom>
            <a:noFill/>
            <a:ln w="12700">
              <a:solidFill>
                <a:sysClr val="windowText" lastClr="000000"/>
              </a:solidFill>
              <a:round/>
              <a:headEnd type="triangle" w="med" len="me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42" name="Freeform 41"/>
            <p:cNvSpPr>
              <a:spLocks noChangeAspect="1"/>
            </p:cNvSpPr>
            <p:nvPr/>
          </p:nvSpPr>
          <p:spPr bwMode="auto">
            <a:xfrm>
              <a:off x="2782715" y="5418184"/>
              <a:ext cx="1596" cy="358520"/>
            </a:xfrm>
            <a:custGeom>
              <a:avLst/>
              <a:gdLst>
                <a:gd name="T0" fmla="*/ 0 w 1"/>
                <a:gd name="T1" fmla="*/ 0 h 239"/>
                <a:gd name="T2" fmla="*/ 0 w 1"/>
                <a:gd name="T3" fmla="*/ 2147483647 h 239"/>
                <a:gd name="T4" fmla="*/ 0 60000 65536"/>
                <a:gd name="T5" fmla="*/ 0 60000 65536"/>
                <a:gd name="T6" fmla="*/ 0 w 1"/>
                <a:gd name="T7" fmla="*/ 0 h 239"/>
                <a:gd name="T8" fmla="*/ 1 w 1"/>
                <a:gd name="T9" fmla="*/ 239 h 239"/>
              </a:gdLst>
              <a:ahLst/>
              <a:cxnLst>
                <a:cxn ang="T4">
                  <a:pos x="T0" y="T1"/>
                </a:cxn>
                <a:cxn ang="T5">
                  <a:pos x="T2" y="T3"/>
                </a:cxn>
              </a:cxnLst>
              <a:rect l="T6" t="T7" r="T8" b="T9"/>
              <a:pathLst>
                <a:path w="1" h="239">
                  <a:moveTo>
                    <a:pt x="0" y="0"/>
                  </a:moveTo>
                  <a:lnTo>
                    <a:pt x="0" y="239"/>
                  </a:lnTo>
                </a:path>
              </a:pathLst>
            </a:custGeom>
            <a:noFill/>
            <a:ln w="12700">
              <a:solidFill>
                <a:sysClr val="windowText" lastClr="000000"/>
              </a:solidFill>
              <a:round/>
              <a:headEnd type="triangle" w="med" len="me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43" name="Line 57"/>
            <p:cNvSpPr>
              <a:spLocks noChangeAspect="1" noChangeShapeType="1"/>
            </p:cNvSpPr>
            <p:nvPr/>
          </p:nvSpPr>
          <p:spPr bwMode="auto">
            <a:xfrm>
              <a:off x="3705528" y="5418185"/>
              <a:ext cx="1596" cy="342021"/>
            </a:xfrm>
            <a:prstGeom prst="line">
              <a:avLst/>
            </a:prstGeom>
            <a:noFill/>
            <a:ln w="12700">
              <a:solidFill>
                <a:sysClr val="windowText" lastClr="000000"/>
              </a:solidFill>
              <a:round/>
              <a:headEnd type="triangle" w="med" len="me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44" name="Oval 43"/>
            <p:cNvSpPr>
              <a:spLocks noChangeAspect="1" noChangeArrowheads="1"/>
            </p:cNvSpPr>
            <p:nvPr/>
          </p:nvSpPr>
          <p:spPr bwMode="auto">
            <a:xfrm>
              <a:off x="4454406" y="2334598"/>
              <a:ext cx="91440" cy="91440"/>
            </a:xfrm>
            <a:prstGeom prst="ellipse">
              <a:avLst/>
            </a:prstGeom>
            <a:solidFill>
              <a:srgbClr val="B74E1F"/>
            </a:solidFill>
            <a:ln w="12700">
              <a:noFill/>
              <a:round/>
              <a:headEnd/>
              <a:tailEnd/>
            </a:ln>
          </p:spPr>
          <p:txBody>
            <a:bodyPr wrap="none" lIns="90488" tIns="44450" rIns="90488" bIns="444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sp>
          <p:nvSpPr>
            <p:cNvPr id="45" name="Oval 44"/>
            <p:cNvSpPr>
              <a:spLocks noChangeAspect="1" noChangeArrowheads="1"/>
            </p:cNvSpPr>
            <p:nvPr/>
          </p:nvSpPr>
          <p:spPr bwMode="auto">
            <a:xfrm>
              <a:off x="3051774" y="2926269"/>
              <a:ext cx="91440" cy="91440"/>
            </a:xfrm>
            <a:prstGeom prst="ellipse">
              <a:avLst/>
            </a:prstGeom>
            <a:solidFill>
              <a:srgbClr val="B74E1F"/>
            </a:solidFill>
            <a:ln w="12700">
              <a:noFill/>
              <a:round/>
              <a:headEnd/>
              <a:tailEnd/>
            </a:ln>
          </p:spPr>
          <p:txBody>
            <a:bodyPr wrap="none" lIns="90488" tIns="44450" rIns="90488" bIns="444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ysClr val="windowText" lastClr="000000"/>
                </a:solidFill>
                <a:effectLst/>
                <a:uLnTx/>
                <a:uFillTx/>
                <a:latin typeface="Verdana" pitchFamily="34" charset="0"/>
                <a:ea typeface="Verdana" pitchFamily="34" charset="0"/>
                <a:cs typeface="Verdana" pitchFamily="34" charset="0"/>
              </a:endParaRPr>
            </a:p>
          </p:txBody>
        </p:sp>
      </p:grpSp>
      <p:sp>
        <p:nvSpPr>
          <p:cNvPr id="46" name="TextBox 45"/>
          <p:cNvSpPr txBox="1"/>
          <p:nvPr/>
        </p:nvSpPr>
        <p:spPr>
          <a:xfrm>
            <a:off x="3774991" y="5880237"/>
            <a:ext cx="7801776" cy="923330"/>
          </a:xfrm>
          <a:prstGeom prst="rect">
            <a:avLst/>
          </a:prstGeom>
          <a:solidFill>
            <a:schemeClr val="accent3">
              <a:lumMod val="60000"/>
              <a:lumOff val="40000"/>
            </a:schemeClr>
          </a:solidFill>
        </p:spPr>
        <p:txBody>
          <a:bodyPr wrap="square" rtlCol="0">
            <a:spAutoFit/>
          </a:bodyPr>
          <a:lstStyle/>
          <a:p>
            <a:pPr marL="0" lvl="1" algn="ctr"/>
            <a:r>
              <a:rPr lang="en-US" b="1" dirty="0" smtClean="0">
                <a:solidFill>
                  <a:schemeClr val="bg1"/>
                </a:solidFill>
                <a:latin typeface="Times New Roman" panose="02020603050405020304" pitchFamily="18" charset="0"/>
                <a:cs typeface="Times New Roman" panose="02020603050405020304" pitchFamily="18" charset="0"/>
              </a:rPr>
              <a:t>Logistician’s </a:t>
            </a:r>
            <a:r>
              <a:rPr lang="en-US" b="1" dirty="0">
                <a:solidFill>
                  <a:schemeClr val="bg1"/>
                </a:solidFill>
                <a:latin typeface="Times New Roman" panose="02020603050405020304" pitchFamily="18" charset="0"/>
                <a:cs typeface="Times New Roman" panose="02020603050405020304" pitchFamily="18" charset="0"/>
              </a:rPr>
              <a:t>must be involved in design planning to influence the design to </a:t>
            </a:r>
            <a:r>
              <a:rPr lang="en-US" b="1" dirty="0" smtClean="0">
                <a:solidFill>
                  <a:schemeClr val="bg1"/>
                </a:solidFill>
                <a:latin typeface="Times New Roman" panose="02020603050405020304" pitchFamily="18" charset="0"/>
                <a:cs typeface="Times New Roman" panose="02020603050405020304" pitchFamily="18" charset="0"/>
              </a:rPr>
              <a:t>ensure </a:t>
            </a:r>
            <a:r>
              <a:rPr lang="en-US" b="1" dirty="0">
                <a:solidFill>
                  <a:schemeClr val="bg1"/>
                </a:solidFill>
                <a:latin typeface="Times New Roman" panose="02020603050405020304" pitchFamily="18" charset="0"/>
                <a:cs typeface="Times New Roman" panose="02020603050405020304" pitchFamily="18" charset="0"/>
              </a:rPr>
              <a:t>supportability - Once designed  -  much of the support costs </a:t>
            </a:r>
            <a:endParaRPr lang="en-US" b="1" dirty="0" smtClean="0">
              <a:solidFill>
                <a:schemeClr val="bg1"/>
              </a:solidFill>
              <a:latin typeface="Times New Roman" panose="02020603050405020304" pitchFamily="18" charset="0"/>
              <a:cs typeface="Times New Roman" panose="02020603050405020304" pitchFamily="18" charset="0"/>
            </a:endParaRPr>
          </a:p>
          <a:p>
            <a:pPr marL="0" lvl="1" algn="ctr"/>
            <a:r>
              <a:rPr lang="en-US" b="1" u="sng" dirty="0" smtClean="0">
                <a:solidFill>
                  <a:schemeClr val="bg1"/>
                </a:solidFill>
                <a:latin typeface="Times New Roman" panose="02020603050405020304" pitchFamily="18" charset="0"/>
                <a:cs typeface="Times New Roman" panose="02020603050405020304" pitchFamily="18" charset="0"/>
              </a:rPr>
              <a:t>are </a:t>
            </a:r>
            <a:r>
              <a:rPr lang="en-US" b="1" u="sng" dirty="0">
                <a:solidFill>
                  <a:schemeClr val="bg1"/>
                </a:solidFill>
                <a:latin typeface="Times New Roman" panose="02020603050405020304" pitchFamily="18" charset="0"/>
                <a:cs typeface="Times New Roman" panose="02020603050405020304" pitchFamily="18" charset="0"/>
              </a:rPr>
              <a:t>locked in</a:t>
            </a:r>
            <a:r>
              <a:rPr lang="en-US" b="1" u="sng" dirty="0" smtClean="0">
                <a:solidFill>
                  <a:schemeClr val="bg1"/>
                </a:solidFill>
                <a:latin typeface="Times New Roman" panose="02020603050405020304" pitchFamily="18" charset="0"/>
                <a:cs typeface="Times New Roman" panose="02020603050405020304" pitchFamily="18" charset="0"/>
              </a:rPr>
              <a:t>!!!</a:t>
            </a:r>
            <a:endParaRPr lang="en-US" b="1" u="sng" dirty="0">
              <a:solidFill>
                <a:schemeClr val="bg1"/>
              </a:solidFill>
              <a:latin typeface="Times New Roman" panose="02020603050405020304" pitchFamily="18" charset="0"/>
              <a:cs typeface="Times New Roman" panose="02020603050405020304" pitchFamily="18" charset="0"/>
            </a:endParaRPr>
          </a:p>
        </p:txBody>
      </p:sp>
      <p:sp>
        <p:nvSpPr>
          <p:cNvPr id="47" name="TextBox 46"/>
          <p:cNvSpPr txBox="1"/>
          <p:nvPr/>
        </p:nvSpPr>
        <p:spPr>
          <a:xfrm rot="20673539">
            <a:off x="3427411" y="1387959"/>
            <a:ext cx="4973157" cy="584775"/>
          </a:xfrm>
          <a:prstGeom prst="rect">
            <a:avLst/>
          </a:prstGeom>
          <a:noFill/>
        </p:spPr>
        <p:txBody>
          <a:bodyPr wrap="square" rtlCol="0">
            <a:spAutoFit/>
          </a:bodyPr>
          <a:lstStyle/>
          <a:p>
            <a:r>
              <a:rPr lang="en-US" sz="3200" dirty="0" smtClean="0">
                <a:solidFill>
                  <a:schemeClr val="bg1"/>
                </a:solidFill>
                <a:latin typeface="Times New Roman" panose="02020603050405020304" pitchFamily="18" charset="0"/>
                <a:cs typeface="Times New Roman" panose="02020603050405020304" pitchFamily="18" charset="0"/>
              </a:rPr>
              <a:t>Why Involve Logistics?</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48" name="TextBox 47"/>
          <p:cNvSpPr txBox="1"/>
          <p:nvPr/>
        </p:nvSpPr>
        <p:spPr>
          <a:xfrm rot="20673539">
            <a:off x="3177983" y="2031994"/>
            <a:ext cx="4973157" cy="584775"/>
          </a:xfrm>
          <a:prstGeom prst="rect">
            <a:avLst/>
          </a:prstGeom>
          <a:noFill/>
        </p:spPr>
        <p:txBody>
          <a:bodyPr wrap="square" rtlCol="0">
            <a:spAutoFit/>
          </a:bodyPr>
          <a:lstStyle/>
          <a:p>
            <a:r>
              <a:rPr lang="en-US" sz="3200" dirty="0" smtClean="0">
                <a:solidFill>
                  <a:schemeClr val="bg1"/>
                </a:solidFill>
                <a:latin typeface="Times New Roman" panose="02020603050405020304" pitchFamily="18" charset="0"/>
                <a:cs typeface="Times New Roman" panose="02020603050405020304" pitchFamily="18" charset="0"/>
              </a:rPr>
              <a:t>When to Involve Logistics?</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24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611630"/>
            <a:ext cx="2114551" cy="4069080"/>
          </a:xfrm>
          <a:prstGeom prst="rect">
            <a:avLst/>
          </a:prstGeom>
        </p:spPr>
      </p:pic>
      <p:sp>
        <p:nvSpPr>
          <p:cNvPr id="7" name="TextBox 6"/>
          <p:cNvSpPr txBox="1"/>
          <p:nvPr/>
        </p:nvSpPr>
        <p:spPr>
          <a:xfrm>
            <a:off x="4549140" y="2011681"/>
            <a:ext cx="777240" cy="369332"/>
          </a:xfrm>
          <a:prstGeom prst="rect">
            <a:avLst/>
          </a:prstGeom>
          <a:noFill/>
        </p:spPr>
        <p:txBody>
          <a:bodyPr wrap="square" rtlCol="0">
            <a:spAutoFit/>
          </a:bodyPr>
          <a:lstStyle/>
          <a:p>
            <a:r>
              <a:rPr lang="en-US" b="1" dirty="0">
                <a:solidFill>
                  <a:schemeClr val="bg1"/>
                </a:solidFill>
              </a:rPr>
              <a:t>100%</a:t>
            </a:r>
          </a:p>
        </p:txBody>
      </p:sp>
      <p:sp>
        <p:nvSpPr>
          <p:cNvPr id="8" name="TextBox 7"/>
          <p:cNvSpPr txBox="1"/>
          <p:nvPr/>
        </p:nvSpPr>
        <p:spPr>
          <a:xfrm>
            <a:off x="4549140" y="2290181"/>
            <a:ext cx="777240" cy="369332"/>
          </a:xfrm>
          <a:prstGeom prst="rect">
            <a:avLst/>
          </a:prstGeom>
          <a:noFill/>
        </p:spPr>
        <p:txBody>
          <a:bodyPr wrap="square" rtlCol="0">
            <a:spAutoFit/>
          </a:bodyPr>
          <a:lstStyle/>
          <a:p>
            <a:r>
              <a:rPr lang="en-US" b="1" dirty="0" smtClean="0">
                <a:solidFill>
                  <a:schemeClr val="bg1"/>
                </a:solidFill>
              </a:rPr>
              <a:t> 90</a:t>
            </a:r>
            <a:r>
              <a:rPr lang="en-US" b="1" dirty="0">
                <a:solidFill>
                  <a:schemeClr val="bg1"/>
                </a:solidFill>
              </a:rPr>
              <a:t>%</a:t>
            </a:r>
          </a:p>
        </p:txBody>
      </p:sp>
      <p:sp>
        <p:nvSpPr>
          <p:cNvPr id="9" name="TextBox 8"/>
          <p:cNvSpPr txBox="1"/>
          <p:nvPr/>
        </p:nvSpPr>
        <p:spPr>
          <a:xfrm>
            <a:off x="4545872" y="2596398"/>
            <a:ext cx="777240" cy="369332"/>
          </a:xfrm>
          <a:prstGeom prst="rect">
            <a:avLst/>
          </a:prstGeom>
          <a:noFill/>
        </p:spPr>
        <p:txBody>
          <a:bodyPr wrap="square" rtlCol="0">
            <a:spAutoFit/>
          </a:bodyPr>
          <a:lstStyle/>
          <a:p>
            <a:r>
              <a:rPr lang="en-US" b="1" dirty="0" smtClean="0">
                <a:solidFill>
                  <a:schemeClr val="bg1"/>
                </a:solidFill>
              </a:rPr>
              <a:t> 80</a:t>
            </a:r>
            <a:r>
              <a:rPr lang="en-US" b="1" dirty="0">
                <a:solidFill>
                  <a:schemeClr val="bg1"/>
                </a:solidFill>
              </a:rPr>
              <a:t>%</a:t>
            </a:r>
          </a:p>
        </p:txBody>
      </p:sp>
      <p:sp>
        <p:nvSpPr>
          <p:cNvPr id="10" name="TextBox 9"/>
          <p:cNvSpPr txBox="1"/>
          <p:nvPr/>
        </p:nvSpPr>
        <p:spPr>
          <a:xfrm>
            <a:off x="4545872" y="2902615"/>
            <a:ext cx="777240" cy="369332"/>
          </a:xfrm>
          <a:prstGeom prst="rect">
            <a:avLst/>
          </a:prstGeom>
          <a:noFill/>
        </p:spPr>
        <p:txBody>
          <a:bodyPr wrap="square" rtlCol="0">
            <a:spAutoFit/>
          </a:bodyPr>
          <a:lstStyle/>
          <a:p>
            <a:r>
              <a:rPr lang="en-US" b="1" dirty="0" smtClean="0">
                <a:solidFill>
                  <a:schemeClr val="bg1"/>
                </a:solidFill>
              </a:rPr>
              <a:t> 70</a:t>
            </a:r>
            <a:r>
              <a:rPr lang="en-US" b="1" dirty="0">
                <a:solidFill>
                  <a:schemeClr val="bg1"/>
                </a:solidFill>
              </a:rPr>
              <a:t>%</a:t>
            </a:r>
          </a:p>
        </p:txBody>
      </p:sp>
      <p:sp>
        <p:nvSpPr>
          <p:cNvPr id="11" name="TextBox 10"/>
          <p:cNvSpPr txBox="1"/>
          <p:nvPr/>
        </p:nvSpPr>
        <p:spPr>
          <a:xfrm>
            <a:off x="4545872" y="3247646"/>
            <a:ext cx="777240" cy="369332"/>
          </a:xfrm>
          <a:prstGeom prst="rect">
            <a:avLst/>
          </a:prstGeom>
          <a:noFill/>
        </p:spPr>
        <p:txBody>
          <a:bodyPr wrap="square" rtlCol="0">
            <a:spAutoFit/>
          </a:bodyPr>
          <a:lstStyle/>
          <a:p>
            <a:r>
              <a:rPr lang="en-US" b="1" dirty="0" smtClean="0">
                <a:solidFill>
                  <a:schemeClr val="bg1"/>
                </a:solidFill>
              </a:rPr>
              <a:t> 60</a:t>
            </a:r>
            <a:r>
              <a:rPr lang="en-US" b="1" dirty="0">
                <a:solidFill>
                  <a:schemeClr val="bg1"/>
                </a:solidFill>
              </a:rPr>
              <a:t>%</a:t>
            </a:r>
          </a:p>
        </p:txBody>
      </p:sp>
      <p:sp>
        <p:nvSpPr>
          <p:cNvPr id="12" name="TextBox 11"/>
          <p:cNvSpPr txBox="1"/>
          <p:nvPr/>
        </p:nvSpPr>
        <p:spPr>
          <a:xfrm>
            <a:off x="4545872" y="3524213"/>
            <a:ext cx="777240" cy="369332"/>
          </a:xfrm>
          <a:prstGeom prst="rect">
            <a:avLst/>
          </a:prstGeom>
          <a:noFill/>
        </p:spPr>
        <p:txBody>
          <a:bodyPr wrap="square" rtlCol="0">
            <a:spAutoFit/>
          </a:bodyPr>
          <a:lstStyle/>
          <a:p>
            <a:r>
              <a:rPr lang="en-US" b="1" dirty="0" smtClean="0">
                <a:solidFill>
                  <a:schemeClr val="bg1"/>
                </a:solidFill>
              </a:rPr>
              <a:t> 50</a:t>
            </a:r>
            <a:r>
              <a:rPr lang="en-US" b="1" dirty="0">
                <a:solidFill>
                  <a:schemeClr val="bg1"/>
                </a:solidFill>
              </a:rPr>
              <a:t>%</a:t>
            </a:r>
          </a:p>
        </p:txBody>
      </p:sp>
      <p:sp>
        <p:nvSpPr>
          <p:cNvPr id="13" name="TextBox 12"/>
          <p:cNvSpPr txBox="1"/>
          <p:nvPr/>
        </p:nvSpPr>
        <p:spPr>
          <a:xfrm>
            <a:off x="4545872" y="3800779"/>
            <a:ext cx="777240" cy="369332"/>
          </a:xfrm>
          <a:prstGeom prst="rect">
            <a:avLst/>
          </a:prstGeom>
          <a:noFill/>
        </p:spPr>
        <p:txBody>
          <a:bodyPr wrap="square" rtlCol="0">
            <a:spAutoFit/>
          </a:bodyPr>
          <a:lstStyle/>
          <a:p>
            <a:r>
              <a:rPr lang="en-US" b="1" dirty="0" smtClean="0">
                <a:solidFill>
                  <a:schemeClr val="bg1"/>
                </a:solidFill>
              </a:rPr>
              <a:t> 40</a:t>
            </a:r>
            <a:r>
              <a:rPr lang="en-US" b="1" dirty="0">
                <a:solidFill>
                  <a:schemeClr val="bg1"/>
                </a:solidFill>
              </a:rPr>
              <a:t>%</a:t>
            </a:r>
          </a:p>
        </p:txBody>
      </p:sp>
      <p:sp>
        <p:nvSpPr>
          <p:cNvPr id="14" name="TextBox 13"/>
          <p:cNvSpPr txBox="1"/>
          <p:nvPr/>
        </p:nvSpPr>
        <p:spPr>
          <a:xfrm>
            <a:off x="4545872" y="4048945"/>
            <a:ext cx="777240" cy="369332"/>
          </a:xfrm>
          <a:prstGeom prst="rect">
            <a:avLst/>
          </a:prstGeom>
          <a:noFill/>
        </p:spPr>
        <p:txBody>
          <a:bodyPr wrap="square" rtlCol="0">
            <a:spAutoFit/>
          </a:bodyPr>
          <a:lstStyle/>
          <a:p>
            <a:r>
              <a:rPr lang="en-US" b="1" dirty="0" smtClean="0">
                <a:solidFill>
                  <a:schemeClr val="bg1"/>
                </a:solidFill>
              </a:rPr>
              <a:t> 30</a:t>
            </a:r>
            <a:r>
              <a:rPr lang="en-US" b="1" dirty="0">
                <a:solidFill>
                  <a:schemeClr val="bg1"/>
                </a:solidFill>
              </a:rPr>
              <a:t>%</a:t>
            </a:r>
          </a:p>
        </p:txBody>
      </p:sp>
      <p:sp>
        <p:nvSpPr>
          <p:cNvPr id="15" name="TextBox 14"/>
          <p:cNvSpPr txBox="1"/>
          <p:nvPr/>
        </p:nvSpPr>
        <p:spPr>
          <a:xfrm>
            <a:off x="4545872" y="4321664"/>
            <a:ext cx="777240" cy="369332"/>
          </a:xfrm>
          <a:prstGeom prst="rect">
            <a:avLst/>
          </a:prstGeom>
          <a:noFill/>
        </p:spPr>
        <p:txBody>
          <a:bodyPr wrap="square" rtlCol="0">
            <a:spAutoFit/>
          </a:bodyPr>
          <a:lstStyle/>
          <a:p>
            <a:r>
              <a:rPr lang="en-US" b="1" dirty="0" smtClean="0">
                <a:solidFill>
                  <a:schemeClr val="bg1"/>
                </a:solidFill>
              </a:rPr>
              <a:t> 20</a:t>
            </a:r>
            <a:r>
              <a:rPr lang="en-US" b="1" dirty="0">
                <a:solidFill>
                  <a:schemeClr val="bg1"/>
                </a:solidFill>
              </a:rPr>
              <a:t>%</a:t>
            </a:r>
          </a:p>
        </p:txBody>
      </p:sp>
      <p:sp>
        <p:nvSpPr>
          <p:cNvPr id="16" name="TextBox 15"/>
          <p:cNvSpPr txBox="1"/>
          <p:nvPr/>
        </p:nvSpPr>
        <p:spPr>
          <a:xfrm>
            <a:off x="4545872" y="4657883"/>
            <a:ext cx="777240" cy="369332"/>
          </a:xfrm>
          <a:prstGeom prst="rect">
            <a:avLst/>
          </a:prstGeom>
          <a:noFill/>
        </p:spPr>
        <p:txBody>
          <a:bodyPr wrap="square" rtlCol="0">
            <a:spAutoFit/>
          </a:bodyPr>
          <a:lstStyle/>
          <a:p>
            <a:r>
              <a:rPr lang="en-US" b="1" dirty="0" smtClean="0">
                <a:solidFill>
                  <a:schemeClr val="bg1"/>
                </a:solidFill>
              </a:rPr>
              <a:t> 10</a:t>
            </a:r>
            <a:r>
              <a:rPr lang="en-US" b="1" dirty="0">
                <a:solidFill>
                  <a:schemeClr val="bg1"/>
                </a:solidFill>
              </a:rPr>
              <a:t>%</a:t>
            </a:r>
          </a:p>
        </p:txBody>
      </p:sp>
      <p:sp>
        <p:nvSpPr>
          <p:cNvPr id="17" name="TextBox 16"/>
          <p:cNvSpPr txBox="1"/>
          <p:nvPr/>
        </p:nvSpPr>
        <p:spPr>
          <a:xfrm flipH="1">
            <a:off x="3821230" y="2716731"/>
            <a:ext cx="341696" cy="738664"/>
          </a:xfrm>
          <a:prstGeom prst="rect">
            <a:avLst/>
          </a:prstGeom>
          <a:noFill/>
        </p:spPr>
        <p:txBody>
          <a:bodyPr wrap="square" rtlCol="0">
            <a:spAutoFit/>
          </a:bodyPr>
          <a:lstStyle/>
          <a:p>
            <a:r>
              <a:rPr lang="en-US" sz="1400" b="1" dirty="0">
                <a:solidFill>
                  <a:schemeClr val="bg1"/>
                </a:solidFill>
                <a:latin typeface="Times New Roman" panose="02020603050405020304" pitchFamily="18" charset="0"/>
                <a:cs typeface="Times New Roman" panose="02020603050405020304" pitchFamily="18" charset="0"/>
              </a:rPr>
              <a:t>PSP</a:t>
            </a:r>
          </a:p>
        </p:txBody>
      </p:sp>
      <p:cxnSp>
        <p:nvCxnSpPr>
          <p:cNvPr id="20" name="Straight Arrow Connector 19"/>
          <p:cNvCxnSpPr/>
          <p:nvPr/>
        </p:nvCxnSpPr>
        <p:spPr>
          <a:xfrm flipH="1">
            <a:off x="4294163" y="3049172"/>
            <a:ext cx="2000250" cy="2286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177789" y="2731770"/>
            <a:ext cx="3442083" cy="6631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p:cNvSpPr txBox="1"/>
          <p:nvPr/>
        </p:nvSpPr>
        <p:spPr>
          <a:xfrm>
            <a:off x="5204606" y="2783603"/>
            <a:ext cx="3429493" cy="553998"/>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20% </a:t>
            </a:r>
            <a:r>
              <a:rPr lang="en-US" sz="1500" dirty="0" smtClean="0">
                <a:latin typeface="Arial" panose="020B0604020202020204" pitchFamily="34" charset="0"/>
                <a:cs typeface="Arial" panose="020B0604020202020204" pitchFamily="34" charset="0"/>
              </a:rPr>
              <a:t>Integrated Product</a:t>
            </a:r>
          </a:p>
          <a:p>
            <a:r>
              <a:rPr lang="en-US" sz="1500" dirty="0" smtClean="0">
                <a:latin typeface="Arial" panose="020B0604020202020204" pitchFamily="34" charset="0"/>
                <a:cs typeface="Arial" panose="020B0604020202020204" pitchFamily="34" charset="0"/>
              </a:rPr>
              <a:t> Support Elements</a:t>
            </a:r>
            <a:endParaRPr lang="en-US" sz="1500" dirty="0">
              <a:latin typeface="Arial" panose="020B0604020202020204" pitchFamily="34" charset="0"/>
              <a:cs typeface="Arial" panose="020B0604020202020204" pitchFamily="34" charset="0"/>
            </a:endParaRPr>
          </a:p>
        </p:txBody>
      </p:sp>
      <p:sp>
        <p:nvSpPr>
          <p:cNvPr id="22" name="Left Brace 21"/>
          <p:cNvSpPr/>
          <p:nvPr/>
        </p:nvSpPr>
        <p:spPr>
          <a:xfrm>
            <a:off x="8560524" y="2857263"/>
            <a:ext cx="502920" cy="1885950"/>
          </a:xfrm>
          <a:prstGeom prst="leftBrace">
            <a:avLst>
              <a:gd name="adj1" fmla="val 8333"/>
              <a:gd name="adj2" fmla="val 63333"/>
            </a:avLst>
          </a:prstGeom>
          <a:ln w="38100">
            <a:solidFill>
              <a:schemeClr val="bg1"/>
            </a:solidFill>
          </a:ln>
          <a:effectLst>
            <a:innerShdw blurRad="63500" dist="508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23" name="Group 22"/>
          <p:cNvGrpSpPr/>
          <p:nvPr/>
        </p:nvGrpSpPr>
        <p:grpSpPr>
          <a:xfrm>
            <a:off x="8960620" y="2859498"/>
            <a:ext cx="1939590" cy="1883715"/>
            <a:chOff x="8946505" y="1019332"/>
            <a:chExt cx="2586119" cy="2511620"/>
          </a:xfrm>
        </p:grpSpPr>
        <p:sp>
          <p:nvSpPr>
            <p:cNvPr id="24" name="TextBox 23"/>
            <p:cNvSpPr txBox="1"/>
            <p:nvPr/>
          </p:nvSpPr>
          <p:spPr>
            <a:xfrm>
              <a:off x="10062952" y="3213181"/>
              <a:ext cx="1469672" cy="307776"/>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pPr algn="ctr"/>
              <a:r>
                <a:rPr lang="en-US" sz="900" b="1" dirty="0">
                  <a:solidFill>
                    <a:schemeClr val="bg1"/>
                  </a:solidFill>
                </a:rPr>
                <a:t>Supply Support</a:t>
              </a:r>
            </a:p>
          </p:txBody>
        </p:sp>
        <p:sp>
          <p:nvSpPr>
            <p:cNvPr id="25" name="TextBox 24"/>
            <p:cNvSpPr txBox="1"/>
            <p:nvPr/>
          </p:nvSpPr>
          <p:spPr>
            <a:xfrm>
              <a:off x="10041747" y="1658160"/>
              <a:ext cx="1469672" cy="307776"/>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pPr algn="ctr"/>
              <a:r>
                <a:rPr lang="en-US" sz="900" b="1" dirty="0">
                  <a:solidFill>
                    <a:schemeClr val="bg1"/>
                  </a:solidFill>
                </a:rPr>
                <a:t>PHS&amp;T</a:t>
              </a:r>
            </a:p>
          </p:txBody>
        </p:sp>
        <p:sp>
          <p:nvSpPr>
            <p:cNvPr id="26" name="TextBox 25"/>
            <p:cNvSpPr txBox="1"/>
            <p:nvPr/>
          </p:nvSpPr>
          <p:spPr>
            <a:xfrm>
              <a:off x="10034171" y="1052016"/>
              <a:ext cx="1469672" cy="307776"/>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pPr algn="ctr"/>
              <a:r>
                <a:rPr lang="en-US" sz="900" b="1" dirty="0">
                  <a:solidFill>
                    <a:schemeClr val="bg1"/>
                  </a:solidFill>
                </a:rPr>
                <a:t>Supt Equip</a:t>
              </a:r>
            </a:p>
          </p:txBody>
        </p:sp>
        <p:sp>
          <p:nvSpPr>
            <p:cNvPr id="27" name="TextBox 26"/>
            <p:cNvSpPr txBox="1"/>
            <p:nvPr/>
          </p:nvSpPr>
          <p:spPr>
            <a:xfrm rot="16200000">
              <a:off x="7940785" y="2025052"/>
              <a:ext cx="2503884" cy="492443"/>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pPr algn="ctr"/>
              <a:r>
                <a:rPr lang="en-US" sz="900" b="1" dirty="0">
                  <a:solidFill>
                    <a:schemeClr val="bg1"/>
                  </a:solidFill>
                </a:rPr>
                <a:t>Maintenance Planning &amp; Management</a:t>
              </a:r>
            </a:p>
          </p:txBody>
        </p:sp>
        <p:sp>
          <p:nvSpPr>
            <p:cNvPr id="28" name="TextBox 27"/>
            <p:cNvSpPr txBox="1"/>
            <p:nvPr/>
          </p:nvSpPr>
          <p:spPr>
            <a:xfrm>
              <a:off x="10060597" y="2905441"/>
              <a:ext cx="1469671" cy="307776"/>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pPr algn="ctr"/>
              <a:r>
                <a:rPr lang="en-US" sz="900" b="1" dirty="0">
                  <a:solidFill>
                    <a:schemeClr val="bg1"/>
                  </a:solidFill>
                </a:rPr>
                <a:t>Tech Data</a:t>
              </a:r>
            </a:p>
          </p:txBody>
        </p:sp>
        <p:sp>
          <p:nvSpPr>
            <p:cNvPr id="29" name="TextBox 28"/>
            <p:cNvSpPr txBox="1"/>
            <p:nvPr/>
          </p:nvSpPr>
          <p:spPr>
            <a:xfrm>
              <a:off x="10046711" y="2288781"/>
              <a:ext cx="1469671" cy="307776"/>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pPr algn="ctr"/>
              <a:r>
                <a:rPr lang="en-US" sz="900" b="1" dirty="0">
                  <a:solidFill>
                    <a:schemeClr val="bg1"/>
                  </a:solidFill>
                </a:rPr>
                <a:t>Man/Personnel</a:t>
              </a:r>
            </a:p>
          </p:txBody>
        </p:sp>
        <p:sp>
          <p:nvSpPr>
            <p:cNvPr id="30" name="TextBox 29"/>
            <p:cNvSpPr txBox="1"/>
            <p:nvPr/>
          </p:nvSpPr>
          <p:spPr>
            <a:xfrm>
              <a:off x="10054201" y="2600271"/>
              <a:ext cx="1469671" cy="307776"/>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pPr algn="ctr"/>
              <a:r>
                <a:rPr lang="en-US" sz="900" b="1" dirty="0">
                  <a:solidFill>
                    <a:schemeClr val="bg1"/>
                  </a:solidFill>
                </a:rPr>
                <a:t>Facilities</a:t>
              </a:r>
            </a:p>
          </p:txBody>
        </p:sp>
        <p:sp>
          <p:nvSpPr>
            <p:cNvPr id="31" name="TextBox 30"/>
            <p:cNvSpPr txBox="1"/>
            <p:nvPr/>
          </p:nvSpPr>
          <p:spPr>
            <a:xfrm>
              <a:off x="10044779" y="1341068"/>
              <a:ext cx="1469671" cy="307776"/>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pPr algn="ctr"/>
              <a:r>
                <a:rPr lang="en-US" sz="900" b="1" dirty="0">
                  <a:solidFill>
                    <a:schemeClr val="bg1"/>
                  </a:solidFill>
                </a:rPr>
                <a:t>Computer</a:t>
              </a:r>
            </a:p>
          </p:txBody>
        </p:sp>
        <p:sp>
          <p:nvSpPr>
            <p:cNvPr id="32" name="TextBox 31"/>
            <p:cNvSpPr txBox="1"/>
            <p:nvPr/>
          </p:nvSpPr>
          <p:spPr>
            <a:xfrm>
              <a:off x="10046213" y="1978592"/>
              <a:ext cx="1469671" cy="307776"/>
            </a:xfrm>
            <a:prstGeom prst="rect">
              <a:avLst/>
            </a:prstGeom>
            <a:solidFill>
              <a:schemeClr val="tx2">
                <a:lumMod val="20000"/>
                <a:lumOff val="80000"/>
              </a:schemeClr>
            </a:solidFill>
            <a:scene3d>
              <a:camera prst="orthographicFront"/>
              <a:lightRig rig="threePt" dir="t"/>
            </a:scene3d>
            <a:sp3d>
              <a:bevelT/>
            </a:sp3d>
          </p:spPr>
          <p:txBody>
            <a:bodyPr wrap="square" rtlCol="0">
              <a:spAutoFit/>
            </a:bodyPr>
            <a:lstStyle/>
            <a:p>
              <a:pPr algn="ctr"/>
              <a:r>
                <a:rPr lang="en-US" sz="900" b="1" dirty="0">
                  <a:solidFill>
                    <a:schemeClr val="bg1"/>
                  </a:solidFill>
                </a:rPr>
                <a:t>Training</a:t>
              </a:r>
            </a:p>
          </p:txBody>
        </p:sp>
        <p:sp>
          <p:nvSpPr>
            <p:cNvPr id="33" name="Up-Down Arrow 32"/>
            <p:cNvSpPr/>
            <p:nvPr/>
          </p:nvSpPr>
          <p:spPr>
            <a:xfrm rot="16200000">
              <a:off x="9570113" y="920958"/>
              <a:ext cx="292282" cy="543472"/>
            </a:xfrm>
            <a:prstGeom prst="upDownArrow">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Up-Down Arrow 33"/>
            <p:cNvSpPr/>
            <p:nvPr/>
          </p:nvSpPr>
          <p:spPr>
            <a:xfrm rot="16200000">
              <a:off x="9570118" y="1222983"/>
              <a:ext cx="292282" cy="543472"/>
            </a:xfrm>
            <a:prstGeom prst="upDownArrow">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Up-Down Arrow 34"/>
            <p:cNvSpPr/>
            <p:nvPr/>
          </p:nvSpPr>
          <p:spPr>
            <a:xfrm rot="16200000">
              <a:off x="9570114" y="1525008"/>
              <a:ext cx="292282" cy="543472"/>
            </a:xfrm>
            <a:prstGeom prst="upDownArrow">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Up-Down Arrow 35"/>
            <p:cNvSpPr/>
            <p:nvPr/>
          </p:nvSpPr>
          <p:spPr>
            <a:xfrm rot="16200000">
              <a:off x="9570113" y="1866004"/>
              <a:ext cx="292282" cy="543472"/>
            </a:xfrm>
            <a:prstGeom prst="upDownArrow">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Up-Down Arrow 36"/>
            <p:cNvSpPr/>
            <p:nvPr/>
          </p:nvSpPr>
          <p:spPr>
            <a:xfrm rot="16200000">
              <a:off x="9570113" y="2168029"/>
              <a:ext cx="292282" cy="543472"/>
            </a:xfrm>
            <a:prstGeom prst="upDownArrow">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Up-Down Arrow 37"/>
            <p:cNvSpPr/>
            <p:nvPr/>
          </p:nvSpPr>
          <p:spPr>
            <a:xfrm rot="16200000">
              <a:off x="9570113" y="2479797"/>
              <a:ext cx="292282" cy="543472"/>
            </a:xfrm>
            <a:prstGeom prst="upDownArrow">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Up-Down Arrow 38"/>
            <p:cNvSpPr/>
            <p:nvPr/>
          </p:nvSpPr>
          <p:spPr>
            <a:xfrm rot="16200000">
              <a:off x="9570113" y="2772079"/>
              <a:ext cx="292282" cy="543472"/>
            </a:xfrm>
            <a:prstGeom prst="upDownArrow">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Up-Down Arrow 39"/>
            <p:cNvSpPr/>
            <p:nvPr/>
          </p:nvSpPr>
          <p:spPr>
            <a:xfrm rot="16200000">
              <a:off x="9570113" y="3113075"/>
              <a:ext cx="292282" cy="543472"/>
            </a:xfrm>
            <a:prstGeom prst="upDownArrow">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2" name="Group 41"/>
          <p:cNvGrpSpPr/>
          <p:nvPr/>
        </p:nvGrpSpPr>
        <p:grpSpPr>
          <a:xfrm>
            <a:off x="5176053" y="3385086"/>
            <a:ext cx="3443820" cy="2347458"/>
            <a:chOff x="4430118" y="3826044"/>
            <a:chExt cx="3977382" cy="2258506"/>
          </a:xfrm>
        </p:grpSpPr>
        <p:sp>
          <p:nvSpPr>
            <p:cNvPr id="43" name="Rectangle 42"/>
            <p:cNvSpPr/>
            <p:nvPr/>
          </p:nvSpPr>
          <p:spPr>
            <a:xfrm>
              <a:off x="4430118" y="3826044"/>
              <a:ext cx="3977382" cy="225850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extBox 43"/>
            <p:cNvSpPr txBox="1"/>
            <p:nvPr/>
          </p:nvSpPr>
          <p:spPr>
            <a:xfrm>
              <a:off x="4446549" y="4439653"/>
              <a:ext cx="3960951" cy="1421348"/>
            </a:xfrm>
            <a:prstGeom prst="rect">
              <a:avLst/>
            </a:prstGeom>
            <a:noFill/>
          </p:spPr>
          <p:txBody>
            <a:bodyPr wrap="square" rtlCol="0">
              <a:spAutoFit/>
            </a:bodyPr>
            <a:lstStyle/>
            <a:p>
              <a:pPr algn="ctr"/>
              <a:r>
                <a:rPr lang="en-US" sz="3000" dirty="0"/>
                <a:t>60%</a:t>
              </a:r>
            </a:p>
            <a:p>
              <a:pPr algn="ctr"/>
              <a:r>
                <a:rPr lang="en-US" sz="3000" dirty="0" smtClean="0"/>
                <a:t>Reliability &amp;Maintainability</a:t>
              </a:r>
              <a:endParaRPr lang="en-US" sz="3000" dirty="0"/>
            </a:p>
          </p:txBody>
        </p:sp>
      </p:grpSp>
      <p:sp>
        <p:nvSpPr>
          <p:cNvPr id="45" name="TextBox 44"/>
          <p:cNvSpPr txBox="1"/>
          <p:nvPr/>
        </p:nvSpPr>
        <p:spPr>
          <a:xfrm>
            <a:off x="678426" y="247336"/>
            <a:ext cx="9615948" cy="523220"/>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The Product Support Package</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3886200" y="3360420"/>
            <a:ext cx="285750" cy="172593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3644117" y="2659513"/>
            <a:ext cx="674795" cy="772799"/>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7" name="Straight Connector 46"/>
          <p:cNvCxnSpPr/>
          <p:nvPr/>
        </p:nvCxnSpPr>
        <p:spPr>
          <a:xfrm flipV="1">
            <a:off x="3613933" y="2774272"/>
            <a:ext cx="910105" cy="679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Left Brace 49"/>
          <p:cNvSpPr/>
          <p:nvPr/>
        </p:nvSpPr>
        <p:spPr>
          <a:xfrm>
            <a:off x="3086100" y="2800350"/>
            <a:ext cx="514350" cy="2320290"/>
          </a:xfrm>
          <a:prstGeom prst="leftBrace">
            <a:avLst>
              <a:gd name="adj1" fmla="val 8333"/>
              <a:gd name="adj2" fmla="val 62690"/>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1" name="Rectangle 50"/>
          <p:cNvSpPr/>
          <p:nvPr/>
        </p:nvSpPr>
        <p:spPr>
          <a:xfrm>
            <a:off x="240632" y="3382432"/>
            <a:ext cx="2788317" cy="835613"/>
          </a:xfrm>
          <a:prstGeom prst="rect">
            <a:avLst/>
          </a:prstGeom>
          <a:solidFill>
            <a:schemeClr val="tx1"/>
          </a:solidFill>
          <a:ln w="38100">
            <a:solidFill>
              <a:srgbClr val="FF0000"/>
            </a:solidFill>
          </a:ln>
        </p:spPr>
        <p:txBody>
          <a:bodyPr wrap="square">
            <a:spAutoFit/>
          </a:bodyPr>
          <a:lstStyle/>
          <a:p>
            <a:pPr>
              <a:lnSpc>
                <a:spcPct val="115000"/>
              </a:lnSpc>
            </a:pPr>
            <a:r>
              <a:rPr lang="en-US" sz="1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Example:</a:t>
            </a:r>
          </a:p>
          <a:p>
            <a:pPr>
              <a:lnSpc>
                <a:spcPct val="115000"/>
              </a:lnSpc>
            </a:pPr>
            <a:r>
              <a:rPr lang="en-US" sz="1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Availability </a:t>
            </a: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shall be greater than or equal to </a:t>
            </a:r>
            <a:r>
              <a:rPr lang="en-US" sz="14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0.8   </a:t>
            </a:r>
          </a:p>
        </p:txBody>
      </p:sp>
    </p:spTree>
    <p:extLst>
      <p:ext uri="{BB962C8B-B14F-4D97-AF65-F5344CB8AC3E}">
        <p14:creationId xmlns:p14="http://schemas.microsoft.com/office/powerpoint/2010/main" val="3352408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884" y="0"/>
            <a:ext cx="8534400" cy="1507067"/>
          </a:xfrm>
        </p:spPr>
        <p:txBody>
          <a:bodyPr/>
          <a:lstStyle/>
          <a:p>
            <a:r>
              <a:rPr lang="en-US" b="1" dirty="0" smtClean="0">
                <a:solidFill>
                  <a:schemeClr val="bg1"/>
                </a:solidFill>
                <a:latin typeface="Times New Roman" panose="02020603050405020304" pitchFamily="18" charset="0"/>
                <a:cs typeface="Times New Roman" panose="02020603050405020304" pitchFamily="18" charset="0"/>
              </a:rPr>
              <a:t>Why does the Logistician care?</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25332" y="1404046"/>
            <a:ext cx="11062273"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latin typeface="Times New Roman" panose="02020603050405020304" pitchFamily="18" charset="0"/>
                <a:cs typeface="Times New Roman" panose="02020603050405020304" pitchFamily="18" charset="0"/>
              </a:rPr>
              <a:t>Ensure system supportability requirements are aligned with CUSTOMER need</a:t>
            </a:r>
          </a:p>
          <a:p>
            <a:pPr marL="457200" indent="-457200">
              <a:buFont typeface="Arial" panose="020B0604020202020204" pitchFamily="34" charset="0"/>
              <a:buChar char="•"/>
            </a:pPr>
            <a:r>
              <a:rPr lang="en-US" sz="2800" dirty="0" smtClean="0">
                <a:solidFill>
                  <a:schemeClr val="bg1"/>
                </a:solidFill>
                <a:latin typeface="Times New Roman" panose="02020603050405020304" pitchFamily="18" charset="0"/>
                <a:cs typeface="Times New Roman" panose="02020603050405020304" pitchFamily="18" charset="0"/>
              </a:rPr>
              <a:t>Ensure trade studies consider long-term sustainment impacts</a:t>
            </a:r>
          </a:p>
          <a:p>
            <a:pPr marL="457200" indent="-457200">
              <a:buFont typeface="Arial" panose="020B0604020202020204" pitchFamily="34" charset="0"/>
              <a:buChar char="•"/>
            </a:pPr>
            <a:r>
              <a:rPr lang="en-US" sz="2800" dirty="0" smtClean="0">
                <a:solidFill>
                  <a:schemeClr val="bg1"/>
                </a:solidFill>
                <a:latin typeface="Times New Roman" panose="02020603050405020304" pitchFamily="18" charset="0"/>
                <a:cs typeface="Times New Roman" panose="02020603050405020304" pitchFamily="18" charset="0"/>
              </a:rPr>
              <a:t>Risk identification and mitigation</a:t>
            </a:r>
          </a:p>
          <a:p>
            <a:pPr marL="457200" indent="-457200">
              <a:buFont typeface="Arial" panose="020B0604020202020204" pitchFamily="34" charset="0"/>
              <a:buChar char="•"/>
            </a:pPr>
            <a:r>
              <a:rPr lang="en-US" sz="2800" dirty="0" smtClean="0">
                <a:solidFill>
                  <a:schemeClr val="bg1"/>
                </a:solidFill>
                <a:latin typeface="Times New Roman" panose="02020603050405020304" pitchFamily="18" charset="0"/>
                <a:cs typeface="Times New Roman" panose="02020603050405020304" pitchFamily="18" charset="0"/>
              </a:rPr>
              <a:t>Document hardware and software support requirements</a:t>
            </a:r>
          </a:p>
          <a:p>
            <a:pPr marL="457200" indent="-457200">
              <a:buFont typeface="Arial" panose="020B0604020202020204" pitchFamily="34" charset="0"/>
              <a:buChar char="•"/>
            </a:pPr>
            <a:r>
              <a:rPr lang="en-US" sz="2800" dirty="0" smtClean="0">
                <a:solidFill>
                  <a:schemeClr val="bg1"/>
                </a:solidFill>
                <a:latin typeface="Times New Roman" panose="02020603050405020304" pitchFamily="18" charset="0"/>
                <a:cs typeface="Times New Roman" panose="02020603050405020304" pitchFamily="18" charset="0"/>
              </a:rPr>
              <a:t>Provisioning concepts and strategies are compatible with maintenance concept</a:t>
            </a:r>
          </a:p>
          <a:p>
            <a:pPr marL="457200" indent="-457200">
              <a:buFont typeface="Arial" panose="020B0604020202020204" pitchFamily="34" charset="0"/>
              <a:buChar char="•"/>
            </a:pPr>
            <a:r>
              <a:rPr lang="en-US" sz="2800" dirty="0" smtClean="0">
                <a:solidFill>
                  <a:schemeClr val="bg1"/>
                </a:solidFill>
                <a:latin typeface="Times New Roman" panose="02020603050405020304" pitchFamily="18" charset="0"/>
                <a:cs typeface="Times New Roman" panose="02020603050405020304" pitchFamily="18" charset="0"/>
              </a:rPr>
              <a:t>Supply chain assessments</a:t>
            </a:r>
          </a:p>
          <a:p>
            <a:pPr marL="457200" indent="-457200">
              <a:buFont typeface="Arial" panose="020B0604020202020204" pitchFamily="34" charset="0"/>
              <a:buChar char="•"/>
            </a:pPr>
            <a:r>
              <a:rPr lang="en-US" sz="2800" dirty="0" smtClean="0">
                <a:solidFill>
                  <a:schemeClr val="bg1"/>
                </a:solidFill>
                <a:latin typeface="Times New Roman" panose="02020603050405020304" pitchFamily="18" charset="0"/>
                <a:cs typeface="Times New Roman" panose="02020603050405020304" pitchFamily="18" charset="0"/>
              </a:rPr>
              <a:t>Technical manuals document actual configuration</a:t>
            </a:r>
          </a:p>
          <a:p>
            <a:endParaRPr lang="en-US" sz="2800"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smtClean="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093" y="5386111"/>
            <a:ext cx="12011087" cy="1323439"/>
          </a:xfrm>
          <a:prstGeom prst="rect">
            <a:avLst/>
          </a:prstGeom>
          <a:noFill/>
        </p:spPr>
        <p:txBody>
          <a:bodyPr wrap="square" rtlCol="0">
            <a:spAutoFit/>
          </a:bodyPr>
          <a:lstStyle/>
          <a:p>
            <a:pPr algn="ctr"/>
            <a:r>
              <a:rPr lang="en-US" sz="4000" dirty="0" smtClean="0">
                <a:solidFill>
                  <a:schemeClr val="bg1"/>
                </a:solidFill>
                <a:latin typeface="Times New Roman" panose="02020603050405020304" pitchFamily="18" charset="0"/>
                <a:cs typeface="Times New Roman" panose="02020603050405020304" pitchFamily="18" charset="0"/>
              </a:rPr>
              <a:t>**60-80% of life cycle costs are spent in SUSTAINMENT</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52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02722" y="2394286"/>
            <a:ext cx="6858000" cy="377163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lvl="1">
              <a:buFont typeface="Arial" panose="020B0604020202020204" pitchFamily="34" charset="0"/>
              <a:buChar char="•"/>
            </a:pPr>
            <a:r>
              <a:rPr lang="en-US" sz="2400" b="1" dirty="0" smtClean="0">
                <a:solidFill>
                  <a:schemeClr val="bg1"/>
                </a:solidFill>
                <a:latin typeface="Times New Roman" panose="02020603050405020304" pitchFamily="18" charset="0"/>
                <a:cs typeface="Times New Roman" panose="02020603050405020304" pitchFamily="18" charset="0"/>
              </a:rPr>
              <a:t>A stakeholder is “any group or individual who can affect or is affected by the achievement of the organization’s objectives.” </a:t>
            </a:r>
            <a:r>
              <a:rPr lang="en-US" sz="2400" b="1" i="1" dirty="0" smtClean="0">
                <a:solidFill>
                  <a:schemeClr val="bg1"/>
                </a:solidFill>
                <a:latin typeface="Times New Roman" panose="02020603050405020304" pitchFamily="18" charset="0"/>
                <a:cs typeface="Times New Roman" panose="02020603050405020304" pitchFamily="18" charset="0"/>
              </a:rPr>
              <a:t>- R. E. Freeman </a:t>
            </a:r>
          </a:p>
          <a:p>
            <a:pPr lvl="1">
              <a:buFont typeface="Arial" panose="020B0604020202020204" pitchFamily="34" charset="0"/>
              <a:buChar char="•"/>
            </a:pPr>
            <a:r>
              <a:rPr lang="en-US" sz="2400" b="1" dirty="0" smtClean="0">
                <a:solidFill>
                  <a:schemeClr val="bg1"/>
                </a:solidFill>
                <a:latin typeface="Times New Roman" panose="02020603050405020304" pitchFamily="18" charset="0"/>
                <a:cs typeface="Times New Roman" panose="02020603050405020304" pitchFamily="18" charset="0"/>
              </a:rPr>
              <a:t>Leverage subject matter expertise</a:t>
            </a:r>
          </a:p>
          <a:p>
            <a:pPr lvl="1">
              <a:buFont typeface="Arial" panose="020B0604020202020204" pitchFamily="34" charset="0"/>
              <a:buChar char="•"/>
            </a:pPr>
            <a:r>
              <a:rPr lang="en-US" sz="2400" b="1" dirty="0" smtClean="0">
                <a:solidFill>
                  <a:schemeClr val="bg1"/>
                </a:solidFill>
                <a:latin typeface="Times New Roman" panose="02020603050405020304" pitchFamily="18" charset="0"/>
                <a:cs typeface="Times New Roman" panose="02020603050405020304" pitchFamily="18" charset="0"/>
              </a:rPr>
              <a:t>TEAMWORK makes the DREAM WORK!</a:t>
            </a:r>
          </a:p>
          <a:p>
            <a:pPr lvl="1">
              <a:buFont typeface="Arial" panose="020B0604020202020204" pitchFamily="34" charset="0"/>
              <a:buChar char="•"/>
            </a:pPr>
            <a:r>
              <a:rPr lang="en-US" sz="2400" b="1" dirty="0" smtClean="0">
                <a:solidFill>
                  <a:schemeClr val="bg1"/>
                </a:solidFill>
                <a:latin typeface="Times New Roman" panose="02020603050405020304" pitchFamily="18" charset="0"/>
                <a:cs typeface="Times New Roman" panose="02020603050405020304" pitchFamily="18" charset="0"/>
              </a:rPr>
              <a:t>Works across organizational boundaries</a:t>
            </a:r>
          </a:p>
          <a:p>
            <a:pPr>
              <a:buFontTx/>
              <a:buNone/>
            </a:pPr>
            <a:endParaRPr lang="en-US" sz="2400" dirty="0" smtClean="0">
              <a:latin typeface="Times New Roman" panose="02020603050405020304" pitchFamily="18" charset="0"/>
              <a:cs typeface="Times New Roman" panose="02020603050405020304" pitchFamily="18" charset="0"/>
            </a:endParaRPr>
          </a:p>
          <a:p>
            <a:pPr lvl="1">
              <a:buFont typeface="Arial" pitchFamily="34" charset="0"/>
              <a:buNone/>
            </a:pPr>
            <a:endParaRPr lang="en-US" dirty="0" smtClean="0"/>
          </a:p>
          <a:p>
            <a:pPr lvl="1">
              <a:buFont typeface="Arial" pitchFamily="34" charset="0"/>
              <a:buNone/>
            </a:pPr>
            <a:endParaRPr lang="en-US" dirty="0" smtClean="0"/>
          </a:p>
          <a:p>
            <a:pPr lvl="1"/>
            <a:endParaRPr lang="en-US" dirty="0" smtClean="0"/>
          </a:p>
        </p:txBody>
      </p:sp>
      <p:pic>
        <p:nvPicPr>
          <p:cNvPr id="5" name="Picture 4"/>
          <p:cNvPicPr>
            <a:picLocks noChangeAspect="1"/>
          </p:cNvPicPr>
          <p:nvPr/>
        </p:nvPicPr>
        <p:blipFill>
          <a:blip r:embed="rId3"/>
          <a:stretch>
            <a:fillRect/>
          </a:stretch>
        </p:blipFill>
        <p:spPr>
          <a:xfrm>
            <a:off x="7360722" y="2474521"/>
            <a:ext cx="3409950" cy="2510963"/>
          </a:xfrm>
          <a:prstGeom prst="rect">
            <a:avLst/>
          </a:prstGeom>
          <a:ln>
            <a:solidFill>
              <a:schemeClr val="tx1"/>
            </a:solidFill>
          </a:ln>
          <a:scene3d>
            <a:camera prst="orthographicFront"/>
            <a:lightRig rig="threePt" dir="t"/>
          </a:scene3d>
          <a:sp3d>
            <a:bevelT w="139700" prst="cross"/>
          </a:sp3d>
        </p:spPr>
      </p:pic>
      <p:sp>
        <p:nvSpPr>
          <p:cNvPr id="6" name="TextBox 5"/>
          <p:cNvSpPr txBox="1"/>
          <p:nvPr/>
        </p:nvSpPr>
        <p:spPr>
          <a:xfrm>
            <a:off x="1038286" y="418854"/>
            <a:ext cx="10453657" cy="769441"/>
          </a:xfrm>
          <a:prstGeom prst="rect">
            <a:avLst/>
          </a:prstGeom>
          <a:noFill/>
        </p:spPr>
        <p:txBody>
          <a:bodyPr wrap="square" rtlCol="0">
            <a:spAutoFit/>
          </a:bodyPr>
          <a:lstStyle/>
          <a:p>
            <a:r>
              <a:rPr lang="en-US" sz="4400" b="1" dirty="0" smtClean="0">
                <a:solidFill>
                  <a:schemeClr val="bg1"/>
                </a:solidFill>
                <a:latin typeface="Times New Roman" panose="02020603050405020304" pitchFamily="18" charset="0"/>
                <a:cs typeface="Times New Roman" panose="02020603050405020304" pitchFamily="18" charset="0"/>
              </a:rPr>
              <a:t>The Value of the Integrated Product Team</a:t>
            </a:r>
            <a:endParaRPr lang="en-US"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265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35" y="1147706"/>
            <a:ext cx="4039164" cy="4763165"/>
          </a:xfrm>
          <a:prstGeom prst="rect">
            <a:avLst/>
          </a:prstGeom>
        </p:spPr>
      </p:pic>
      <p:sp>
        <p:nvSpPr>
          <p:cNvPr id="11" name="TextBox 10"/>
          <p:cNvSpPr txBox="1"/>
          <p:nvPr/>
        </p:nvSpPr>
        <p:spPr>
          <a:xfrm>
            <a:off x="4365522" y="507344"/>
            <a:ext cx="7498080" cy="4401205"/>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Fantastic Logisticians and Where to Find Them</a:t>
            </a:r>
          </a:p>
          <a:p>
            <a:endParaRPr lang="en-US" sz="2800" b="1" dirty="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r>
              <a:rPr lang="en-US" sz="2800" b="1" dirty="0" smtClean="0">
                <a:solidFill>
                  <a:schemeClr val="bg1"/>
                </a:solidFill>
                <a:latin typeface="Times New Roman" panose="02020603050405020304" pitchFamily="18" charset="0"/>
                <a:cs typeface="Times New Roman" panose="02020603050405020304" pitchFamily="18" charset="0"/>
              </a:rPr>
              <a:t>Program Offices</a:t>
            </a:r>
          </a:p>
          <a:p>
            <a:pPr marL="514350" indent="-514350">
              <a:buAutoNum type="arabicPeriod"/>
            </a:pPr>
            <a:r>
              <a:rPr lang="en-US" sz="2800" b="1" dirty="0" smtClean="0">
                <a:solidFill>
                  <a:schemeClr val="bg1"/>
                </a:solidFill>
                <a:latin typeface="Times New Roman" panose="02020603050405020304" pitchFamily="18" charset="0"/>
                <a:cs typeface="Times New Roman" panose="02020603050405020304" pitchFamily="18" charset="0"/>
              </a:rPr>
              <a:t>The next hallway</a:t>
            </a:r>
          </a:p>
          <a:p>
            <a:pPr marL="514350" indent="-514350">
              <a:buAutoNum type="arabicPeriod"/>
            </a:pPr>
            <a:r>
              <a:rPr lang="en-US" sz="2800" b="1" dirty="0" smtClean="0">
                <a:solidFill>
                  <a:schemeClr val="bg1"/>
                </a:solidFill>
                <a:latin typeface="Times New Roman" panose="02020603050405020304" pitchFamily="18" charset="0"/>
                <a:cs typeface="Times New Roman" panose="02020603050405020304" pitchFamily="18" charset="0"/>
              </a:rPr>
              <a:t>Friends/Neighbors</a:t>
            </a:r>
          </a:p>
          <a:p>
            <a:pPr marL="514350" indent="-514350">
              <a:buAutoNum type="arabicPeriod"/>
            </a:pPr>
            <a:r>
              <a:rPr lang="en-US" sz="2800" b="1" dirty="0" smtClean="0">
                <a:solidFill>
                  <a:schemeClr val="bg1"/>
                </a:solidFill>
                <a:latin typeface="Times New Roman" panose="02020603050405020304" pitchFamily="18" charset="0"/>
                <a:cs typeface="Times New Roman" panose="02020603050405020304" pitchFamily="18" charset="0"/>
              </a:rPr>
              <a:t>Integrated Product Teams</a:t>
            </a:r>
          </a:p>
          <a:p>
            <a:pPr marL="514350" indent="-514350">
              <a:buAutoNum type="arabicPeriod"/>
            </a:pPr>
            <a:r>
              <a:rPr lang="en-US" sz="2800" b="1" dirty="0" smtClean="0">
                <a:solidFill>
                  <a:schemeClr val="bg1"/>
                </a:solidFill>
                <a:latin typeface="Times New Roman" panose="02020603050405020304" pitchFamily="18" charset="0"/>
                <a:cs typeface="Times New Roman" panose="02020603050405020304" pitchFamily="18" charset="0"/>
              </a:rPr>
              <a:t>Doing </a:t>
            </a:r>
            <a:r>
              <a:rPr lang="en-US" sz="2800" b="1" smtClean="0">
                <a:solidFill>
                  <a:schemeClr val="bg1"/>
                </a:solidFill>
                <a:latin typeface="Times New Roman" panose="02020603050405020304" pitchFamily="18" charset="0"/>
                <a:cs typeface="Times New Roman" panose="02020603050405020304" pitchFamily="18" charset="0"/>
              </a:rPr>
              <a:t>important Logistics work </a:t>
            </a:r>
            <a:r>
              <a:rPr lang="en-US" sz="2800" b="1" smtClean="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800" b="1" dirty="0" smtClean="0">
              <a:solidFill>
                <a:schemeClr val="bg1"/>
              </a:solidFill>
              <a:latin typeface="Times New Roman" panose="02020603050405020304" pitchFamily="18" charset="0"/>
              <a:cs typeface="Times New Roman" panose="02020603050405020304" pitchFamily="18" charset="0"/>
            </a:endParaRPr>
          </a:p>
          <a:p>
            <a:pPr marL="514350" indent="-514350">
              <a:buAutoNum type="arabicPeriod"/>
            </a:pPr>
            <a:r>
              <a:rPr lang="en-US" sz="2800" b="1" dirty="0" smtClean="0">
                <a:solidFill>
                  <a:schemeClr val="bg1"/>
                </a:solidFill>
                <a:latin typeface="Times New Roman" panose="02020603050405020304" pitchFamily="18" charset="0"/>
                <a:cs typeface="Times New Roman" panose="02020603050405020304" pitchFamily="18" charset="0"/>
              </a:rPr>
              <a:t>International Society of Logistics Engineers</a:t>
            </a:r>
          </a:p>
          <a:p>
            <a:pPr marL="514350" indent="-514350">
              <a:buAutoNum type="arabicPeriod"/>
            </a:pPr>
            <a:r>
              <a:rPr lang="en-US" sz="2800" b="1" dirty="0" smtClean="0">
                <a:solidFill>
                  <a:schemeClr val="bg1"/>
                </a:solidFill>
                <a:latin typeface="Times New Roman" panose="02020603050405020304" pitchFamily="18" charset="0"/>
                <a:cs typeface="Times New Roman" panose="02020603050405020304" pitchFamily="18" charset="0"/>
              </a:rPr>
              <a:t>Defense Acquisition University</a:t>
            </a:r>
          </a:p>
          <a:p>
            <a:pPr marL="514350" indent="-514350">
              <a:buAutoNum type="arabicPeriod"/>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858297" y="3427525"/>
            <a:ext cx="2300748" cy="1200329"/>
          </a:xfrm>
          <a:prstGeom prst="rect">
            <a:avLst/>
          </a:prstGeom>
          <a:noFill/>
        </p:spPr>
        <p:txBody>
          <a:bodyPr wrap="square" rtlCol="0">
            <a:spAutoFit/>
          </a:bodyPr>
          <a:lstStyle/>
          <a:p>
            <a:r>
              <a:rPr lang="en-US" b="1" dirty="0" smtClean="0">
                <a:solidFill>
                  <a:schemeClr val="bg1"/>
                </a:solidFill>
                <a:latin typeface="Times New Roman" panose="02020603050405020304" pitchFamily="18" charset="0"/>
                <a:cs typeface="Times New Roman" panose="02020603050405020304" pitchFamily="18" charset="0"/>
              </a:rPr>
              <a:t>Behind this door…</a:t>
            </a:r>
          </a:p>
          <a:p>
            <a:endParaRPr lang="en-US" b="1" dirty="0">
              <a:solidFill>
                <a:schemeClr val="bg1"/>
              </a:solidFill>
              <a:latin typeface="Times New Roman" panose="02020603050405020304" pitchFamily="18" charset="0"/>
              <a:cs typeface="Times New Roman" panose="02020603050405020304" pitchFamily="18" charset="0"/>
            </a:endParaRPr>
          </a:p>
          <a:p>
            <a:r>
              <a:rPr lang="en-US" b="1" dirty="0" smtClean="0">
                <a:solidFill>
                  <a:schemeClr val="bg1"/>
                </a:solidFill>
                <a:latin typeface="Times New Roman" panose="02020603050405020304" pitchFamily="18" charset="0"/>
                <a:cs typeface="Times New Roman" panose="02020603050405020304" pitchFamily="18" charset="0"/>
              </a:rPr>
              <a:t>Lives a GREAT LOGISTICIAN</a:t>
            </a:r>
          </a:p>
        </p:txBody>
      </p:sp>
    </p:spTree>
    <p:extLst>
      <p:ext uri="{BB962C8B-B14F-4D97-AF65-F5344CB8AC3E}">
        <p14:creationId xmlns:p14="http://schemas.microsoft.com/office/powerpoint/2010/main" val="225998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5642" y="570016"/>
            <a:ext cx="11257807" cy="3108543"/>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EXAMPLES</a:t>
            </a:r>
          </a:p>
          <a:p>
            <a:endParaRPr lang="en-US" sz="28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bg1"/>
                </a:solidFill>
                <a:latin typeface="Times New Roman" panose="02020603050405020304" pitchFamily="18" charset="0"/>
                <a:cs typeface="Times New Roman" panose="02020603050405020304" pitchFamily="18" charset="0"/>
              </a:rPr>
              <a:t>Commercial vs Standard Generator</a:t>
            </a:r>
          </a:p>
          <a:p>
            <a:pPr marL="457200" indent="-457200">
              <a:buFont typeface="Arial" panose="020B0604020202020204" pitchFamily="34" charset="0"/>
              <a:buChar char="•"/>
            </a:pPr>
            <a:endParaRPr lang="en-US" sz="28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bg1"/>
                </a:solidFill>
                <a:latin typeface="Times New Roman" panose="02020603050405020304" pitchFamily="18" charset="0"/>
                <a:cs typeface="Times New Roman" panose="02020603050405020304" pitchFamily="18" charset="0"/>
              </a:rPr>
              <a:t>Undocumented System Modifications</a:t>
            </a:r>
          </a:p>
          <a:p>
            <a:pPr marL="457200" indent="-457200">
              <a:buFont typeface="Arial" panose="020B0604020202020204" pitchFamily="34" charset="0"/>
              <a:buChar char="•"/>
            </a:pPr>
            <a:endParaRPr lang="en-US" sz="2800" b="1" dirty="0">
              <a:solidFill>
                <a:schemeClr val="bg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dirty="0" smtClean="0">
                <a:solidFill>
                  <a:schemeClr val="bg1"/>
                </a:solidFill>
                <a:latin typeface="Times New Roman" panose="02020603050405020304" pitchFamily="18" charset="0"/>
                <a:cs typeface="Times New Roman" panose="02020603050405020304" pitchFamily="18" charset="0"/>
              </a:rPr>
              <a:t>Multiple Configurations</a:t>
            </a:r>
            <a:endParaRPr 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32856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TotalTime>
  <Words>1082</Words>
  <Application>Microsoft Office PowerPoint</Application>
  <PresentationFormat>Widescreen</PresentationFormat>
  <Paragraphs>169</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Century Gothic</vt:lpstr>
      <vt:lpstr>Times New Roman</vt:lpstr>
      <vt:lpstr>Verdana</vt:lpstr>
      <vt:lpstr>Wingdings</vt:lpstr>
      <vt:lpstr>Wingdings 3</vt:lpstr>
      <vt:lpstr>Slice</vt:lpstr>
      <vt:lpstr>Kathy carnell – Defense acquisition university 18 June 2020 </vt:lpstr>
      <vt:lpstr>PowerPoint Presentation</vt:lpstr>
      <vt:lpstr>PowerPoint Presentation</vt:lpstr>
      <vt:lpstr>PowerPoint Presentation</vt:lpstr>
      <vt:lpstr>PowerPoint Presentation</vt:lpstr>
      <vt:lpstr>Why does the Logistician care?</vt:lpstr>
      <vt:lpstr>PowerPoint Presentation</vt:lpstr>
      <vt:lpstr>PowerPoint Presentation</vt:lpstr>
      <vt:lpstr>PowerPoint Presentation</vt:lpstr>
    </vt:vector>
  </TitlesOfParts>
  <Company>Defense Acquisition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Carnell, Kathleen</dc:creator>
  <cp:lastModifiedBy>Askew, Susan</cp:lastModifiedBy>
  <cp:revision>27</cp:revision>
  <dcterms:created xsi:type="dcterms:W3CDTF">2020-06-16T00:13:04Z</dcterms:created>
  <dcterms:modified xsi:type="dcterms:W3CDTF">2020-06-18T22:39:44Z</dcterms:modified>
</cp:coreProperties>
</file>