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85" r:id="rId6"/>
    <p:sldId id="283" r:id="rId7"/>
    <p:sldId id="286" r:id="rId8"/>
    <p:sldId id="287" r:id="rId9"/>
    <p:sldId id="288" r:id="rId10"/>
    <p:sldId id="291" r:id="rId11"/>
    <p:sldId id="290" r:id="rId12"/>
    <p:sldId id="292" r:id="rId13"/>
    <p:sldId id="289" r:id="rId14"/>
    <p:sldId id="293" r:id="rId15"/>
    <p:sldId id="294" r:id="rId16"/>
    <p:sldId id="2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 userDrawn="1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6C"/>
    <a:srgbClr val="63666A"/>
    <a:srgbClr val="00A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24" autoAdjust="0"/>
    <p:restoredTop sz="87318" autoAdjust="0"/>
  </p:normalViewPr>
  <p:slideViewPr>
    <p:cSldViewPr snapToGrid="0" showGuides="1">
      <p:cViewPr varScale="1">
        <p:scale>
          <a:sx n="72" d="100"/>
          <a:sy n="72" d="100"/>
        </p:scale>
        <p:origin x="137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B0925-D018-4694-8BD2-B89F172BCC04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1C376-EA5F-40EB-B5C9-F210D82C3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8753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5D99-016A-414A-B5D0-2B391DB0FAA8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5F514-E216-4B0B-9B33-6FEA2EC08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886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SDGs: </a:t>
            </a:r>
            <a:r>
              <a:rPr lang="en-US" b="0" i="0" dirty="0">
                <a:solidFill>
                  <a:srgbClr val="FFFFFF"/>
                </a:solidFill>
                <a:effectLst/>
                <a:latin typeface="Oswald" panose="020B0604020202020204" pitchFamily="2" charset="0"/>
              </a:rPr>
              <a:t>Sustainable Development Goals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5F514-E216-4B0B-9B33-6FEA2EC08A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02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at https://www.rd.com/article/why-drive-on-different-sides-of-the-road/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5F514-E216-4B0B-9B33-6FEA2EC08A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46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5F514-E216-4B0B-9B33-6FEA2EC08A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38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https://asc.army.mil/docs/pubs/alt/2000/4_JulAug/articles/28_Single_Process_Initiative_200004.pdf for an example of the value/issues with SPI implementation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5F514-E216-4B0B-9B33-6FEA2EC08A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63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Full DID available at https://quicksearch.dla.mil/qsDocDetails.aspx?ident_number=283330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5F514-E216-4B0B-9B33-6FEA2EC08AD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53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https://commons.wikimedia.org/wiki/File:Pendulum_Cauchy.svg. Terms of use: Creative Commons Attribution-Share Alike 4.0 International license.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5F514-E216-4B0B-9B33-6FEA2EC08AD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45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753989" y="4522282"/>
            <a:ext cx="10684021" cy="612333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Presenter’s Full Name</a:t>
            </a:r>
            <a:br>
              <a:rPr lang="en-US" dirty="0"/>
            </a:br>
            <a:r>
              <a:rPr lang="en-US" dirty="0"/>
              <a:t>Job Title</a:t>
            </a:r>
          </a:p>
          <a:p>
            <a:pPr lvl="0"/>
            <a:endParaRPr lang="en-US" dirty="0"/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753989" y="4057761"/>
            <a:ext cx="10684021" cy="3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Location/Date</a:t>
            </a:r>
          </a:p>
        </p:txBody>
      </p:sp>
      <p:sp>
        <p:nvSpPr>
          <p:cNvPr id="10" name="Text Placeholder 2"/>
          <p:cNvSpPr txBox="1">
            <a:spLocks/>
          </p:cNvSpPr>
          <p:nvPr userDrawn="1"/>
        </p:nvSpPr>
        <p:spPr>
          <a:xfrm>
            <a:off x="4363742" y="6478683"/>
            <a:ext cx="3463048" cy="2857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9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chemeClr val="bg1"/>
                </a:solidFill>
              </a:rPr>
              <a:t>LOCKHEED MARTIN PROPRIETARY INFORMATION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B74125-F2D3-4455-9B62-BF3D58EFF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388" y="2121732"/>
            <a:ext cx="10676622" cy="872779"/>
          </a:xfrm>
          <a:prstGeom prst="rect">
            <a:avLst/>
          </a:prstGeom>
        </p:spPr>
        <p:txBody>
          <a:bodyPr/>
          <a:lstStyle>
            <a:lvl1pPr algn="ctr">
              <a:defRPr sz="4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755110" y="3084382"/>
            <a:ext cx="10684021" cy="4030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cap="none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0F5C0A-1ADF-46A8-A078-FAC9026636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3989" y="400048"/>
            <a:ext cx="1347333" cy="9144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C6E7F7-F572-4FD3-86F4-B79598F442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61203" y="400048"/>
            <a:ext cx="1476807" cy="119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06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4B9F2B1-928A-46A9-B994-8818F770B9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74854"/>
            <a:ext cx="10515600" cy="684362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3203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Question Mark with solid fill">
            <a:extLst>
              <a:ext uri="{FF2B5EF4-FFF2-40B4-BE49-F238E27FC236}">
                <a16:creationId xmlns:a16="http://schemas.microsoft.com/office/drawing/2014/main" id="{8957F078-30E5-4E9C-A187-77D0D8B2BF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06191" y="1839191"/>
            <a:ext cx="3179619" cy="317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97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Blue Header and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286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151569" y="2594573"/>
            <a:ext cx="5040431" cy="3246765"/>
          </a:xfrm>
          <a:prstGeom prst="rect">
            <a:avLst/>
          </a:prstGeom>
          <a:solidFill>
            <a:srgbClr val="FFFFFF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961851" y="2737125"/>
            <a:ext cx="4625974" cy="296166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tIns="91440" bIns="91440" anchor="ctr">
            <a:norm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3000" kern="1200" cap="none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message here.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5AC895-F598-4168-89AA-53841B232F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74854"/>
            <a:ext cx="10515600" cy="684362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53138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White Header and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-7088"/>
            <a:ext cx="12192000" cy="6286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954763" y="2737125"/>
            <a:ext cx="4625974" cy="296166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tIns="91440" bIns="91440" anchor="ctr">
            <a:norm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3000" kern="1200" cap="none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message here.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4D9D76-C4B5-4BFC-A241-E8BBCEBD3E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74854"/>
            <a:ext cx="10515600" cy="684362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9634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286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7B9B10-69FC-4D84-91FF-482B2BAA18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74854"/>
            <a:ext cx="10515600" cy="684362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999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Whit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286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2E6B9B-6591-4690-89CA-026764B58C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74854"/>
            <a:ext cx="10515600" cy="684362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8654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out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286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954762" y="2737125"/>
            <a:ext cx="4625974" cy="296166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3000" kern="1200" cap="none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message here.</a:t>
            </a:r>
          </a:p>
        </p:txBody>
      </p:sp>
    </p:spTree>
    <p:extLst>
      <p:ext uri="{BB962C8B-B14F-4D97-AF65-F5344CB8AC3E}">
        <p14:creationId xmlns:p14="http://schemas.microsoft.com/office/powerpoint/2010/main" val="247684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760E2-4A59-41CF-9D25-3932C8732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109" y="2454765"/>
            <a:ext cx="10684021" cy="1081902"/>
          </a:xfrm>
          <a:prstGeom prst="rect">
            <a:avLst/>
          </a:prstGeom>
        </p:spPr>
        <p:txBody>
          <a:bodyPr/>
          <a:lstStyle>
            <a:lvl1pPr algn="ctr">
              <a:defRPr sz="4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755110" y="3536666"/>
            <a:ext cx="10684021" cy="6123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cap="none" baseline="0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Transition Subtitle</a:t>
            </a:r>
          </a:p>
        </p:txBody>
      </p:sp>
    </p:spTree>
    <p:extLst>
      <p:ext uri="{BB962C8B-B14F-4D97-AF65-F5344CB8AC3E}">
        <p14:creationId xmlns:p14="http://schemas.microsoft.com/office/powerpoint/2010/main" val="23440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954763" y="2737125"/>
            <a:ext cx="4625974" cy="29616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3000" kern="1200" cap="none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message here.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 hasCustomPrompt="1"/>
          </p:nvPr>
        </p:nvSpPr>
        <p:spPr>
          <a:xfrm>
            <a:off x="533399" y="1311425"/>
            <a:ext cx="6096000" cy="438736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 marL="3657600" indent="0">
              <a:buNone/>
              <a:defRPr/>
            </a:lvl9pPr>
          </a:lstStyle>
          <a:p>
            <a:pPr lvl="0"/>
            <a:r>
              <a:rPr lang="en-US" dirty="0"/>
              <a:t>Click to enter text.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11F7DA8-4E21-4515-BBB6-4BB7DA3149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74854"/>
            <a:ext cx="10515600" cy="684362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79727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068170" y="2737125"/>
            <a:ext cx="4625974" cy="29616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3000" kern="1200" cap="none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message here.</a:t>
            </a:r>
          </a:p>
        </p:txBody>
      </p:sp>
      <p:sp>
        <p:nvSpPr>
          <p:cNvPr id="11" name="Content Placeholder 12"/>
          <p:cNvSpPr>
            <a:spLocks noGrp="1"/>
          </p:cNvSpPr>
          <p:nvPr>
            <p:ph sz="quarter" idx="12" hasCustomPrompt="1"/>
          </p:nvPr>
        </p:nvSpPr>
        <p:spPr>
          <a:xfrm>
            <a:off x="533399" y="1311425"/>
            <a:ext cx="6096000" cy="4387360"/>
          </a:xfrm>
          <a:prstGeom prst="rect">
            <a:avLst/>
          </a:prstGeom>
        </p:spPr>
        <p:txBody>
          <a:bodyPr/>
          <a:lstStyle>
            <a:lvl1pPr marL="119063" indent="-119063"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576263" indent="-1190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033463" indent="-119063">
              <a:buFont typeface="Symbol" panose="05050102010706020507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/>
            </a:lvl8pPr>
            <a:lvl9pPr marL="3657600" indent="0">
              <a:buNone/>
              <a:defRPr/>
            </a:lvl9pPr>
          </a:lstStyle>
          <a:p>
            <a:pPr lvl="0"/>
            <a:r>
              <a:rPr lang="en-US" dirty="0"/>
              <a:t>Click to enter bulleted text</a:t>
            </a:r>
          </a:p>
          <a:p>
            <a:pPr lvl="1"/>
            <a:r>
              <a:rPr lang="en-US" dirty="0"/>
              <a:t>Sub bullet</a:t>
            </a:r>
          </a:p>
          <a:p>
            <a:pPr lvl="2"/>
            <a:r>
              <a:rPr lang="en-US" dirty="0"/>
              <a:t>Sub bullet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04C99FF-3978-4B42-87C8-0D8F733692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74854"/>
            <a:ext cx="10515600" cy="684362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8114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286500"/>
            <a:ext cx="12192000" cy="571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1582400" y="6464593"/>
            <a:ext cx="609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5264778-C0F2-4A1D-870D-8751F1230773}" type="slidenum">
              <a:rPr lang="en-US" sz="900" smtClean="0">
                <a:solidFill>
                  <a:schemeClr val="bg1"/>
                </a:solidFill>
              </a:rPr>
              <a:pPr algn="ctr"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40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7" r:id="rId4"/>
    <p:sldLayoutId id="2147483658" r:id="rId5"/>
    <p:sldLayoutId id="2147483651" r:id="rId6"/>
    <p:sldLayoutId id="2147483652" r:id="rId7"/>
    <p:sldLayoutId id="2147483653" r:id="rId8"/>
    <p:sldLayoutId id="2147483656" r:id="rId9"/>
    <p:sldLayoutId id="2147483654" r:id="rId10"/>
    <p:sldLayoutId id="214748366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84" userDrawn="1">
          <p15:clr>
            <a:srgbClr val="F26B43"/>
          </p15:clr>
        </p15:guide>
        <p15:guide id="3" pos="7296" userDrawn="1">
          <p15:clr>
            <a:srgbClr val="F26B43"/>
          </p15:clr>
        </p15:guide>
        <p15:guide id="4" orient="horz" pos="360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  <p15:guide id="6" orient="horz" pos="39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lip/UgkxfC08M1ZBeGPhxuoWvYZAW3abAiSaLYIP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ommons.wikimedia.org/wiki/File:San_Francisco_Bayshore_Freeway_Route_101_6015052908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Ken Garlington, CSEP</a:t>
            </a:r>
          </a:p>
          <a:p>
            <a:r>
              <a:rPr lang="en-US" dirty="0"/>
              <a:t>Kennie.E.Garlington@LMCO.com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264862-1313-214C-AB25-D420175C12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8 Nov 2022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D5874FF-A006-424D-AC76-40C594F3C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“(Don’t) Tell Me What To Do!”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cap="none" dirty="0"/>
              <a:t>A Half-Baked Discussion on Process Standardization in the Age of Digital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925718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49E7B-6FA3-4C3C-AA43-C03001B35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Systems Architecture DID (2019)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E274B5-66F5-4A02-B751-69FC361043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39" t="8172" r="27813" b="15083"/>
          <a:stretch/>
        </p:blipFill>
        <p:spPr>
          <a:xfrm>
            <a:off x="1807431" y="1159216"/>
            <a:ext cx="3891240" cy="49760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7B70A4-35C2-4409-B561-80879E8C3B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973" t="13084" r="27879" b="9812"/>
          <a:stretch/>
        </p:blipFill>
        <p:spPr>
          <a:xfrm>
            <a:off x="6096000" y="1135855"/>
            <a:ext cx="3891240" cy="499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41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8B21C4-3089-47FD-8689-D41F84FBE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Know if We’ve Gone Too Far?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2DE3806-E0DC-491A-8BE1-397B019DC7A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Standards considerations for the near-term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Are the right people contributing?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Will there be sufficient infrastructure? (tools, etc.)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Will developers adopt them?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Will our customers accept them? (e.g. UAF vs. </a:t>
            </a:r>
            <a:r>
              <a:rPr lang="en-US" dirty="0" err="1"/>
              <a:t>DoDAF</a:t>
            </a:r>
            <a:r>
              <a:rPr lang="en-US" dirty="0"/>
              <a:t>)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Standards considerations for later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Intelligent assistants?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Model checkers/provers?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Additive manufacturing?</a:t>
            </a:r>
          </a:p>
          <a:p>
            <a:pPr lvl="1">
              <a:lnSpc>
                <a:spcPct val="150000"/>
              </a:lnSpc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52127F-C0E2-4F9F-B81A-F6EDA5B04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606" y="2078181"/>
            <a:ext cx="3956057" cy="307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15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25611-50D6-4509-BF93-5CE84DEFE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Postscript: Predicting the Future is Hard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953B80-BC54-4D2F-A134-841044D119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96" t="10303" r="13344" b="22727"/>
          <a:stretch/>
        </p:blipFill>
        <p:spPr>
          <a:xfrm>
            <a:off x="3483979" y="1267691"/>
            <a:ext cx="5224042" cy="39069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144C33-66ED-42F0-A394-18D4F0E153FB}"/>
              </a:ext>
            </a:extLst>
          </p:cNvPr>
          <p:cNvSpPr txBox="1"/>
          <p:nvPr/>
        </p:nvSpPr>
        <p:spPr>
          <a:xfrm>
            <a:off x="1932063" y="5443790"/>
            <a:ext cx="8327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https://www.youtube.com/clip/UgkxfC08M1ZBeGPhxuoWvYZAW3abAiSaLYIP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4927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8031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A74476-DFC5-42A2-AB38-4B51EAABB7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More at https://www.world standardsday.org/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1CF00A4-A71C-4735-BAFD-ABD47CFED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Happy World Standards Day!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35A307-B22B-4888-8EFD-34DB0103D1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527" y="1246909"/>
            <a:ext cx="4821382" cy="482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23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093C7F-6D93-4258-A089-CA9A4B758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Standards are Useful…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5347FC-4C65-4703-9C94-748D77AB6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476" y="1159216"/>
            <a:ext cx="7063048" cy="47057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3E16A6-184C-4ED8-BC71-98E382E76BAD}"/>
              </a:ext>
            </a:extLst>
          </p:cNvPr>
          <p:cNvSpPr txBox="1"/>
          <p:nvPr/>
        </p:nvSpPr>
        <p:spPr>
          <a:xfrm>
            <a:off x="97673" y="6057076"/>
            <a:ext cx="119446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" dirty="0"/>
              <a:t>Source: </a:t>
            </a:r>
            <a:r>
              <a:rPr lang="fr-FR" sz="800" dirty="0">
                <a:hlinkClick r:id="rId4"/>
              </a:rPr>
              <a:t>https://commons.wikimedia.org/wiki/File:San_Francisco_Bayshore_Freeway_Route_101_6015052908.jpg</a:t>
            </a:r>
            <a:r>
              <a:rPr lang="fr-FR" sz="800" dirty="0"/>
              <a:t> by Tony Webster. </a:t>
            </a:r>
            <a:r>
              <a:rPr lang="fr-FR" sz="800" dirty="0" err="1"/>
              <a:t>Terms</a:t>
            </a:r>
            <a:r>
              <a:rPr lang="fr-FR" sz="800" dirty="0"/>
              <a:t> of use: CC-BY-SA-4.0.</a:t>
            </a:r>
          </a:p>
        </p:txBody>
      </p:sp>
    </p:spTree>
    <p:extLst>
      <p:ext uri="{BB962C8B-B14F-4D97-AF65-F5344CB8AC3E}">
        <p14:creationId xmlns:p14="http://schemas.microsoft.com/office/powerpoint/2010/main" val="1375930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9C292E-2AE4-441D-94D4-D6B0C7D687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33557" y="2737125"/>
            <a:ext cx="4347180" cy="2961660"/>
          </a:xfrm>
        </p:spPr>
        <p:txBody>
          <a:bodyPr/>
          <a:lstStyle/>
          <a:p>
            <a:r>
              <a:rPr lang="en-US" dirty="0"/>
              <a:t>About 35% of the world’s population drives on the left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2FBC4-CECD-4570-80BF-58F3A809AFA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3399" y="1311425"/>
            <a:ext cx="6414408" cy="4387360"/>
          </a:xfrm>
        </p:spPr>
        <p:txBody>
          <a:bodyPr/>
          <a:lstStyle/>
          <a:p>
            <a:r>
              <a:rPr lang="en-US" sz="2000" b="1" dirty="0"/>
              <a:t>U.S. diplomat's wife pleads guilty over fatal UK car crash</a:t>
            </a:r>
          </a:p>
          <a:p>
            <a:r>
              <a:rPr lang="en-US" sz="2000" dirty="0"/>
              <a:t>-- Reuters, October 20, 2022</a:t>
            </a:r>
          </a:p>
          <a:p>
            <a:r>
              <a:rPr lang="en-US" sz="2000" dirty="0"/>
              <a:t>“Anne </a:t>
            </a:r>
            <a:r>
              <a:rPr lang="en-US" sz="2000" dirty="0" err="1"/>
              <a:t>Sacoolas</a:t>
            </a:r>
            <a:r>
              <a:rPr lang="en-US" sz="2000" dirty="0"/>
              <a:t>, the wife of a U.S. diplomat, pleaded guilty on Thursday to causing the death of a teenager by driving carelessly in England three years ago, a case that led to diplomatic friction between Britain and the United States.</a:t>
            </a:r>
          </a:p>
          <a:p>
            <a:r>
              <a:rPr lang="en-US" sz="2000" dirty="0"/>
              <a:t>“Harry Dunn, 19, died in August 2019 after his motorcycle was hit by a Volvo car </a:t>
            </a:r>
            <a:r>
              <a:rPr lang="en-US" sz="2000" dirty="0">
                <a:highlight>
                  <a:srgbClr val="FFFF00"/>
                </a:highlight>
              </a:rPr>
              <a:t>driven on the wrong side of the road</a:t>
            </a:r>
            <a:r>
              <a:rPr lang="en-US" sz="2000" dirty="0"/>
              <a:t> by </a:t>
            </a:r>
            <a:r>
              <a:rPr lang="en-US" sz="2000" dirty="0" err="1"/>
              <a:t>Sacoolas</a:t>
            </a:r>
            <a:r>
              <a:rPr lang="en-US" sz="2000" dirty="0"/>
              <a:t> near RAF </a:t>
            </a:r>
            <a:r>
              <a:rPr lang="en-US" sz="2000" dirty="0" err="1"/>
              <a:t>Croughton</a:t>
            </a:r>
            <a:r>
              <a:rPr lang="en-US" sz="2000" dirty="0"/>
              <a:t>, an air force base in the English county of </a:t>
            </a:r>
            <a:r>
              <a:rPr lang="en-US" sz="2000" dirty="0" err="1"/>
              <a:t>Northamptonshire</a:t>
            </a:r>
            <a:r>
              <a:rPr lang="en-US" sz="2000" dirty="0"/>
              <a:t> that is used by the U.S. military.”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F13CCCD-63FA-4C85-8D7D-8CF2F81A2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but Dangerous if Misapplied</a:t>
            </a:r>
          </a:p>
        </p:txBody>
      </p:sp>
    </p:spTree>
    <p:extLst>
      <p:ext uri="{BB962C8B-B14F-4D97-AF65-F5344CB8AC3E}">
        <p14:creationId xmlns:p14="http://schemas.microsoft.com/office/powerpoint/2010/main" val="1793373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5D2AB-1E6A-4E4F-A08A-786DFF4A8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Process Standardization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EDEB8D-464A-49F5-A9D0-AC8C18BA4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349" y="1005630"/>
            <a:ext cx="9303302" cy="48467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039E1D-9B16-45CA-85C4-D9710C9468BB}"/>
              </a:ext>
            </a:extLst>
          </p:cNvPr>
          <p:cNvSpPr txBox="1"/>
          <p:nvPr/>
        </p:nvSpPr>
        <p:spPr>
          <a:xfrm>
            <a:off x="159205" y="5982995"/>
            <a:ext cx="120327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Source: Sid </a:t>
            </a:r>
            <a:r>
              <a:rPr lang="en-US" sz="800" dirty="0" err="1"/>
              <a:t>Rupani</a:t>
            </a:r>
            <a:r>
              <a:rPr lang="en-US" sz="800" dirty="0"/>
              <a:t>, “Standardizing Product Development Processes,” Massachusetts Institute of Technology Lean Advancement Initiative Web Knowledge Exchange Event, December 1, 2010. At https://dspace.mit.edu/handle/1721.1/84493 . Terms of use: Attribution-</a:t>
            </a:r>
            <a:r>
              <a:rPr lang="en-US" sz="800" dirty="0" err="1"/>
              <a:t>NonCommercial</a:t>
            </a:r>
            <a:r>
              <a:rPr lang="en-US" sz="800" dirty="0"/>
              <a:t>-</a:t>
            </a:r>
            <a:r>
              <a:rPr lang="en-US" sz="800" dirty="0" err="1"/>
              <a:t>ShareAlike</a:t>
            </a:r>
            <a:r>
              <a:rPr lang="en-US" sz="800" dirty="0"/>
              <a:t> 3.0 United States http://creativecommons.org/licenses/by-nc-sa/3.0/us/</a:t>
            </a:r>
          </a:p>
        </p:txBody>
      </p:sp>
    </p:spTree>
    <p:extLst>
      <p:ext uri="{BB962C8B-B14F-4D97-AF65-F5344CB8AC3E}">
        <p14:creationId xmlns:p14="http://schemas.microsoft.com/office/powerpoint/2010/main" val="1545681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1A4D8-08E4-4B1D-8438-5F301FC53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Dept. of Defense Standards (circa 1980s)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69ED92-6341-4BCA-8D86-F4DAA4682752}"/>
              </a:ext>
            </a:extLst>
          </p:cNvPr>
          <p:cNvSpPr txBox="1"/>
          <p:nvPr/>
        </p:nvSpPr>
        <p:spPr>
          <a:xfrm>
            <a:off x="1371599" y="1800330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MIL-STD-483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4BE1EB-A2F8-4B8A-911B-FA46E8781400}"/>
              </a:ext>
            </a:extLst>
          </p:cNvPr>
          <p:cNvSpPr txBox="1"/>
          <p:nvPr/>
        </p:nvSpPr>
        <p:spPr>
          <a:xfrm>
            <a:off x="1371600" y="2382259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MIL-STD-490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0D5D87-AF87-4AE8-BB32-3CD2ABAB6A83}"/>
              </a:ext>
            </a:extLst>
          </p:cNvPr>
          <p:cNvSpPr txBox="1"/>
          <p:nvPr/>
        </p:nvSpPr>
        <p:spPr>
          <a:xfrm>
            <a:off x="1371600" y="2964188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MIL-STD-499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6FC380-F84D-4911-BE84-9B04F53AC5E8}"/>
              </a:ext>
            </a:extLst>
          </p:cNvPr>
          <p:cNvSpPr txBox="1"/>
          <p:nvPr/>
        </p:nvSpPr>
        <p:spPr>
          <a:xfrm>
            <a:off x="1371600" y="3546117"/>
            <a:ext cx="2204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MIL-STD-1521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59B7B5-409A-433F-8AE5-713DDF9DB84F}"/>
              </a:ext>
            </a:extLst>
          </p:cNvPr>
          <p:cNvSpPr txBox="1"/>
          <p:nvPr/>
        </p:nvSpPr>
        <p:spPr>
          <a:xfrm>
            <a:off x="1371600" y="4128046"/>
            <a:ext cx="2204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MIL-STD-1679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78244E-AED9-49FA-A85B-14BABF6FA3EF}"/>
              </a:ext>
            </a:extLst>
          </p:cNvPr>
          <p:cNvSpPr txBox="1"/>
          <p:nvPr/>
        </p:nvSpPr>
        <p:spPr>
          <a:xfrm>
            <a:off x="1371599" y="4709973"/>
            <a:ext cx="2375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DOD-STD-2167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0D4BC4-3572-415D-BA14-92E921456C79}"/>
              </a:ext>
            </a:extLst>
          </p:cNvPr>
          <p:cNvSpPr txBox="1"/>
          <p:nvPr/>
        </p:nvSpPr>
        <p:spPr>
          <a:xfrm>
            <a:off x="4267199" y="1800330"/>
            <a:ext cx="6664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Configuration Management Practices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B2638D-2A6A-4A58-BC82-2F5A0648ED1E}"/>
              </a:ext>
            </a:extLst>
          </p:cNvPr>
          <p:cNvSpPr txBox="1"/>
          <p:nvPr/>
        </p:nvSpPr>
        <p:spPr>
          <a:xfrm>
            <a:off x="4267200" y="2382259"/>
            <a:ext cx="6918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Specification Practices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AA394C-7B73-4446-B6D5-7369981EA0D4}"/>
              </a:ext>
            </a:extLst>
          </p:cNvPr>
          <p:cNvSpPr txBox="1"/>
          <p:nvPr/>
        </p:nvSpPr>
        <p:spPr>
          <a:xfrm>
            <a:off x="4267200" y="2964188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System Engineering Management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DF5E62-4DED-41F0-9B8D-D4DFBD102FA6}"/>
              </a:ext>
            </a:extLst>
          </p:cNvPr>
          <p:cNvSpPr txBox="1"/>
          <p:nvPr/>
        </p:nvSpPr>
        <p:spPr>
          <a:xfrm>
            <a:off x="4267200" y="3546117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Technical Reviews and Audits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A4B964-ADF6-46F8-B176-6F18492ED1D3}"/>
              </a:ext>
            </a:extLst>
          </p:cNvPr>
          <p:cNvSpPr txBox="1"/>
          <p:nvPr/>
        </p:nvSpPr>
        <p:spPr>
          <a:xfrm>
            <a:off x="4267200" y="4128046"/>
            <a:ext cx="6664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Weapon System Software Development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196909-01DA-4731-9686-46D4B5DD57CD}"/>
              </a:ext>
            </a:extLst>
          </p:cNvPr>
          <p:cNvSpPr txBox="1"/>
          <p:nvPr/>
        </p:nvSpPr>
        <p:spPr>
          <a:xfrm>
            <a:off x="4267199" y="4709973"/>
            <a:ext cx="7376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Defense System Software Development</a:t>
            </a:r>
          </a:p>
        </p:txBody>
      </p:sp>
    </p:spTree>
    <p:extLst>
      <p:ext uri="{BB962C8B-B14F-4D97-AF65-F5344CB8AC3E}">
        <p14:creationId xmlns:p14="http://schemas.microsoft.com/office/powerpoint/2010/main" val="34597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F3D2B-3380-4F7D-9579-3AF3514C7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Item Descriptions (DIDs)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974FDC-F4E2-42C0-848C-E10D8A3CC7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45" t="9881" r="26887" b="12738"/>
          <a:stretch/>
        </p:blipFill>
        <p:spPr>
          <a:xfrm>
            <a:off x="628650" y="1301726"/>
            <a:ext cx="3682093" cy="46745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507425-3607-48C2-B58F-F7CE4AA3EF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612" t="15604" r="26887" b="7645"/>
          <a:stretch/>
        </p:blipFill>
        <p:spPr>
          <a:xfrm>
            <a:off x="4310743" y="1301725"/>
            <a:ext cx="3705121" cy="46745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AF249C6-BB0F-4C5C-9131-633600788E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815" t="12857" r="27021" b="9643"/>
          <a:stretch/>
        </p:blipFill>
        <p:spPr>
          <a:xfrm>
            <a:off x="7992836" y="1301725"/>
            <a:ext cx="3633354" cy="467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13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CAB45A-8DFE-416B-A1D4-1A084B67A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Single Process Initiative (circa 1997)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24056E-D689-49D0-AF25-530631163D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696" t="15833" r="21344" b="1191"/>
          <a:stretch/>
        </p:blipFill>
        <p:spPr>
          <a:xfrm>
            <a:off x="3871232" y="1159216"/>
            <a:ext cx="4449536" cy="539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60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1A4D8-08E4-4B1D-8438-5F301FC53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Engineering-Related Standards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69ED92-6341-4BCA-8D86-F4DAA4682752}"/>
              </a:ext>
            </a:extLst>
          </p:cNvPr>
          <p:cNvSpPr txBox="1"/>
          <p:nvPr/>
        </p:nvSpPr>
        <p:spPr>
          <a:xfrm>
            <a:off x="1371599" y="1800330"/>
            <a:ext cx="2254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ISO/IEC 19505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4BE1EB-A2F8-4B8A-911B-FA46E8781400}"/>
              </a:ext>
            </a:extLst>
          </p:cNvPr>
          <p:cNvSpPr txBox="1"/>
          <p:nvPr/>
        </p:nvSpPr>
        <p:spPr>
          <a:xfrm>
            <a:off x="1371600" y="2382259"/>
            <a:ext cx="2254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ISO/IEC 19514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0D5D87-AF87-4AE8-BB32-3CD2ABAB6A83}"/>
              </a:ext>
            </a:extLst>
          </p:cNvPr>
          <p:cNvSpPr txBox="1"/>
          <p:nvPr/>
        </p:nvSpPr>
        <p:spPr>
          <a:xfrm>
            <a:off x="1371600" y="2964188"/>
            <a:ext cx="2254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ISO/IEC 19540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6FC380-F84D-4911-BE84-9B04F53AC5E8}"/>
              </a:ext>
            </a:extLst>
          </p:cNvPr>
          <p:cNvSpPr txBox="1"/>
          <p:nvPr/>
        </p:nvSpPr>
        <p:spPr>
          <a:xfrm>
            <a:off x="1371599" y="3546117"/>
            <a:ext cx="3637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ISO/IEC/IEEE DIS 24641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0D4BC4-3572-415D-BA14-92E921456C79}"/>
              </a:ext>
            </a:extLst>
          </p:cNvPr>
          <p:cNvSpPr txBox="1"/>
          <p:nvPr/>
        </p:nvSpPr>
        <p:spPr>
          <a:xfrm>
            <a:off x="4977491" y="1800330"/>
            <a:ext cx="6664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Unified Modeling Language (UML)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B2638D-2A6A-4A58-BC82-2F5A0648ED1E}"/>
              </a:ext>
            </a:extLst>
          </p:cNvPr>
          <p:cNvSpPr txBox="1"/>
          <p:nvPr/>
        </p:nvSpPr>
        <p:spPr>
          <a:xfrm>
            <a:off x="4977492" y="2382259"/>
            <a:ext cx="6918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Systems Modeling Language (SysML)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AA394C-7B73-4446-B6D5-7369981EA0D4}"/>
              </a:ext>
            </a:extLst>
          </p:cNvPr>
          <p:cNvSpPr txBox="1"/>
          <p:nvPr/>
        </p:nvSpPr>
        <p:spPr>
          <a:xfrm>
            <a:off x="4977492" y="2964188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Unified Architecture Framework (UAF)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DF5E62-4DED-41F0-9B8D-D4DFBD102FA6}"/>
              </a:ext>
            </a:extLst>
          </p:cNvPr>
          <p:cNvSpPr txBox="1"/>
          <p:nvPr/>
        </p:nvSpPr>
        <p:spPr>
          <a:xfrm>
            <a:off x="4977492" y="3546117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Methods and Tools for Model-Based Systems</a:t>
            </a:r>
          </a:p>
        </p:txBody>
      </p:sp>
    </p:spTree>
    <p:extLst>
      <p:ext uri="{BB962C8B-B14F-4D97-AF65-F5344CB8AC3E}">
        <p14:creationId xmlns:p14="http://schemas.microsoft.com/office/powerpoint/2010/main" val="428580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Lockheed Martin Template">
      <a:dk1>
        <a:srgbClr val="000000"/>
      </a:dk1>
      <a:lt1>
        <a:srgbClr val="FFFFFF"/>
      </a:lt1>
      <a:dk2>
        <a:srgbClr val="414042"/>
      </a:dk2>
      <a:lt2>
        <a:srgbClr val="F7F8F9"/>
      </a:lt2>
      <a:accent1>
        <a:srgbClr val="002F6C"/>
      </a:accent1>
      <a:accent2>
        <a:srgbClr val="00A3E0"/>
      </a:accent2>
      <a:accent3>
        <a:srgbClr val="007396"/>
      </a:accent3>
      <a:accent4>
        <a:srgbClr val="833177"/>
      </a:accent4>
      <a:accent5>
        <a:srgbClr val="005E5D"/>
      </a:accent5>
      <a:accent6>
        <a:srgbClr val="FFCD0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ockheed Martin PowerPoint_2018_Blue-Title2" id="{FF18C928-1474-A540-8A09-1C36D92B1F60}" vid="{5E11714D-AF48-9E40-8241-CE818B50FA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9BFE13F2C6DC4E8A742168C5E5E2A3" ma:contentTypeVersion="12" ma:contentTypeDescription="Create a new document." ma:contentTypeScope="" ma:versionID="25c4360e38828ca9d75e501bf0c530c9">
  <xsd:schema xmlns:xsd="http://www.w3.org/2001/XMLSchema" xmlns:xs="http://www.w3.org/2001/XMLSchema" xmlns:p="http://schemas.microsoft.com/office/2006/metadata/properties" xmlns:ns2="661bd46e-921f-4b2f-94f6-3f9bfcdede32" xmlns:ns3="1042a8a7-e606-4d6a-9cd6-c2fbda9658e7" targetNamespace="http://schemas.microsoft.com/office/2006/metadata/properties" ma:root="true" ma:fieldsID="82f0b9a612f32f499376ce5f6faf6de7" ns2:_="" ns3:_="">
    <xsd:import namespace="661bd46e-921f-4b2f-94f6-3f9bfcdede32"/>
    <xsd:import namespace="1042a8a7-e606-4d6a-9cd6-c2fbda9658e7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3:Info" minOccurs="0"/>
                <xsd:element ref="ns2:SIPLabel" minOccurs="0"/>
                <xsd:element ref="ns2:SIPLabel_ECICountry" minOccurs="0"/>
                <xsd:element ref="ns2:SIPLabel_OCI" minOccurs="0"/>
                <xsd:element ref="ns2:SIPLabel_TPPI" minOccurs="0"/>
                <xsd:element ref="ns2:SIPLabel_Special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1bd46e-921f-4b2f-94f6-3f9bfcdede32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Enterprise_x0020_Keywords" ma:displayName="Enterprise Keywords" ma:fieldId="{23f27201-bee3-471e-b2e7-b64fd8b7ca38}" ma:taxonomyMulti="true" ma:sspId="5f68076a-9896-4f70-850d-4130ed0339a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description="" ma:hidden="true" ma:list="{5dfc3885-0e86-4dcb-a692-351b8f83f0b3}" ma:internalName="TaxCatchAll" ma:showField="CatchAllData" ma:web="661bd46e-921f-4b2f-94f6-3f9bfcdede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IPLabel" ma:index="12" nillable="true" ma:displayName="Sensitive Information Protection (SIP) Label" ma:internalName="SIPLabel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Unrestricted"/>
                    <xsd:enumeration value="Lockheed Martin Proprietary Information (LMPI)"/>
                    <xsd:enumeration value="Export Controlled Information (ECI)"/>
                    <xsd:enumeration value="Attorney-Client Privileged Information and/or Attorney Work Product"/>
                    <xsd:enumeration value="Protected Information"/>
                    <xsd:enumeration value="Personal Information"/>
                    <xsd:enumeration value="Third Party Proprietary Information"/>
                    <xsd:enumeration value="Organizational Conflict of Interest (OCI)"/>
                    <xsd:enumeration value="Specialty Label"/>
                  </xsd:restriction>
                </xsd:simpleType>
              </xsd:element>
            </xsd:sequence>
          </xsd:extension>
        </xsd:complexContent>
      </xsd:complexType>
    </xsd:element>
    <xsd:element name="SIPLabel_ECICountry" ma:index="13" nillable="true" ma:displayName="Export Control Country of Jurisdiction" ma:internalName="SIPLabel_ECICountr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United States (US)"/>
                    <xsd:enumeration value="Canada (CA)"/>
                    <xsd:enumeration value="United Kingdom (GB)"/>
                    <xsd:enumeration value="Australia (AU)"/>
                    <xsd:enumeration value="Albania (AL)"/>
                    <xsd:enumeration value="Argentina (AR)"/>
                    <xsd:enumeration value="Bahrain (BH)"/>
                    <xsd:enumeration value="Belgium (BE)"/>
                    <xsd:enumeration value="Brazil (BR)"/>
                    <xsd:enumeration value="China (CN)"/>
                    <xsd:enumeration value="Colombia (CO)"/>
                    <xsd:enumeration value="Croatia (HR)"/>
                    <xsd:enumeration value="Denmark (DK)"/>
                    <xsd:enumeration value="Egypt (EG)"/>
                    <xsd:enumeration value="Finland (FI)"/>
                    <xsd:enumeration value="France (FR)"/>
                    <xsd:enumeration value="Germany (DE)"/>
                    <xsd:enumeration value="Greece (GR)"/>
                    <xsd:enumeration value="Guam (GU)"/>
                    <xsd:enumeration value="Hong Kong (HK)"/>
                    <xsd:enumeration value="India (IN)"/>
                    <xsd:enumeration value="Israel (IL)"/>
                    <xsd:enumeration value="Italy (IT)"/>
                    <xsd:enumeration value="Japan (JP)"/>
                    <xsd:enumeration value="Korea, Republic of (KR)"/>
                    <xsd:enumeration value="Kuwait (KW)"/>
                    <xsd:enumeration value="Malaysia (MY)"/>
                    <xsd:enumeration value="Mauritius (MU)"/>
                    <xsd:enumeration value="Mexico (MX)"/>
                    <xsd:enumeration value="Netherlands (NL)"/>
                    <xsd:enumeration value="New Zealand (NZ)"/>
                    <xsd:enumeration value="Norway (NO)"/>
                    <xsd:enumeration value="Philippines (PH)"/>
                    <xsd:enumeration value="Poland (PL)"/>
                    <xsd:enumeration value="Portugal (PT)"/>
                    <xsd:enumeration value="Puerto Rico (PR)"/>
                    <xsd:enumeration value="Romania (RO)"/>
                    <xsd:enumeration value="Saudi Arabia (SA)"/>
                    <xsd:enumeration value="Singapore (SG)"/>
                    <xsd:enumeration value="South Africa (ZA)"/>
                    <xsd:enumeration value="Spain (ES)"/>
                    <xsd:enumeration value="Sweden (SE)"/>
                    <xsd:enumeration value="Switzerland (CH)"/>
                    <xsd:enumeration value="Taiwan, Province of China (TW)"/>
                    <xsd:enumeration value="Thailand (TH)"/>
                    <xsd:enumeration value="Turkey (TR)"/>
                    <xsd:enumeration value="United Arab Emirates (AE)"/>
                    <xsd:enumeration value="Venezuela (VE)"/>
                    <xsd:enumeration value="Viet Nam (VN)"/>
                  </xsd:restriction>
                </xsd:simpleType>
              </xsd:element>
            </xsd:sequence>
          </xsd:extension>
        </xsd:complexContent>
      </xsd:complexType>
    </xsd:element>
    <xsd:element name="SIPLabel_OCI" ma:index="14" nillable="true" ma:displayName="Organizational Conflict of Interest" ma:internalName="SIPLabel_OCI">
      <xsd:simpleType>
        <xsd:restriction base="dms:Text"/>
      </xsd:simpleType>
    </xsd:element>
    <xsd:element name="SIPLabel_TPPI" ma:index="15" nillable="true" ma:displayName="Third Party" ma:internalName="SIPLabel_TPPI">
      <xsd:simpleType>
        <xsd:restriction base="dms:Text"/>
      </xsd:simpleType>
    </xsd:element>
    <xsd:element name="SIPLabel_Specialty" ma:index="16" nillable="true" ma:displayName="Specialty Label" ma:internalName="SIPLabel_Specialt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trolled Unclassified Information"/>
                    <xsd:enumeration value="For Official Use Only"/>
                    <xsd:enumeration value="Law Enforcement Sensitive"/>
                    <xsd:enumeration value="UK OFFICIAL"/>
                    <xsd:enumeration value="UK OFFICIAL-SENSITIVE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42a8a7-e606-4d6a-9cd6-c2fbda9658e7" elementFormDefault="qualified">
    <xsd:import namespace="http://schemas.microsoft.com/office/2006/documentManagement/types"/>
    <xsd:import namespace="http://schemas.microsoft.com/office/infopath/2007/PartnerControls"/>
    <xsd:element name="Info" ma:index="11" nillable="true" ma:displayName="Info" ma:internalName="Info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61bd46e-921f-4b2f-94f6-3f9bfcdede32">
      <Value>34</Value>
      <Value>33</Value>
      <Value>32</Value>
    </TaxCatchAll>
    <SIPLabel_Specialty xmlns="661bd46e-921f-4b2f-94f6-3f9bfcdede32"/>
    <SIPLabel_TPPI xmlns="661bd46e-921f-4b2f-94f6-3f9bfcdede32" xsi:nil="true"/>
    <TaxKeywordTaxHTField xmlns="661bd46e-921f-4b2f-94f6-3f9bfcdede32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Official</TermName>
          <TermId xmlns="http://schemas.microsoft.com/office/infopath/2007/PartnerControls">cf27d6ae-165f-4fd4-82df-b359670c06e5</TermId>
        </TermInfo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aa6d2b24-3068-464c-b8a1-9c0912f06071</TermId>
        </TermInfo>
        <TermInfo xmlns="http://schemas.microsoft.com/office/infopath/2007/PartnerControls">
          <TermName xmlns="http://schemas.microsoft.com/office/infopath/2007/PartnerControls">PowerPoint</TermName>
          <TermId xmlns="http://schemas.microsoft.com/office/infopath/2007/PartnerControls">fdd97a65-f75e-49d0-985b-95654da0a884</TermId>
        </TermInfo>
      </Terms>
    </TaxKeywordTaxHTField>
    <SIPLabel_OCI xmlns="661bd46e-921f-4b2f-94f6-3f9bfcdede32" xsi:nil="true"/>
    <Info xmlns="1042a8a7-e606-4d6a-9cd6-c2fbda9658e7">White background on title &amp; end slides</Info>
    <SIPLabel_ECICountry xmlns="661bd46e-921f-4b2f-94f6-3f9bfcdede32"/>
    <SIPLabel xmlns="661bd46e-921f-4b2f-94f6-3f9bfcdede32">
      <Value>Unrestricted</Value>
    </SIPLabel>
  </documentManagement>
</p:properties>
</file>

<file path=customXml/itemProps1.xml><?xml version="1.0" encoding="utf-8"?>
<ds:datastoreItem xmlns:ds="http://schemas.openxmlformats.org/officeDocument/2006/customXml" ds:itemID="{45D910FE-BA35-46CD-9006-7B6EAFC627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AF034A-382F-446A-BE05-12FA8DC70E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1bd46e-921f-4b2f-94f6-3f9bfcdede32"/>
    <ds:schemaRef ds:uri="1042a8a7-e606-4d6a-9cd6-c2fbda9658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099D200-8C76-4381-B149-0ABAA83066DA}">
  <ds:schemaRefs>
    <ds:schemaRef ds:uri="http://schemas.microsoft.com/office/infopath/2007/PartnerControls"/>
    <ds:schemaRef ds:uri="661bd46e-921f-4b2f-94f6-3f9bfcdede32"/>
    <ds:schemaRef ds:uri="http://purl.org/dc/dcmitype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1042a8a7-e606-4d6a-9cd6-c2fbda9658e7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395</TotalTime>
  <Words>610</Words>
  <Application>Microsoft Office PowerPoint</Application>
  <PresentationFormat>Widescreen</PresentationFormat>
  <Paragraphs>66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Oswald</vt:lpstr>
      <vt:lpstr>Symbol</vt:lpstr>
      <vt:lpstr>Office Theme</vt:lpstr>
      <vt:lpstr>“(Don’t) Tell Me What To Do!”</vt:lpstr>
      <vt:lpstr>Happy World Standards Day!</vt:lpstr>
      <vt:lpstr>Process Standards are Useful…</vt:lpstr>
      <vt:lpstr>… but Dangerous if Misapplied</vt:lpstr>
      <vt:lpstr>Effects of Process Standardization</vt:lpstr>
      <vt:lpstr>US Dept. of Defense Standards (circa 1980s)</vt:lpstr>
      <vt:lpstr>Data Item Descriptions (DIDs)</vt:lpstr>
      <vt:lpstr>US Single Process Initiative (circa 1997)</vt:lpstr>
      <vt:lpstr>Digital Engineering-Related Standards</vt:lpstr>
      <vt:lpstr>Systems Architecture DID (2019)</vt:lpstr>
      <vt:lpstr>How Do We Know if We’ve Gone Too Far?</vt:lpstr>
      <vt:lpstr>Postscript: Predicting the Future is Hard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kennie.e.garlington@lmco.com</dc:creator>
  <cp:keywords>Unrestricted, template; Official; PowerPoint</cp:keywords>
  <cp:lastModifiedBy>Pablo Melendez</cp:lastModifiedBy>
  <cp:revision>29</cp:revision>
  <dcterms:created xsi:type="dcterms:W3CDTF">2018-09-19T12:26:03Z</dcterms:created>
  <dcterms:modified xsi:type="dcterms:W3CDTF">2022-11-08T22:56:28Z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0x010100A29BFE13F2C6DC4E8A742168C5E5E2A3</vt:lpwstr>
  </property>
  <property fmtid="{D5CDD505-2E9C-101B-9397-08002B2CF9AE}" pid="3" name="Enterprise Keywords">
    <vt:lpwstr>34;#Official|cf27d6ae-165f-4fd4-82df-b359670c06e5;#33;#template|aa6d2b24-3068-464c-b8a1-9c0912f06071;#32;#PowerPoint|fdd97a65-f75e-49d0-985b-95654da0a884</vt:lpwstr>
  </property>
  <property fmtid="{D5CDD505-2E9C-101B-9397-08002B2CF9AE}" pid="4" name="checkedProgramsCount">
    <vt:i4>0</vt:i4>
  </property>
  <property fmtid="{D5CDD505-2E9C-101B-9397-08002B2CF9AE}" pid="5" name="LM SIP Document Sensitivity">
    <vt:lpwstr/>
  </property>
  <property fmtid="{D5CDD505-2E9C-101B-9397-08002B2CF9AE}" pid="6" name="Document Author">
    <vt:lpwstr>LFWC\garlike</vt:lpwstr>
  </property>
  <property fmtid="{D5CDD505-2E9C-101B-9397-08002B2CF9AE}" pid="7" name="Document Sensitivity">
    <vt:lpwstr>1</vt:lpwstr>
  </property>
  <property fmtid="{D5CDD505-2E9C-101B-9397-08002B2CF9AE}" pid="8" name="ThirdParty">
    <vt:lpwstr/>
  </property>
  <property fmtid="{D5CDD505-2E9C-101B-9397-08002B2CF9AE}" pid="9" name="OCI Restriction">
    <vt:bool>false</vt:bool>
  </property>
  <property fmtid="{D5CDD505-2E9C-101B-9397-08002B2CF9AE}" pid="10" name="OCI Additional Info">
    <vt:lpwstr/>
  </property>
  <property fmtid="{D5CDD505-2E9C-101B-9397-08002B2CF9AE}" pid="11" name="Allow Header Overwrite">
    <vt:bool>true</vt:bool>
  </property>
  <property fmtid="{D5CDD505-2E9C-101B-9397-08002B2CF9AE}" pid="12" name="Allow Footer Overwrite">
    <vt:bool>true</vt:bool>
  </property>
  <property fmtid="{D5CDD505-2E9C-101B-9397-08002B2CF9AE}" pid="13" name="Multiple Selected">
    <vt:lpwstr>-1</vt:lpwstr>
  </property>
  <property fmtid="{D5CDD505-2E9C-101B-9397-08002B2CF9AE}" pid="14" name="SIPLongWording">
    <vt:lpwstr>_x000d_
_x000d_
</vt:lpwstr>
  </property>
  <property fmtid="{D5CDD505-2E9C-101B-9397-08002B2CF9AE}" pid="15" name="ExpCountry">
    <vt:lpwstr/>
  </property>
  <property fmtid="{D5CDD505-2E9C-101B-9397-08002B2CF9AE}" pid="16" name="TextBoxAndDropdownValues">
    <vt:lpwstr/>
  </property>
  <property fmtid="{D5CDD505-2E9C-101B-9397-08002B2CF9AE}" pid="17" name="SecurityClassification">
    <vt:lpwstr/>
  </property>
</Properties>
</file>