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
  </p:notesMasterIdLst>
  <p:handoutMasterIdLst>
    <p:handoutMasterId r:id="rId6"/>
  </p:handoutMasterIdLst>
  <p:sldIdLst>
    <p:sldId id="256" r:id="rId3"/>
    <p:sldId id="257" r:id="rId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ich, Stephen H" initials="PSH" lastIdx="1" clrIdx="0">
    <p:extLst>
      <p:ext uri="{19B8F6BF-5375-455C-9EA6-DF929625EA0E}">
        <p15:presenceInfo xmlns:p15="http://schemas.microsoft.com/office/powerpoint/2012/main" userId="S::stephen.perich@abbvie.com::66fc592a-06c9-4033-9a2b-7207f1526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5" autoAdjust="0"/>
    <p:restoredTop sz="94640" autoAdjust="0"/>
  </p:normalViewPr>
  <p:slideViewPr>
    <p:cSldViewPr snapToGrid="0" showGuides="1">
      <p:cViewPr varScale="1">
        <p:scale>
          <a:sx n="93" d="100"/>
          <a:sy n="93" d="100"/>
        </p:scale>
        <p:origin x="135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44CDBAA7-D01A-443A-849E-701148B9FFC4}" type="datetimeFigureOut">
              <a:rPr lang="en-US" smtClean="0"/>
              <a:pPr/>
              <a:t>11/14/2019</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1E5F63E-3883-4360-808E-ABB51B626D29}" type="slidenum">
              <a:rPr lang="en-US" smtClean="0"/>
              <a:pPr/>
              <a:t>‹#›</a:t>
            </a:fld>
            <a:endParaRPr lang="en-US"/>
          </a:p>
        </p:txBody>
      </p:sp>
    </p:spTree>
    <p:extLst>
      <p:ext uri="{BB962C8B-B14F-4D97-AF65-F5344CB8AC3E}">
        <p14:creationId xmlns:p14="http://schemas.microsoft.com/office/powerpoint/2010/main" val="174223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049" cy="464316"/>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84" y="0"/>
            <a:ext cx="3038049" cy="464316"/>
          </a:xfrm>
          <a:prstGeom prst="rect">
            <a:avLst/>
          </a:prstGeom>
        </p:spPr>
        <p:txBody>
          <a:bodyPr vert="horz" lIns="88139" tIns="44070" rIns="88139" bIns="44070" rtlCol="0"/>
          <a:lstStyle>
            <a:lvl1pPr algn="r">
              <a:defRPr sz="1200"/>
            </a:lvl1pPr>
          </a:lstStyle>
          <a:p>
            <a:fld id="{DEF99867-A5D2-4D04-8391-6AA9598EB83E}" type="datetimeFigureOut">
              <a:rPr lang="en-US" smtClean="0"/>
              <a:pPr/>
              <a:t>11/14/2019</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0727" y="4415322"/>
            <a:ext cx="5608947" cy="4183164"/>
          </a:xfrm>
          <a:prstGeom prst="rect">
            <a:avLst/>
          </a:prstGeom>
        </p:spPr>
        <p:txBody>
          <a:bodyPr vert="horz" lIns="88139" tIns="44070" rIns="88139" bIns="440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43"/>
            <a:ext cx="3038049" cy="464316"/>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84" y="8830643"/>
            <a:ext cx="3038049" cy="464316"/>
          </a:xfrm>
          <a:prstGeom prst="rect">
            <a:avLst/>
          </a:prstGeom>
        </p:spPr>
        <p:txBody>
          <a:bodyPr vert="horz" lIns="88139" tIns="44070" rIns="88139" bIns="44070" rtlCol="0" anchor="b"/>
          <a:lstStyle>
            <a:lvl1pPr algn="r">
              <a:defRPr sz="1200"/>
            </a:lvl1pPr>
          </a:lstStyle>
          <a:p>
            <a:fld id="{3582CBFD-3718-4F58-9DAC-6D62E569ABEC}" type="slidenum">
              <a:rPr lang="en-US" smtClean="0"/>
              <a:pPr/>
              <a:t>‹#›</a:t>
            </a:fld>
            <a:endParaRPr lang="en-US"/>
          </a:p>
        </p:txBody>
      </p:sp>
    </p:spTree>
    <p:extLst>
      <p:ext uri="{BB962C8B-B14F-4D97-AF65-F5344CB8AC3E}">
        <p14:creationId xmlns:p14="http://schemas.microsoft.com/office/powerpoint/2010/main" val="406923038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2CBFD-3718-4F58-9DAC-6D62E569ABEC}" type="slidenum">
              <a:rPr lang="en-US" smtClean="0"/>
              <a:pPr/>
              <a:t>1</a:t>
            </a:fld>
            <a:endParaRPr lang="en-US"/>
          </a:p>
        </p:txBody>
      </p:sp>
    </p:spTree>
    <p:extLst>
      <p:ext uri="{BB962C8B-B14F-4D97-AF65-F5344CB8AC3E}">
        <p14:creationId xmlns:p14="http://schemas.microsoft.com/office/powerpoint/2010/main" val="196686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2CBFD-3718-4F58-9DAC-6D62E569ABEC}" type="slidenum">
              <a:rPr lang="en-US" smtClean="0"/>
              <a:pPr/>
              <a:t>2</a:t>
            </a:fld>
            <a:endParaRPr lang="en-US"/>
          </a:p>
        </p:txBody>
      </p:sp>
    </p:spTree>
    <p:extLst>
      <p:ext uri="{BB962C8B-B14F-4D97-AF65-F5344CB8AC3E}">
        <p14:creationId xmlns:p14="http://schemas.microsoft.com/office/powerpoint/2010/main" val="387552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0905A2-7532-4DD1-B33B-77816A659C0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F16E99E-885A-4AE2-9FF4-EDA739E23A5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5"/>
            <a:ext cx="2057400" cy="58507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035"/>
            <a:ext cx="5969000" cy="58507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D6A9987-6B8B-4398-9E9F-03C3FF4D5A7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392EB4-B035-41A5-ABB2-B436D3A48B2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516085-E89E-4DC4-A9E0-345973C3B2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CB7FCDF-1947-424A-8215-39A74863675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C45E5D8-79FB-4E7A-8423-122FA2DF043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194BAD6-C1D0-4934-B85C-7EAE3AEF4B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ED0EB06-0706-40EA-A4B0-FD264C70E49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29919E-2EEE-4359-BD31-49C8AB376FD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C70F4B-C7DE-4142-AF6B-77240913866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0D5A67E-29EE-4CF4-B85B-BAA2F1DC1C5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incose.org/Chicagoland/"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s://incose.pgimeet.com/INCOSEResourceTwelve" TargetMode="External"/><Relationship Id="rId12"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hyperlink" Target="http://www.incose.org/Chicagoland/"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58969" y="1465512"/>
            <a:ext cx="819871" cy="381000"/>
          </a:xfrm>
        </p:spPr>
        <p:txBody>
          <a:bodyPr/>
          <a:lstStyle/>
          <a:p>
            <a:pPr algn="l" eaLnBrk="1" hangingPunct="1"/>
            <a:r>
              <a:rPr lang="en-US" sz="1400" u="sng" dirty="0">
                <a:solidFill>
                  <a:schemeClr val="accent2"/>
                </a:solidFill>
                <a:latin typeface="Arial Black" pitchFamily="34" charset="0"/>
              </a:rPr>
              <a:t>Topic</a:t>
            </a:r>
            <a:r>
              <a:rPr lang="en-US" sz="1400" dirty="0">
                <a:solidFill>
                  <a:schemeClr val="accent2"/>
                </a:solidFill>
                <a:latin typeface="Arial Black" pitchFamily="34" charset="0"/>
              </a:rPr>
              <a:t>:</a:t>
            </a:r>
          </a:p>
        </p:txBody>
      </p:sp>
      <p:sp>
        <p:nvSpPr>
          <p:cNvPr id="2051" name="Rectangle 3"/>
          <p:cNvSpPr>
            <a:spLocks noGrp="1" noChangeArrowheads="1"/>
          </p:cNvSpPr>
          <p:nvPr>
            <p:ph type="subTitle" idx="1"/>
          </p:nvPr>
        </p:nvSpPr>
        <p:spPr>
          <a:xfrm>
            <a:off x="1749784" y="1781237"/>
            <a:ext cx="1289388" cy="347921"/>
          </a:xfrm>
        </p:spPr>
        <p:txBody>
          <a:bodyPr/>
          <a:lstStyle/>
          <a:p>
            <a:pPr algn="l" eaLnBrk="1" hangingPunct="1">
              <a:lnSpc>
                <a:spcPct val="80000"/>
              </a:lnSpc>
            </a:pPr>
            <a:r>
              <a:rPr lang="en-US" sz="1400" u="sng" dirty="0">
                <a:solidFill>
                  <a:schemeClr val="accent2"/>
                </a:solidFill>
                <a:latin typeface="Arial Black" pitchFamily="34" charset="0"/>
              </a:rPr>
              <a:t>Presenter</a:t>
            </a:r>
            <a:r>
              <a:rPr lang="en-US" sz="1400" dirty="0">
                <a:solidFill>
                  <a:schemeClr val="accent2"/>
                </a:solidFill>
                <a:latin typeface="Arial Black" pitchFamily="34" charset="0"/>
              </a:rPr>
              <a:t>:</a:t>
            </a:r>
          </a:p>
        </p:txBody>
      </p:sp>
      <p:sp>
        <p:nvSpPr>
          <p:cNvPr id="2055" name="Text Box 23"/>
          <p:cNvSpPr txBox="1">
            <a:spLocks noChangeArrowheads="1"/>
          </p:cNvSpPr>
          <p:nvPr/>
        </p:nvSpPr>
        <p:spPr bwMode="auto">
          <a:xfrm>
            <a:off x="3699723" y="40648"/>
            <a:ext cx="5320828" cy="461665"/>
          </a:xfrm>
          <a:prstGeom prst="rect">
            <a:avLst/>
          </a:prstGeom>
          <a:noFill/>
          <a:ln w="9525">
            <a:noFill/>
            <a:miter lim="800000"/>
            <a:headEnd/>
            <a:tailEnd/>
          </a:ln>
        </p:spPr>
        <p:txBody>
          <a:bodyPr wrap="square">
            <a:spAutoFit/>
          </a:bodyPr>
          <a:lstStyle/>
          <a:p>
            <a:pPr algn="ctr"/>
            <a:r>
              <a:rPr lang="en-US" sz="2400" b="1" dirty="0">
                <a:solidFill>
                  <a:schemeClr val="accent2"/>
                </a:solidFill>
              </a:rPr>
              <a:t>Chapter Meeting – November 2019</a:t>
            </a:r>
          </a:p>
        </p:txBody>
      </p:sp>
      <p:sp>
        <p:nvSpPr>
          <p:cNvPr id="2056" name="Line 20"/>
          <p:cNvSpPr>
            <a:spLocks noChangeShapeType="1"/>
          </p:cNvSpPr>
          <p:nvPr/>
        </p:nvSpPr>
        <p:spPr bwMode="auto">
          <a:xfrm>
            <a:off x="228600" y="2765820"/>
            <a:ext cx="8686800" cy="0"/>
          </a:xfrm>
          <a:prstGeom prst="line">
            <a:avLst/>
          </a:prstGeom>
          <a:noFill/>
          <a:ln w="9525">
            <a:solidFill>
              <a:schemeClr val="tx1"/>
            </a:solidFill>
            <a:round/>
            <a:headEnd/>
            <a:tailEnd/>
          </a:ln>
        </p:spPr>
        <p:txBody>
          <a:bodyPr/>
          <a:lstStyle/>
          <a:p>
            <a:endParaRPr lang="en-US" dirty="0"/>
          </a:p>
        </p:txBody>
      </p:sp>
      <p:grpSp>
        <p:nvGrpSpPr>
          <p:cNvPr id="2057" name="Group 24"/>
          <p:cNvGrpSpPr>
            <a:grpSpLocks/>
          </p:cNvGrpSpPr>
          <p:nvPr/>
        </p:nvGrpSpPr>
        <p:grpSpPr bwMode="auto">
          <a:xfrm>
            <a:off x="1536229" y="2937965"/>
            <a:ext cx="7484322" cy="1015663"/>
            <a:chOff x="1007089" y="2680083"/>
            <a:chExt cx="4650675" cy="1016322"/>
          </a:xfrm>
        </p:grpSpPr>
        <p:sp>
          <p:nvSpPr>
            <p:cNvPr id="2072" name="Text Box 9"/>
            <p:cNvSpPr txBox="1">
              <a:spLocks noChangeArrowheads="1"/>
            </p:cNvSpPr>
            <p:nvPr/>
          </p:nvSpPr>
          <p:spPr bwMode="auto">
            <a:xfrm>
              <a:off x="1007089" y="2692400"/>
              <a:ext cx="914400" cy="277178"/>
            </a:xfrm>
            <a:prstGeom prst="rect">
              <a:avLst/>
            </a:prstGeom>
            <a:noFill/>
            <a:ln w="9525">
              <a:noFill/>
              <a:miter lim="800000"/>
              <a:headEnd/>
              <a:tailEnd/>
            </a:ln>
          </p:spPr>
          <p:txBody>
            <a:bodyPr>
              <a:spAutoFit/>
            </a:bodyPr>
            <a:lstStyle/>
            <a:p>
              <a:r>
                <a:rPr lang="en-US" sz="1200" u="sng" dirty="0"/>
                <a:t>Agenda:</a:t>
              </a:r>
            </a:p>
          </p:txBody>
        </p:sp>
        <p:sp>
          <p:nvSpPr>
            <p:cNvPr id="2073" name="TextBox 11"/>
            <p:cNvSpPr txBox="1">
              <a:spLocks noChangeArrowheads="1"/>
            </p:cNvSpPr>
            <p:nvPr/>
          </p:nvSpPr>
          <p:spPr bwMode="auto">
            <a:xfrm>
              <a:off x="1600434" y="2680083"/>
              <a:ext cx="4057330" cy="1016322"/>
            </a:xfrm>
            <a:prstGeom prst="rect">
              <a:avLst/>
            </a:prstGeom>
            <a:noFill/>
            <a:ln w="9525">
              <a:noFill/>
              <a:miter lim="800000"/>
              <a:headEnd/>
              <a:tailEnd/>
            </a:ln>
          </p:spPr>
          <p:txBody>
            <a:bodyPr wrap="square">
              <a:spAutoFit/>
            </a:bodyPr>
            <a:lstStyle/>
            <a:p>
              <a:r>
                <a:rPr lang="en-US" sz="1200" dirty="0"/>
                <a:t>6:00 - 6:30 PM CT – Dinner &amp; Networking</a:t>
              </a:r>
            </a:p>
            <a:p>
              <a:r>
                <a:rPr lang="en-US" sz="1200" dirty="0"/>
                <a:t>6:30 - 6:45 PM CT – Announcements &amp; Introductions</a:t>
              </a:r>
            </a:p>
            <a:p>
              <a:r>
                <a:rPr lang="en-US" sz="1200" dirty="0"/>
                <a:t>6:45 - 7:00 PM CT – Mini-Presentation: Small Business Systems Engr (SBSE) Working Group</a:t>
              </a:r>
            </a:p>
            <a:p>
              <a:r>
                <a:rPr lang="en-US" sz="1200" dirty="0"/>
                <a:t>                                 Angela D. Robinson, MBA, ASEP, PMP</a:t>
              </a:r>
            </a:p>
            <a:p>
              <a:r>
                <a:rPr lang="en-US" sz="1200" dirty="0"/>
                <a:t>7:00 - 8:15 PM CT – Feature Presentation and Q&amp;A</a:t>
              </a:r>
            </a:p>
          </p:txBody>
        </p:sp>
      </p:grpSp>
      <p:grpSp>
        <p:nvGrpSpPr>
          <p:cNvPr id="2058" name="Group 28"/>
          <p:cNvGrpSpPr>
            <a:grpSpLocks/>
          </p:cNvGrpSpPr>
          <p:nvPr/>
        </p:nvGrpSpPr>
        <p:grpSpPr bwMode="auto">
          <a:xfrm>
            <a:off x="1710021" y="2735469"/>
            <a:ext cx="4005563" cy="282575"/>
            <a:chOff x="4007" y="1580"/>
            <a:chExt cx="2292" cy="178"/>
          </a:xfrm>
        </p:grpSpPr>
        <p:sp>
          <p:nvSpPr>
            <p:cNvPr id="2070" name="Text Box 9"/>
            <p:cNvSpPr txBox="1">
              <a:spLocks noChangeArrowheads="1"/>
            </p:cNvSpPr>
            <p:nvPr/>
          </p:nvSpPr>
          <p:spPr bwMode="auto">
            <a:xfrm>
              <a:off x="4007" y="1580"/>
              <a:ext cx="384" cy="174"/>
            </a:xfrm>
            <a:prstGeom prst="rect">
              <a:avLst/>
            </a:prstGeom>
            <a:noFill/>
            <a:ln w="9525">
              <a:noFill/>
              <a:miter lim="800000"/>
              <a:headEnd/>
              <a:tailEnd/>
            </a:ln>
          </p:spPr>
          <p:txBody>
            <a:bodyPr>
              <a:spAutoFit/>
            </a:bodyPr>
            <a:lstStyle/>
            <a:p>
              <a:r>
                <a:rPr lang="en-US" sz="1200" u="sng" dirty="0"/>
                <a:t>Date:</a:t>
              </a:r>
            </a:p>
          </p:txBody>
        </p:sp>
        <p:sp>
          <p:nvSpPr>
            <p:cNvPr id="2071" name="TextBox 16"/>
            <p:cNvSpPr txBox="1">
              <a:spLocks noChangeArrowheads="1"/>
            </p:cNvSpPr>
            <p:nvPr/>
          </p:nvSpPr>
          <p:spPr bwMode="auto">
            <a:xfrm>
              <a:off x="4443" y="1584"/>
              <a:ext cx="1856" cy="174"/>
            </a:xfrm>
            <a:prstGeom prst="rect">
              <a:avLst/>
            </a:prstGeom>
            <a:noFill/>
            <a:ln w="9525">
              <a:noFill/>
              <a:miter lim="800000"/>
              <a:headEnd/>
              <a:tailEnd/>
            </a:ln>
          </p:spPr>
          <p:txBody>
            <a:bodyPr wrap="square">
              <a:spAutoFit/>
            </a:bodyPr>
            <a:lstStyle/>
            <a:p>
              <a:r>
                <a:rPr lang="en-US" sz="1200" dirty="0"/>
                <a:t>Thursday, November 21, 2019</a:t>
              </a:r>
            </a:p>
          </p:txBody>
        </p:sp>
      </p:grpSp>
      <p:sp>
        <p:nvSpPr>
          <p:cNvPr id="2060" name="Rectangle 18"/>
          <p:cNvSpPr>
            <a:spLocks noChangeArrowheads="1"/>
          </p:cNvSpPr>
          <p:nvPr/>
        </p:nvSpPr>
        <p:spPr bwMode="auto">
          <a:xfrm>
            <a:off x="4458034" y="3870544"/>
            <a:ext cx="4685965" cy="2754600"/>
          </a:xfrm>
          <a:prstGeom prst="rect">
            <a:avLst/>
          </a:prstGeom>
          <a:noFill/>
          <a:ln w="9525" algn="ctr">
            <a:noFill/>
            <a:miter lim="800000"/>
            <a:headEnd/>
            <a:tailEnd/>
          </a:ln>
        </p:spPr>
        <p:txBody>
          <a:bodyPr wrap="square" anchor="ctr">
            <a:spAutoFit/>
          </a:bodyPr>
          <a:lstStyle/>
          <a:p>
            <a:pPr algn="ctr">
              <a:spcAft>
                <a:spcPts val="600"/>
              </a:spcAft>
            </a:pPr>
            <a:r>
              <a:rPr lang="en-US" sz="1200" u="sng" dirty="0">
                <a:solidFill>
                  <a:srgbClr val="000000"/>
                </a:solidFill>
                <a:latin typeface="Arial Black" pitchFamily="34" charset="0"/>
                <a:cs typeface="Arial" charset="0"/>
              </a:rPr>
              <a:t>About Our Speaker</a:t>
            </a:r>
          </a:p>
          <a:p>
            <a:r>
              <a:rPr lang="en-US" sz="1200" dirty="0"/>
              <a:t>Troy Peterson, SSI Vice President, and INCOSE Transformation and FUTURE lead is a recognized leader in developing model based solutions to speed innovation and solve complex systems challenges. He has led the delivery of numerous complex systems and methodologies while at SSI, Booz Allen and Ford Motor Company. His experience spans academic, non-profit, commercial and government environments across all lifecycle phases. Troy received a BS in Mechanical Engineering from Michigan State University, an MS in Technology Management from Rensselaer Polytechnic Institute, and an advanced graduate certificate in Systems Design and Management from the Massachusetts Institute of Technology. He also holds INCOSE CSEP, PMI PMP, and ASQ Six Sigma Black Belt Certifications.</a:t>
            </a:r>
          </a:p>
        </p:txBody>
      </p:sp>
      <p:pic>
        <p:nvPicPr>
          <p:cNvPr id="2062" name="Picture 1" descr="Description: Description: chicago_skyline_at_night"/>
          <p:cNvPicPr>
            <a:picLocks noChangeAspect="1" noChangeArrowheads="1"/>
          </p:cNvPicPr>
          <p:nvPr/>
        </p:nvPicPr>
        <p:blipFill>
          <a:blip r:embed="rId3" cstate="print"/>
          <a:srcRect/>
          <a:stretch>
            <a:fillRect/>
          </a:stretch>
        </p:blipFill>
        <p:spPr bwMode="auto">
          <a:xfrm>
            <a:off x="4264850" y="487361"/>
            <a:ext cx="4638675" cy="923097"/>
          </a:xfrm>
          <a:prstGeom prst="rect">
            <a:avLst/>
          </a:prstGeom>
          <a:noFill/>
          <a:ln w="9525">
            <a:noFill/>
            <a:miter lim="800000"/>
            <a:headEnd/>
            <a:tailEnd/>
          </a:ln>
        </p:spPr>
      </p:pic>
      <p:sp>
        <p:nvSpPr>
          <p:cNvPr id="2063" name="Line 20"/>
          <p:cNvSpPr>
            <a:spLocks noChangeShapeType="1"/>
          </p:cNvSpPr>
          <p:nvPr/>
        </p:nvSpPr>
        <p:spPr bwMode="auto">
          <a:xfrm>
            <a:off x="204536" y="3913959"/>
            <a:ext cx="8686800" cy="0"/>
          </a:xfrm>
          <a:prstGeom prst="line">
            <a:avLst/>
          </a:prstGeom>
          <a:noFill/>
          <a:ln w="9525">
            <a:solidFill>
              <a:schemeClr val="tx1"/>
            </a:solidFill>
            <a:round/>
            <a:headEnd/>
            <a:tailEnd/>
          </a:ln>
        </p:spPr>
        <p:txBody>
          <a:bodyPr/>
          <a:lstStyle/>
          <a:p>
            <a:endParaRPr lang="en-US" dirty="0"/>
          </a:p>
        </p:txBody>
      </p:sp>
      <p:grpSp>
        <p:nvGrpSpPr>
          <p:cNvPr id="2064" name="Group 25"/>
          <p:cNvGrpSpPr>
            <a:grpSpLocks/>
          </p:cNvGrpSpPr>
          <p:nvPr/>
        </p:nvGrpSpPr>
        <p:grpSpPr bwMode="auto">
          <a:xfrm>
            <a:off x="1403350" y="6573407"/>
            <a:ext cx="6337300" cy="304800"/>
            <a:chOff x="850900" y="4114800"/>
            <a:chExt cx="6337300" cy="304800"/>
          </a:xfrm>
        </p:grpSpPr>
        <p:sp>
          <p:nvSpPr>
            <p:cNvPr id="2066" name="Text Box 9"/>
            <p:cNvSpPr txBox="1">
              <a:spLocks noChangeArrowheads="1"/>
            </p:cNvSpPr>
            <p:nvPr/>
          </p:nvSpPr>
          <p:spPr bwMode="auto">
            <a:xfrm>
              <a:off x="850900" y="4114800"/>
              <a:ext cx="1143000" cy="304800"/>
            </a:xfrm>
            <a:prstGeom prst="rect">
              <a:avLst/>
            </a:prstGeom>
            <a:noFill/>
            <a:ln w="9525">
              <a:noFill/>
              <a:miter lim="800000"/>
              <a:headEnd/>
              <a:tailEnd/>
            </a:ln>
          </p:spPr>
          <p:txBody>
            <a:bodyPr>
              <a:spAutoFit/>
            </a:bodyPr>
            <a:lstStyle/>
            <a:p>
              <a:r>
                <a:rPr lang="en-US" sz="1400" u="sng" dirty="0"/>
                <a:t>Questions?</a:t>
              </a:r>
            </a:p>
          </p:txBody>
        </p:sp>
        <p:sp>
          <p:nvSpPr>
            <p:cNvPr id="2067" name="TextBox 16"/>
            <p:cNvSpPr txBox="1">
              <a:spLocks noChangeArrowheads="1"/>
            </p:cNvSpPr>
            <p:nvPr/>
          </p:nvSpPr>
          <p:spPr bwMode="auto">
            <a:xfrm>
              <a:off x="1930400" y="4114800"/>
              <a:ext cx="5257800" cy="304800"/>
            </a:xfrm>
            <a:prstGeom prst="rect">
              <a:avLst/>
            </a:prstGeom>
            <a:noFill/>
            <a:ln w="9525">
              <a:noFill/>
              <a:miter lim="800000"/>
              <a:headEnd/>
              <a:tailEnd/>
            </a:ln>
          </p:spPr>
          <p:txBody>
            <a:bodyPr>
              <a:spAutoFit/>
            </a:bodyPr>
            <a:lstStyle/>
            <a:p>
              <a:r>
                <a:rPr lang="en-US" sz="1400" dirty="0">
                  <a:solidFill>
                    <a:srgbClr val="C00000"/>
                  </a:solidFill>
                </a:rPr>
                <a:t>For more information, go to </a:t>
              </a:r>
              <a:r>
                <a:rPr lang="en-US" sz="1400" dirty="0">
                  <a:solidFill>
                    <a:srgbClr val="C00000"/>
                  </a:solidFill>
                  <a:hlinkClick r:id="rId4"/>
                </a:rPr>
                <a:t>http://www.incose.org/Chicagoland/</a:t>
              </a:r>
              <a:r>
                <a:rPr lang="en-US" sz="1400" dirty="0">
                  <a:solidFill>
                    <a:srgbClr val="C00000"/>
                  </a:solidFill>
                </a:rPr>
                <a:t>.</a:t>
              </a:r>
            </a:p>
          </p:txBody>
        </p:sp>
      </p:grpSp>
      <p:sp>
        <p:nvSpPr>
          <p:cNvPr id="2065" name="Line 20"/>
          <p:cNvSpPr>
            <a:spLocks noChangeShapeType="1"/>
          </p:cNvSpPr>
          <p:nvPr/>
        </p:nvSpPr>
        <p:spPr bwMode="auto">
          <a:xfrm>
            <a:off x="228600" y="6582288"/>
            <a:ext cx="8686800" cy="0"/>
          </a:xfrm>
          <a:prstGeom prst="line">
            <a:avLst/>
          </a:prstGeom>
          <a:noFill/>
          <a:ln w="9525">
            <a:solidFill>
              <a:schemeClr val="tx1"/>
            </a:solidFill>
            <a:round/>
            <a:headEnd/>
            <a:tailEnd/>
          </a:ln>
        </p:spPr>
        <p:txBody>
          <a:bodyPr/>
          <a:lstStyle/>
          <a:p>
            <a:endParaRPr lang="en-US" dirty="0"/>
          </a:p>
        </p:txBody>
      </p:sp>
      <p:sp>
        <p:nvSpPr>
          <p:cNvPr id="29" name="TextBox 28"/>
          <p:cNvSpPr txBox="1"/>
          <p:nvPr/>
        </p:nvSpPr>
        <p:spPr>
          <a:xfrm>
            <a:off x="2470132" y="1502235"/>
            <a:ext cx="6135188" cy="307777"/>
          </a:xfrm>
          <a:prstGeom prst="rect">
            <a:avLst/>
          </a:prstGeom>
          <a:noFill/>
        </p:spPr>
        <p:txBody>
          <a:bodyPr wrap="square" rtlCol="0">
            <a:spAutoFit/>
          </a:bodyPr>
          <a:lstStyle>
            <a:defPPr>
              <a:defRPr lang="en-US"/>
            </a:defPPr>
            <a:lvl1pPr>
              <a:defRPr sz="1400"/>
            </a:lvl1pPr>
          </a:lstStyle>
          <a:p>
            <a:r>
              <a:rPr lang="en-US" b="1" dirty="0">
                <a:solidFill>
                  <a:schemeClr val="accent2"/>
                </a:solidFill>
                <a:latin typeface="Arial Black" panose="020B0A04020102020204" pitchFamily="34" charset="0"/>
              </a:rPr>
              <a:t>SE: Cracking the Code of Digital Transformation</a:t>
            </a:r>
          </a:p>
        </p:txBody>
      </p:sp>
      <p:sp>
        <p:nvSpPr>
          <p:cNvPr id="31" name="Rectangle 3"/>
          <p:cNvSpPr txBox="1">
            <a:spLocks noChangeArrowheads="1"/>
          </p:cNvSpPr>
          <p:nvPr/>
        </p:nvSpPr>
        <p:spPr>
          <a:xfrm>
            <a:off x="2916401" y="1770727"/>
            <a:ext cx="5901029" cy="942721"/>
          </a:xfrm>
          <a:prstGeom prst="rect">
            <a:avLst/>
          </a:prstGeom>
        </p:spPr>
        <p:txBody>
          <a:bodyPr/>
          <a:lstStyle/>
          <a:p>
            <a:pPr>
              <a:lnSpc>
                <a:spcPct val="80000"/>
              </a:lnSpc>
              <a:spcBef>
                <a:spcPts val="400"/>
              </a:spcBef>
              <a:defRPr/>
            </a:pPr>
            <a:r>
              <a:rPr lang="en-US" sz="1400" kern="0" dirty="0">
                <a:solidFill>
                  <a:schemeClr val="accent2"/>
                </a:solidFill>
                <a:latin typeface="Arial Black" pitchFamily="34" charset="0"/>
              </a:rPr>
              <a:t>Troy Peterson</a:t>
            </a:r>
            <a:endParaRPr lang="en-US" sz="1400" kern="0" dirty="0">
              <a:solidFill>
                <a:schemeClr val="accent2"/>
              </a:solidFill>
            </a:endParaRPr>
          </a:p>
          <a:p>
            <a:r>
              <a:rPr lang="en-US" sz="1400" kern="0" dirty="0">
                <a:solidFill>
                  <a:schemeClr val="accent2"/>
                </a:solidFill>
              </a:rPr>
              <a:t>Vice President &amp; Technical Fellow </a:t>
            </a:r>
          </a:p>
          <a:p>
            <a:r>
              <a:rPr lang="en-US" sz="1400" kern="0" dirty="0">
                <a:solidFill>
                  <a:schemeClr val="accent2"/>
                </a:solidFill>
              </a:rPr>
              <a:t>System Strategy, Inc. (SSI) </a:t>
            </a:r>
          </a:p>
          <a:p>
            <a:pPr>
              <a:lnSpc>
                <a:spcPct val="80000"/>
              </a:lnSpc>
              <a:spcBef>
                <a:spcPts val="400"/>
              </a:spcBef>
              <a:defRPr/>
            </a:pPr>
            <a:endParaRPr lang="en-US" sz="1400" kern="0" dirty="0">
              <a:solidFill>
                <a:schemeClr val="accent2"/>
              </a:solidFill>
            </a:endParaRPr>
          </a:p>
        </p:txBody>
      </p:sp>
      <p:sp>
        <p:nvSpPr>
          <p:cNvPr id="2" name="AutoShape 2"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Line 19"/>
          <p:cNvSpPr>
            <a:spLocks noChangeShapeType="1"/>
          </p:cNvSpPr>
          <p:nvPr/>
        </p:nvSpPr>
        <p:spPr bwMode="auto">
          <a:xfrm>
            <a:off x="228600" y="1471936"/>
            <a:ext cx="8686800" cy="0"/>
          </a:xfrm>
          <a:prstGeom prst="line">
            <a:avLst/>
          </a:prstGeom>
          <a:noFill/>
          <a:ln w="9525">
            <a:solidFill>
              <a:schemeClr val="tx1"/>
            </a:solidFill>
            <a:round/>
            <a:headEnd/>
            <a:tailEnd/>
          </a:ln>
        </p:spPr>
        <p:txBody>
          <a:bodyPr/>
          <a:lstStyle/>
          <a:p>
            <a:endParaRPr lang="en-US"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55516"/>
            <a:ext cx="3436036" cy="1299002"/>
          </a:xfrm>
          <a:prstGeom prst="rect">
            <a:avLst/>
          </a:prstGeom>
        </p:spPr>
      </p:pic>
      <p:sp>
        <p:nvSpPr>
          <p:cNvPr id="30" name="Rectangle 3">
            <a:extLst>
              <a:ext uri="{FF2B5EF4-FFF2-40B4-BE49-F238E27FC236}">
                <a16:creationId xmlns:a16="http://schemas.microsoft.com/office/drawing/2014/main" id="{B2FCAF3F-27E9-4F4C-B7E4-92E38B8BA90D}"/>
              </a:ext>
            </a:extLst>
          </p:cNvPr>
          <p:cNvSpPr txBox="1">
            <a:spLocks noChangeArrowheads="1"/>
          </p:cNvSpPr>
          <p:nvPr/>
        </p:nvSpPr>
        <p:spPr bwMode="auto">
          <a:xfrm>
            <a:off x="1752738" y="2461641"/>
            <a:ext cx="1946984" cy="2596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lnSpc>
                <a:spcPct val="80000"/>
              </a:lnSpc>
            </a:pPr>
            <a:r>
              <a:rPr lang="en-US" sz="1400" u="sng" kern="0" dirty="0">
                <a:solidFill>
                  <a:schemeClr val="accent2"/>
                </a:solidFill>
                <a:latin typeface="Arial Black" pitchFamily="34" charset="0"/>
              </a:rPr>
              <a:t>Presentation Site</a:t>
            </a:r>
            <a:r>
              <a:rPr lang="en-US" sz="1400" kern="0" dirty="0">
                <a:solidFill>
                  <a:schemeClr val="accent2"/>
                </a:solidFill>
                <a:latin typeface="Arial Black" pitchFamily="34" charset="0"/>
              </a:rPr>
              <a:t>:</a:t>
            </a:r>
          </a:p>
        </p:txBody>
      </p:sp>
      <p:sp>
        <p:nvSpPr>
          <p:cNvPr id="32" name="Rectangle 3">
            <a:extLst>
              <a:ext uri="{FF2B5EF4-FFF2-40B4-BE49-F238E27FC236}">
                <a16:creationId xmlns:a16="http://schemas.microsoft.com/office/drawing/2014/main" id="{382491CF-9BA5-457C-AE59-33C4A55FD727}"/>
              </a:ext>
            </a:extLst>
          </p:cNvPr>
          <p:cNvSpPr txBox="1">
            <a:spLocks noChangeArrowheads="1"/>
          </p:cNvSpPr>
          <p:nvPr/>
        </p:nvSpPr>
        <p:spPr>
          <a:xfrm>
            <a:off x="3661370" y="2453530"/>
            <a:ext cx="4590021" cy="237606"/>
          </a:xfrm>
          <a:prstGeom prst="rect">
            <a:avLst/>
          </a:prstGeom>
        </p:spPr>
        <p:txBody>
          <a:bodyPr/>
          <a:lstStyle/>
          <a:p>
            <a:pPr>
              <a:lnSpc>
                <a:spcPct val="80000"/>
              </a:lnSpc>
              <a:spcBef>
                <a:spcPct val="20000"/>
              </a:spcBef>
              <a:defRPr/>
            </a:pPr>
            <a:r>
              <a:rPr lang="en-US" sz="1400" kern="0" dirty="0">
                <a:solidFill>
                  <a:schemeClr val="accent2"/>
                </a:solidFill>
              </a:rPr>
              <a:t>Remote</a:t>
            </a:r>
            <a:endParaRPr lang="en-US" sz="1400" kern="0" dirty="0">
              <a:solidFill>
                <a:schemeClr val="accent2"/>
              </a:solidFill>
              <a:latin typeface="Arial Black" pitchFamily="34" charset="0"/>
            </a:endParaRPr>
          </a:p>
        </p:txBody>
      </p:sp>
      <p:pic>
        <p:nvPicPr>
          <p:cNvPr id="5" name="Picture 4"/>
          <p:cNvPicPr>
            <a:picLocks noChangeAspect="1"/>
          </p:cNvPicPr>
          <p:nvPr/>
        </p:nvPicPr>
        <p:blipFill>
          <a:blip r:embed="rId6"/>
          <a:stretch>
            <a:fillRect/>
          </a:stretch>
        </p:blipFill>
        <p:spPr>
          <a:xfrm>
            <a:off x="340685" y="1484075"/>
            <a:ext cx="1143567" cy="1275881"/>
          </a:xfrm>
          <a:prstGeom prst="rect">
            <a:avLst/>
          </a:prstGeom>
        </p:spPr>
      </p:pic>
      <p:sp>
        <p:nvSpPr>
          <p:cNvPr id="34" name="Rectangle 18"/>
          <p:cNvSpPr>
            <a:spLocks noChangeArrowheads="1"/>
          </p:cNvSpPr>
          <p:nvPr/>
        </p:nvSpPr>
        <p:spPr bwMode="auto">
          <a:xfrm>
            <a:off x="155575" y="3868805"/>
            <a:ext cx="4302459" cy="2754600"/>
          </a:xfrm>
          <a:prstGeom prst="rect">
            <a:avLst/>
          </a:prstGeom>
          <a:noFill/>
          <a:ln w="9525" algn="ctr">
            <a:noFill/>
            <a:miter lim="800000"/>
            <a:headEnd/>
            <a:tailEnd/>
          </a:ln>
        </p:spPr>
        <p:txBody>
          <a:bodyPr wrap="square" anchor="ctr">
            <a:spAutoFit/>
          </a:bodyPr>
          <a:lstStyle/>
          <a:p>
            <a:pPr algn="ctr">
              <a:spcAft>
                <a:spcPts val="600"/>
              </a:spcAft>
            </a:pPr>
            <a:r>
              <a:rPr lang="en-US" sz="1200" u="sng" dirty="0">
                <a:solidFill>
                  <a:srgbClr val="000000"/>
                </a:solidFill>
                <a:latin typeface="Arial Black" pitchFamily="34" charset="0"/>
                <a:cs typeface="Arial" charset="0"/>
              </a:rPr>
              <a:t>Abstract</a:t>
            </a:r>
          </a:p>
          <a:p>
            <a:r>
              <a:rPr lang="en-US" sz="1200" dirty="0"/>
              <a:t>While complex systems transform the landscape, the systems engineering discipline is also experiencing a transformation to a model-based discipline. In alignment with this, the International Council on Systems Engineering (INCOSE) is strategically accelerating this transformation by building a broad community that promotes and advances model-based methods to manage the high rate of change and complexity of systems today. This presentation addresses contextual drivers for transformation, describes INCOSE activities aligned with accelerating the transformation, and makes the case that model-based systems engineering can help businesses crack the code of Digital Transformation as it pertains to innovation.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 descr="Description: Description: chicago_skyline_at_night"/>
          <p:cNvPicPr>
            <a:picLocks noChangeAspect="1" noChangeArrowheads="1"/>
          </p:cNvPicPr>
          <p:nvPr/>
        </p:nvPicPr>
        <p:blipFill>
          <a:blip r:embed="rId3" cstate="print"/>
          <a:srcRect/>
          <a:stretch>
            <a:fillRect/>
          </a:stretch>
        </p:blipFill>
        <p:spPr bwMode="auto">
          <a:xfrm>
            <a:off x="4276725" y="488285"/>
            <a:ext cx="4638675" cy="923097"/>
          </a:xfrm>
          <a:prstGeom prst="rect">
            <a:avLst/>
          </a:prstGeom>
          <a:noFill/>
          <a:ln w="9525">
            <a:noFill/>
            <a:miter lim="800000"/>
            <a:headEnd/>
            <a:tailEnd/>
          </a:ln>
        </p:spPr>
      </p:pic>
      <p:grpSp>
        <p:nvGrpSpPr>
          <p:cNvPr id="2064" name="Group 25"/>
          <p:cNvGrpSpPr>
            <a:grpSpLocks/>
          </p:cNvGrpSpPr>
          <p:nvPr/>
        </p:nvGrpSpPr>
        <p:grpSpPr bwMode="auto">
          <a:xfrm>
            <a:off x="1403350" y="6522427"/>
            <a:ext cx="6337300" cy="307777"/>
            <a:chOff x="850900" y="4114800"/>
            <a:chExt cx="6337300" cy="307777"/>
          </a:xfrm>
        </p:grpSpPr>
        <p:sp>
          <p:nvSpPr>
            <p:cNvPr id="2066" name="Text Box 9"/>
            <p:cNvSpPr txBox="1">
              <a:spLocks noChangeArrowheads="1"/>
            </p:cNvSpPr>
            <p:nvPr/>
          </p:nvSpPr>
          <p:spPr bwMode="auto">
            <a:xfrm>
              <a:off x="850900" y="4114800"/>
              <a:ext cx="1143000" cy="304800"/>
            </a:xfrm>
            <a:prstGeom prst="rect">
              <a:avLst/>
            </a:prstGeom>
            <a:noFill/>
            <a:ln w="9525">
              <a:noFill/>
              <a:miter lim="800000"/>
              <a:headEnd/>
              <a:tailEnd/>
            </a:ln>
          </p:spPr>
          <p:txBody>
            <a:bodyPr>
              <a:spAutoFit/>
            </a:bodyPr>
            <a:lstStyle/>
            <a:p>
              <a:r>
                <a:rPr lang="en-US" sz="1400" u="sng" dirty="0"/>
                <a:t>Questions?</a:t>
              </a:r>
            </a:p>
          </p:txBody>
        </p:sp>
        <p:sp>
          <p:nvSpPr>
            <p:cNvPr id="2067" name="TextBox 16"/>
            <p:cNvSpPr txBox="1">
              <a:spLocks noChangeArrowheads="1"/>
            </p:cNvSpPr>
            <p:nvPr/>
          </p:nvSpPr>
          <p:spPr bwMode="auto">
            <a:xfrm>
              <a:off x="1930400" y="4114800"/>
              <a:ext cx="5257800" cy="307777"/>
            </a:xfrm>
            <a:prstGeom prst="rect">
              <a:avLst/>
            </a:prstGeom>
            <a:noFill/>
            <a:ln w="9525">
              <a:noFill/>
              <a:miter lim="800000"/>
              <a:headEnd/>
              <a:tailEnd/>
            </a:ln>
          </p:spPr>
          <p:txBody>
            <a:bodyPr>
              <a:spAutoFit/>
            </a:bodyPr>
            <a:lstStyle/>
            <a:p>
              <a:r>
                <a:rPr lang="en-US" sz="1400" dirty="0">
                  <a:solidFill>
                    <a:srgbClr val="C00000"/>
                  </a:solidFill>
                </a:rPr>
                <a:t>For more information, go to </a:t>
              </a:r>
              <a:r>
                <a:rPr lang="en-US" sz="1400" dirty="0">
                  <a:solidFill>
                    <a:srgbClr val="C00000"/>
                  </a:solidFill>
                  <a:hlinkClick r:id="rId4"/>
                </a:rPr>
                <a:t>http://www.incose.org/Chicagoland/</a:t>
              </a:r>
              <a:r>
                <a:rPr lang="en-US" sz="1400" dirty="0">
                  <a:solidFill>
                    <a:srgbClr val="C00000"/>
                  </a:solidFill>
                </a:rPr>
                <a:t>.</a:t>
              </a:r>
            </a:p>
          </p:txBody>
        </p:sp>
      </p:grpSp>
      <p:sp>
        <p:nvSpPr>
          <p:cNvPr id="2065" name="Line 20"/>
          <p:cNvSpPr>
            <a:spLocks noChangeShapeType="1"/>
          </p:cNvSpPr>
          <p:nvPr/>
        </p:nvSpPr>
        <p:spPr bwMode="auto">
          <a:xfrm>
            <a:off x="228600" y="6510704"/>
            <a:ext cx="8686800" cy="0"/>
          </a:xfrm>
          <a:prstGeom prst="line">
            <a:avLst/>
          </a:prstGeom>
          <a:noFill/>
          <a:ln w="9525">
            <a:solidFill>
              <a:schemeClr val="tx1"/>
            </a:solidFill>
            <a:round/>
            <a:headEnd/>
            <a:tailEnd/>
          </a:ln>
        </p:spPr>
        <p:txBody>
          <a:bodyPr/>
          <a:lstStyle/>
          <a:p>
            <a:endParaRPr lang="en-US" dirty="0"/>
          </a:p>
        </p:txBody>
      </p:sp>
      <p:sp>
        <p:nvSpPr>
          <p:cNvPr id="2" name="AutoShape 2"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Line 19"/>
          <p:cNvSpPr>
            <a:spLocks noChangeShapeType="1"/>
          </p:cNvSpPr>
          <p:nvPr/>
        </p:nvSpPr>
        <p:spPr bwMode="auto">
          <a:xfrm>
            <a:off x="228600" y="1484621"/>
            <a:ext cx="8686800" cy="0"/>
          </a:xfrm>
          <a:prstGeom prst="line">
            <a:avLst/>
          </a:prstGeom>
          <a:noFill/>
          <a:ln w="9525">
            <a:solidFill>
              <a:schemeClr val="tx1"/>
            </a:solidFill>
            <a:round/>
            <a:headEnd/>
            <a:tailEnd/>
          </a:ln>
        </p:spPr>
        <p:txBody>
          <a:bodyPr/>
          <a:lstStyle/>
          <a:p>
            <a:endParaRPr lang="en-US" dirty="0"/>
          </a:p>
        </p:txBody>
      </p:sp>
      <p:sp>
        <p:nvSpPr>
          <p:cNvPr id="46" name="TextBox 45"/>
          <p:cNvSpPr txBox="1"/>
          <p:nvPr/>
        </p:nvSpPr>
        <p:spPr>
          <a:xfrm>
            <a:off x="2052024" y="4040380"/>
            <a:ext cx="2309053" cy="553998"/>
          </a:xfrm>
          <a:prstGeom prst="rect">
            <a:avLst/>
          </a:prstGeom>
          <a:noFill/>
        </p:spPr>
        <p:txBody>
          <a:bodyPr wrap="square" rtlCol="0">
            <a:spAutoFit/>
          </a:bodyPr>
          <a:lstStyle/>
          <a:p>
            <a:r>
              <a:rPr lang="en-US" sz="1000" dirty="0"/>
              <a:t>IBM offices, 10 N. Martingale Rd. </a:t>
            </a:r>
          </a:p>
          <a:p>
            <a:r>
              <a:rPr lang="en-US" sz="1000" dirty="0"/>
              <a:t>Schaumburg, IL  60173</a:t>
            </a:r>
          </a:p>
          <a:p>
            <a:r>
              <a:rPr lang="en-US" sz="1000" dirty="0"/>
              <a:t>3</a:t>
            </a:r>
            <a:r>
              <a:rPr lang="en-US" sz="1000" baseline="30000" dirty="0"/>
              <a:t>rd</a:t>
            </a:r>
            <a:r>
              <a:rPr lang="en-US" sz="1000" dirty="0"/>
              <a:t> Floor Conference Room</a:t>
            </a:r>
          </a:p>
        </p:txBody>
      </p:sp>
      <p:pic>
        <p:nvPicPr>
          <p:cNvPr id="47" name="Picture 46"/>
          <p:cNvPicPr>
            <a:picLocks noChangeAspect="1"/>
          </p:cNvPicPr>
          <p:nvPr/>
        </p:nvPicPr>
        <p:blipFill>
          <a:blip r:embed="rId5"/>
          <a:stretch>
            <a:fillRect/>
          </a:stretch>
        </p:blipFill>
        <p:spPr>
          <a:xfrm>
            <a:off x="1795373" y="3229277"/>
            <a:ext cx="1177656" cy="779063"/>
          </a:xfrm>
          <a:prstGeom prst="rect">
            <a:avLst/>
          </a:prstGeom>
        </p:spPr>
      </p:pic>
      <p:pic>
        <p:nvPicPr>
          <p:cNvPr id="48" name="Picture 47"/>
          <p:cNvPicPr>
            <a:picLocks noChangeAspect="1"/>
          </p:cNvPicPr>
          <p:nvPr/>
        </p:nvPicPr>
        <p:blipFill>
          <a:blip r:embed="rId6"/>
          <a:stretch>
            <a:fillRect/>
          </a:stretch>
        </p:blipFill>
        <p:spPr>
          <a:xfrm>
            <a:off x="2983827" y="3222987"/>
            <a:ext cx="1412727" cy="779063"/>
          </a:xfrm>
          <a:prstGeom prst="rect">
            <a:avLst/>
          </a:prstGeom>
        </p:spPr>
      </p:pic>
      <p:sp>
        <p:nvSpPr>
          <p:cNvPr id="50" name="Rectangle 49"/>
          <p:cNvSpPr/>
          <p:nvPr/>
        </p:nvSpPr>
        <p:spPr>
          <a:xfrm>
            <a:off x="260628" y="2889496"/>
            <a:ext cx="8667738" cy="35418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Attend / network at one of the physical sites listed below, or attend remotely</a:t>
            </a:r>
          </a:p>
        </p:txBody>
      </p:sp>
      <p:sp>
        <p:nvSpPr>
          <p:cNvPr id="51" name="TextBox 50"/>
          <p:cNvSpPr txBox="1"/>
          <p:nvPr/>
        </p:nvSpPr>
        <p:spPr>
          <a:xfrm>
            <a:off x="5808234" y="4028527"/>
            <a:ext cx="1780667" cy="553998"/>
          </a:xfrm>
          <a:prstGeom prst="rect">
            <a:avLst/>
          </a:prstGeom>
          <a:noFill/>
        </p:spPr>
        <p:txBody>
          <a:bodyPr wrap="square" rtlCol="0">
            <a:spAutoFit/>
          </a:bodyPr>
          <a:lstStyle/>
          <a:p>
            <a:r>
              <a:rPr lang="en-US" sz="1000" dirty="0"/>
              <a:t>BB7, 5407 Fen Oak Dr.</a:t>
            </a:r>
          </a:p>
          <a:p>
            <a:r>
              <a:rPr lang="en-US" sz="1000" dirty="0"/>
              <a:t>Madison, WI  53718</a:t>
            </a:r>
          </a:p>
          <a:p>
            <a:r>
              <a:rPr lang="en-US" sz="1000" dirty="0"/>
              <a:t>Mendota Conference Room</a:t>
            </a:r>
          </a:p>
        </p:txBody>
      </p:sp>
      <p:sp>
        <p:nvSpPr>
          <p:cNvPr id="64" name="Rectangle 63"/>
          <p:cNvSpPr/>
          <p:nvPr/>
        </p:nvSpPr>
        <p:spPr>
          <a:xfrm>
            <a:off x="5162551" y="4821825"/>
            <a:ext cx="3337772" cy="1331985"/>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en-US" sz="1000" dirty="0">
                <a:solidFill>
                  <a:srgbClr val="3F3F3F"/>
                </a:solidFill>
                <a:latin typeface="Arial" panose="020B0604020202020204" pitchFamily="34" charset="0"/>
                <a:cs typeface="Arial" panose="020B0604020202020204" pitchFamily="34" charset="0"/>
              </a:rPr>
              <a:t>Attend live, on-line. Meeting begins at 6:30 PM CT.</a:t>
            </a:r>
          </a:p>
          <a:p>
            <a:endParaRPr lang="en-US" altLang="en-US" sz="1000" dirty="0">
              <a:solidFill>
                <a:srgbClr val="3F3F3F"/>
              </a:solidFill>
              <a:latin typeface="Arial" panose="020B0604020202020204" pitchFamily="34" charset="0"/>
              <a:cs typeface="Arial" panose="020B0604020202020204" pitchFamily="34" charset="0"/>
            </a:endParaRPr>
          </a:p>
          <a:p>
            <a:r>
              <a:rPr lang="en-US" altLang="en-US" sz="1000" dirty="0">
                <a:solidFill>
                  <a:srgbClr val="3F3F3F"/>
                </a:solidFill>
                <a:latin typeface="Arial" panose="020B0604020202020204" pitchFamily="34" charset="0"/>
                <a:cs typeface="Arial" panose="020B0604020202020204" pitchFamily="34" charset="0"/>
              </a:rPr>
              <a:t>Video URL:</a:t>
            </a:r>
          </a:p>
          <a:p>
            <a:pPr marL="114300"/>
            <a:r>
              <a:rPr lang="en-US" altLang="en-US" sz="1000" dirty="0">
                <a:solidFill>
                  <a:srgbClr val="0070C0"/>
                </a:solidFill>
                <a:latin typeface="Trebuchet MS" panose="020B0603020202020204" pitchFamily="34" charset="0"/>
                <a:hlinkClick r:id="rId7">
                  <a:extLst>
                    <a:ext uri="{A12FA001-AC4F-418D-AE19-62706E023703}">
                      <ahyp:hlinkClr xmlns:ahyp="http://schemas.microsoft.com/office/drawing/2018/hyperlinkcolor" val="tx"/>
                    </a:ext>
                  </a:extLst>
                </a:hlinkClick>
              </a:rPr>
              <a:t>https://incose.pgimeet.com/INCOSEResourceTwelve</a:t>
            </a:r>
            <a:endParaRPr lang="en-US" altLang="en-US" sz="1000" dirty="0">
              <a:solidFill>
                <a:srgbClr val="0070C0"/>
              </a:solidFill>
              <a:latin typeface="Trebuchet MS" panose="020B0603020202020204" pitchFamily="34" charset="0"/>
            </a:endParaRPr>
          </a:p>
          <a:p>
            <a:endParaRPr lang="en-US" altLang="en-US" sz="1000" dirty="0">
              <a:solidFill>
                <a:srgbClr val="3F3F3F"/>
              </a:solidFill>
            </a:endParaRPr>
          </a:p>
          <a:p>
            <a:r>
              <a:rPr lang="en-US" altLang="en-US" sz="1000" dirty="0">
                <a:solidFill>
                  <a:srgbClr val="3F3F3F"/>
                </a:solidFill>
              </a:rPr>
              <a:t>Audio Dial-In:</a:t>
            </a:r>
            <a:br>
              <a:rPr lang="en-US" altLang="en-US" sz="1000" dirty="0">
                <a:solidFill>
                  <a:srgbClr val="3F3F3F"/>
                </a:solidFill>
              </a:rPr>
            </a:br>
            <a:r>
              <a:rPr lang="en-US" altLang="en-US" sz="1000" dirty="0">
                <a:solidFill>
                  <a:srgbClr val="3F3F3F"/>
                </a:solidFill>
              </a:rPr>
              <a:t>    Access Number: </a:t>
            </a:r>
            <a:r>
              <a:rPr lang="en-US" altLang="en-US" sz="1000" dirty="0">
                <a:solidFill>
                  <a:srgbClr val="1155CC"/>
                </a:solidFill>
              </a:rPr>
              <a:t>1-605-475-5604</a:t>
            </a:r>
            <a:br>
              <a:rPr lang="en-US" altLang="en-US" sz="1000" dirty="0">
                <a:solidFill>
                  <a:srgbClr val="3F3F3F"/>
                </a:solidFill>
              </a:rPr>
            </a:br>
            <a:r>
              <a:rPr lang="en-US" altLang="en-US" sz="1000" dirty="0">
                <a:solidFill>
                  <a:srgbClr val="3F3F3F"/>
                </a:solidFill>
              </a:rPr>
              <a:t>    Guest Passcode: </a:t>
            </a:r>
            <a:r>
              <a:rPr lang="en-US" altLang="en-US" sz="1000" dirty="0">
                <a:solidFill>
                  <a:srgbClr val="1155CC"/>
                </a:solidFill>
              </a:rPr>
              <a:t>723 236 7062</a:t>
            </a:r>
            <a:endParaRPr lang="en-US" sz="1000" b="1" dirty="0">
              <a:solidFill>
                <a:schemeClr val="tx1"/>
              </a:solidFill>
            </a:endParaRPr>
          </a:p>
        </p:txBody>
      </p:sp>
      <p:pic>
        <p:nvPicPr>
          <p:cNvPr id="5" name="Picture 4"/>
          <p:cNvPicPr>
            <a:picLocks noChangeAspect="1"/>
          </p:cNvPicPr>
          <p:nvPr/>
        </p:nvPicPr>
        <p:blipFill>
          <a:blip r:embed="rId8"/>
          <a:stretch>
            <a:fillRect/>
          </a:stretch>
        </p:blipFill>
        <p:spPr>
          <a:xfrm>
            <a:off x="6823142" y="3201197"/>
            <a:ext cx="1439894" cy="800853"/>
          </a:xfrm>
          <a:prstGeom prst="rect">
            <a:avLst/>
          </a:prstGeom>
        </p:spPr>
      </p:pic>
      <p:pic>
        <p:nvPicPr>
          <p:cNvPr id="6" name="Picture 5"/>
          <p:cNvPicPr>
            <a:picLocks noChangeAspect="1"/>
          </p:cNvPicPr>
          <p:nvPr/>
        </p:nvPicPr>
        <p:blipFill>
          <a:blip r:embed="rId9"/>
          <a:stretch>
            <a:fillRect/>
          </a:stretch>
        </p:blipFill>
        <p:spPr>
          <a:xfrm>
            <a:off x="5643851" y="3197962"/>
            <a:ext cx="1172049" cy="810488"/>
          </a:xfrm>
          <a:prstGeom prst="rect">
            <a:avLst/>
          </a:prstGeom>
        </p:spPr>
      </p:pic>
      <p:pic>
        <p:nvPicPr>
          <p:cNvPr id="7" name="Picture 6"/>
          <p:cNvPicPr>
            <a:picLocks noChangeAspect="1"/>
          </p:cNvPicPr>
          <p:nvPr/>
        </p:nvPicPr>
        <p:blipFill rotWithShape="1">
          <a:blip r:embed="rId10"/>
          <a:srcRect l="13186" r="40955"/>
          <a:stretch/>
        </p:blipFill>
        <p:spPr>
          <a:xfrm>
            <a:off x="1758811" y="4683113"/>
            <a:ext cx="1175942" cy="934663"/>
          </a:xfrm>
          <a:prstGeom prst="rect">
            <a:avLst/>
          </a:prstGeom>
        </p:spPr>
      </p:pic>
      <p:sp>
        <p:nvSpPr>
          <p:cNvPr id="30" name="TextBox 29"/>
          <p:cNvSpPr txBox="1"/>
          <p:nvPr/>
        </p:nvSpPr>
        <p:spPr>
          <a:xfrm>
            <a:off x="1925991" y="5646443"/>
            <a:ext cx="2411788" cy="707886"/>
          </a:xfrm>
          <a:prstGeom prst="rect">
            <a:avLst/>
          </a:prstGeom>
          <a:noFill/>
        </p:spPr>
        <p:txBody>
          <a:bodyPr wrap="square" rtlCol="0">
            <a:spAutoFit/>
          </a:bodyPr>
          <a:lstStyle/>
          <a:p>
            <a:r>
              <a:rPr lang="en-US" sz="1000" dirty="0"/>
              <a:t>Oshkosh Corp </a:t>
            </a:r>
            <a:r>
              <a:rPr lang="en-US" sz="1000" b="1" i="1" dirty="0"/>
              <a:t>(Limited to Oshkosh Employees)</a:t>
            </a:r>
          </a:p>
          <a:p>
            <a:r>
              <a:rPr lang="en-US" sz="1000" dirty="0"/>
              <a:t>370 W. Waukau Ave</a:t>
            </a:r>
          </a:p>
          <a:p>
            <a:r>
              <a:rPr lang="en-US" sz="1000" dirty="0"/>
              <a:t>Oshkosh, WI  54902</a:t>
            </a:r>
          </a:p>
        </p:txBody>
      </p:sp>
      <p:pic>
        <p:nvPicPr>
          <p:cNvPr id="12" name="Picture 11">
            <a:extLst>
              <a:ext uri="{FF2B5EF4-FFF2-40B4-BE49-F238E27FC236}">
                <a16:creationId xmlns:a16="http://schemas.microsoft.com/office/drawing/2014/main" id="{2C776CD2-45FC-4E22-BA67-EA4B8BA8BEEA}"/>
              </a:ext>
            </a:extLst>
          </p:cNvPr>
          <p:cNvPicPr>
            <a:picLocks noChangeAspect="1"/>
          </p:cNvPicPr>
          <p:nvPr/>
        </p:nvPicPr>
        <p:blipFill>
          <a:blip r:embed="rId11"/>
          <a:stretch>
            <a:fillRect/>
          </a:stretch>
        </p:blipFill>
        <p:spPr>
          <a:xfrm>
            <a:off x="2951232" y="4681923"/>
            <a:ext cx="1301852" cy="921093"/>
          </a:xfrm>
          <a:prstGeom prst="rect">
            <a:avLst/>
          </a:prstGeom>
        </p:spPr>
      </p:pic>
      <p:sp>
        <p:nvSpPr>
          <p:cNvPr id="34" name="Text Box 23">
            <a:extLst>
              <a:ext uri="{FF2B5EF4-FFF2-40B4-BE49-F238E27FC236}">
                <a16:creationId xmlns:a16="http://schemas.microsoft.com/office/drawing/2014/main" id="{BB339B89-722C-4706-8646-0E73EA5A2275}"/>
              </a:ext>
            </a:extLst>
          </p:cNvPr>
          <p:cNvSpPr txBox="1">
            <a:spLocks noChangeArrowheads="1"/>
          </p:cNvSpPr>
          <p:nvPr/>
        </p:nvSpPr>
        <p:spPr bwMode="auto">
          <a:xfrm>
            <a:off x="3629471" y="40648"/>
            <a:ext cx="5518665" cy="461665"/>
          </a:xfrm>
          <a:prstGeom prst="rect">
            <a:avLst/>
          </a:prstGeom>
          <a:noFill/>
          <a:ln w="9525">
            <a:noFill/>
            <a:miter lim="800000"/>
            <a:headEnd/>
            <a:tailEnd/>
          </a:ln>
        </p:spPr>
        <p:txBody>
          <a:bodyPr wrap="square">
            <a:spAutoFit/>
          </a:bodyPr>
          <a:lstStyle/>
          <a:p>
            <a:pPr algn="ctr"/>
            <a:r>
              <a:rPr lang="en-US" sz="2400" b="1" dirty="0">
                <a:solidFill>
                  <a:schemeClr val="accent2"/>
                </a:solidFill>
              </a:rPr>
              <a:t>Chapter Meeting – November 2019</a:t>
            </a: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6832" y="154100"/>
            <a:ext cx="3436036" cy="1299002"/>
          </a:xfrm>
          <a:prstGeom prst="rect">
            <a:avLst/>
          </a:prstGeom>
        </p:spPr>
      </p:pic>
      <p:sp>
        <p:nvSpPr>
          <p:cNvPr id="39" name="Line 20"/>
          <p:cNvSpPr>
            <a:spLocks noChangeShapeType="1"/>
          </p:cNvSpPr>
          <p:nvPr/>
        </p:nvSpPr>
        <p:spPr bwMode="auto">
          <a:xfrm>
            <a:off x="262156" y="2839842"/>
            <a:ext cx="8686800" cy="0"/>
          </a:xfrm>
          <a:prstGeom prst="line">
            <a:avLst/>
          </a:prstGeom>
          <a:noFill/>
          <a:ln w="9525">
            <a:solidFill>
              <a:schemeClr val="tx1"/>
            </a:solidFill>
            <a:round/>
            <a:headEnd/>
            <a:tailEnd/>
          </a:ln>
        </p:spPr>
        <p:txBody>
          <a:bodyPr/>
          <a:lstStyle/>
          <a:p>
            <a:endParaRPr lang="en-US" dirty="0"/>
          </a:p>
        </p:txBody>
      </p:sp>
      <p:sp>
        <p:nvSpPr>
          <p:cNvPr id="54" name="Line 19"/>
          <p:cNvSpPr>
            <a:spLocks noChangeShapeType="1"/>
          </p:cNvSpPr>
          <p:nvPr/>
        </p:nvSpPr>
        <p:spPr bwMode="auto">
          <a:xfrm>
            <a:off x="295712" y="1484621"/>
            <a:ext cx="8686800" cy="0"/>
          </a:xfrm>
          <a:prstGeom prst="line">
            <a:avLst/>
          </a:prstGeom>
          <a:noFill/>
          <a:ln w="9525">
            <a:solidFill>
              <a:schemeClr val="tx1"/>
            </a:solidFill>
            <a:round/>
            <a:headEnd/>
            <a:tailEnd/>
          </a:ln>
        </p:spPr>
        <p:txBody>
          <a:bodyPr/>
          <a:lstStyle/>
          <a:p>
            <a:endParaRPr lang="en-US" dirty="0"/>
          </a:p>
        </p:txBody>
      </p:sp>
      <p:pic>
        <p:nvPicPr>
          <p:cNvPr id="35" name="Picture 34"/>
          <p:cNvPicPr>
            <a:picLocks noChangeAspect="1"/>
          </p:cNvPicPr>
          <p:nvPr/>
        </p:nvPicPr>
        <p:blipFill>
          <a:blip r:embed="rId13"/>
          <a:stretch>
            <a:fillRect/>
          </a:stretch>
        </p:blipFill>
        <p:spPr>
          <a:xfrm>
            <a:off x="340686" y="1497506"/>
            <a:ext cx="1185770" cy="1322967"/>
          </a:xfrm>
          <a:prstGeom prst="rect">
            <a:avLst/>
          </a:prstGeom>
        </p:spPr>
      </p:pic>
      <p:sp>
        <p:nvSpPr>
          <p:cNvPr id="36" name="Rectangle 2"/>
          <p:cNvSpPr>
            <a:spLocks noGrp="1" noChangeArrowheads="1"/>
          </p:cNvSpPr>
          <p:nvPr>
            <p:ph type="ctrTitle"/>
          </p:nvPr>
        </p:nvSpPr>
        <p:spPr>
          <a:xfrm>
            <a:off x="1617300" y="1503955"/>
            <a:ext cx="819871" cy="381000"/>
          </a:xfrm>
        </p:spPr>
        <p:txBody>
          <a:bodyPr/>
          <a:lstStyle/>
          <a:p>
            <a:pPr algn="l" eaLnBrk="1" hangingPunct="1"/>
            <a:r>
              <a:rPr lang="en-US" sz="1400" u="sng" dirty="0">
                <a:solidFill>
                  <a:schemeClr val="accent2"/>
                </a:solidFill>
                <a:latin typeface="Arial Black" pitchFamily="34" charset="0"/>
              </a:rPr>
              <a:t>Topic</a:t>
            </a:r>
            <a:r>
              <a:rPr lang="en-US" sz="1400" dirty="0">
                <a:solidFill>
                  <a:schemeClr val="accent2"/>
                </a:solidFill>
                <a:latin typeface="Arial Black" pitchFamily="34" charset="0"/>
              </a:rPr>
              <a:t>:</a:t>
            </a:r>
          </a:p>
        </p:txBody>
      </p:sp>
      <p:sp>
        <p:nvSpPr>
          <p:cNvPr id="37" name="Rectangle 3"/>
          <p:cNvSpPr>
            <a:spLocks noGrp="1" noChangeArrowheads="1"/>
          </p:cNvSpPr>
          <p:nvPr>
            <p:ph type="subTitle" idx="1"/>
          </p:nvPr>
        </p:nvSpPr>
        <p:spPr>
          <a:xfrm>
            <a:off x="1608115" y="1846184"/>
            <a:ext cx="1289388" cy="347921"/>
          </a:xfrm>
        </p:spPr>
        <p:txBody>
          <a:bodyPr/>
          <a:lstStyle/>
          <a:p>
            <a:pPr algn="l" eaLnBrk="1" hangingPunct="1">
              <a:lnSpc>
                <a:spcPct val="80000"/>
              </a:lnSpc>
            </a:pPr>
            <a:r>
              <a:rPr lang="en-US" sz="1400" u="sng" dirty="0">
                <a:solidFill>
                  <a:schemeClr val="accent2"/>
                </a:solidFill>
                <a:latin typeface="Arial Black" pitchFamily="34" charset="0"/>
              </a:rPr>
              <a:t>Presenter</a:t>
            </a:r>
            <a:r>
              <a:rPr lang="en-US" sz="1400" dirty="0">
                <a:solidFill>
                  <a:schemeClr val="accent2"/>
                </a:solidFill>
                <a:latin typeface="Arial Black" pitchFamily="34" charset="0"/>
              </a:rPr>
              <a:t>:</a:t>
            </a:r>
          </a:p>
        </p:txBody>
      </p:sp>
      <p:sp>
        <p:nvSpPr>
          <p:cNvPr id="38" name="TextBox 37"/>
          <p:cNvSpPr txBox="1"/>
          <p:nvPr/>
        </p:nvSpPr>
        <p:spPr>
          <a:xfrm>
            <a:off x="2328463" y="1540678"/>
            <a:ext cx="6135188" cy="307777"/>
          </a:xfrm>
          <a:prstGeom prst="rect">
            <a:avLst/>
          </a:prstGeom>
          <a:noFill/>
        </p:spPr>
        <p:txBody>
          <a:bodyPr wrap="square" rtlCol="0">
            <a:spAutoFit/>
          </a:bodyPr>
          <a:lstStyle>
            <a:defPPr>
              <a:defRPr lang="en-US"/>
            </a:defPPr>
            <a:lvl1pPr>
              <a:defRPr sz="1400"/>
            </a:lvl1pPr>
          </a:lstStyle>
          <a:p>
            <a:r>
              <a:rPr lang="en-US" b="1" dirty="0">
                <a:solidFill>
                  <a:schemeClr val="accent2"/>
                </a:solidFill>
                <a:latin typeface="Arial Black" panose="020B0A04020102020204" pitchFamily="34" charset="0"/>
              </a:rPr>
              <a:t>SE: Cracking the Code of Digital Transformation</a:t>
            </a:r>
          </a:p>
        </p:txBody>
      </p:sp>
      <p:sp>
        <p:nvSpPr>
          <p:cNvPr id="40" name="Rectangle 3"/>
          <p:cNvSpPr txBox="1">
            <a:spLocks noChangeArrowheads="1"/>
          </p:cNvSpPr>
          <p:nvPr/>
        </p:nvSpPr>
        <p:spPr>
          <a:xfrm>
            <a:off x="2774732" y="1835674"/>
            <a:ext cx="5901029" cy="942721"/>
          </a:xfrm>
          <a:prstGeom prst="rect">
            <a:avLst/>
          </a:prstGeom>
        </p:spPr>
        <p:txBody>
          <a:bodyPr/>
          <a:lstStyle/>
          <a:p>
            <a:pPr>
              <a:lnSpc>
                <a:spcPct val="80000"/>
              </a:lnSpc>
              <a:spcBef>
                <a:spcPts val="400"/>
              </a:spcBef>
              <a:defRPr/>
            </a:pPr>
            <a:r>
              <a:rPr lang="en-US" sz="1400" kern="0" dirty="0">
                <a:solidFill>
                  <a:schemeClr val="accent2"/>
                </a:solidFill>
                <a:latin typeface="Arial Black" pitchFamily="34" charset="0"/>
              </a:rPr>
              <a:t>Troy Peterson</a:t>
            </a:r>
            <a:endParaRPr lang="en-US" sz="1400" kern="0" dirty="0">
              <a:solidFill>
                <a:schemeClr val="accent2"/>
              </a:solidFill>
            </a:endParaRPr>
          </a:p>
          <a:p>
            <a:r>
              <a:rPr lang="en-US" sz="1400" kern="0" dirty="0">
                <a:solidFill>
                  <a:schemeClr val="accent2"/>
                </a:solidFill>
              </a:rPr>
              <a:t>Vice President &amp; Technical Fellow </a:t>
            </a:r>
          </a:p>
          <a:p>
            <a:r>
              <a:rPr lang="en-US" sz="1400" kern="0" dirty="0">
                <a:solidFill>
                  <a:schemeClr val="accent2"/>
                </a:solidFill>
              </a:rPr>
              <a:t>System Strategy, Inc. (SSI) </a:t>
            </a:r>
          </a:p>
          <a:p>
            <a:pPr>
              <a:lnSpc>
                <a:spcPct val="80000"/>
              </a:lnSpc>
              <a:spcBef>
                <a:spcPts val="400"/>
              </a:spcBef>
              <a:defRPr/>
            </a:pPr>
            <a:endParaRPr lang="en-US" sz="1400" kern="0" dirty="0">
              <a:solidFill>
                <a:schemeClr val="accent2"/>
              </a:solidFill>
            </a:endParaRPr>
          </a:p>
        </p:txBody>
      </p:sp>
      <p:sp>
        <p:nvSpPr>
          <p:cNvPr id="41" name="Rectangle 3">
            <a:extLst>
              <a:ext uri="{FF2B5EF4-FFF2-40B4-BE49-F238E27FC236}">
                <a16:creationId xmlns:a16="http://schemas.microsoft.com/office/drawing/2014/main" id="{B2FCAF3F-27E9-4F4C-B7E4-92E38B8BA90D}"/>
              </a:ext>
            </a:extLst>
          </p:cNvPr>
          <p:cNvSpPr txBox="1">
            <a:spLocks noChangeArrowheads="1"/>
          </p:cNvSpPr>
          <p:nvPr/>
        </p:nvSpPr>
        <p:spPr bwMode="auto">
          <a:xfrm>
            <a:off x="1611069" y="2526588"/>
            <a:ext cx="1946984" cy="2596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lnSpc>
                <a:spcPct val="80000"/>
              </a:lnSpc>
            </a:pPr>
            <a:r>
              <a:rPr lang="en-US" sz="1400" u="sng" kern="0" dirty="0">
                <a:solidFill>
                  <a:schemeClr val="accent2"/>
                </a:solidFill>
                <a:latin typeface="Arial Black" pitchFamily="34" charset="0"/>
              </a:rPr>
              <a:t>Presentation Site</a:t>
            </a:r>
            <a:r>
              <a:rPr lang="en-US" sz="1400" kern="0" dirty="0">
                <a:solidFill>
                  <a:schemeClr val="accent2"/>
                </a:solidFill>
                <a:latin typeface="Arial Black" pitchFamily="34" charset="0"/>
              </a:rPr>
              <a:t>:</a:t>
            </a:r>
          </a:p>
        </p:txBody>
      </p:sp>
      <p:sp>
        <p:nvSpPr>
          <p:cNvPr id="42" name="Rectangle 3">
            <a:extLst>
              <a:ext uri="{FF2B5EF4-FFF2-40B4-BE49-F238E27FC236}">
                <a16:creationId xmlns:a16="http://schemas.microsoft.com/office/drawing/2014/main" id="{382491CF-9BA5-457C-AE59-33C4A55FD727}"/>
              </a:ext>
            </a:extLst>
          </p:cNvPr>
          <p:cNvSpPr txBox="1">
            <a:spLocks noChangeArrowheads="1"/>
          </p:cNvSpPr>
          <p:nvPr/>
        </p:nvSpPr>
        <p:spPr>
          <a:xfrm>
            <a:off x="3519701" y="2518477"/>
            <a:ext cx="4590021" cy="237606"/>
          </a:xfrm>
          <a:prstGeom prst="rect">
            <a:avLst/>
          </a:prstGeom>
        </p:spPr>
        <p:txBody>
          <a:bodyPr/>
          <a:lstStyle/>
          <a:p>
            <a:pPr>
              <a:lnSpc>
                <a:spcPct val="80000"/>
              </a:lnSpc>
              <a:spcBef>
                <a:spcPct val="20000"/>
              </a:spcBef>
              <a:defRPr/>
            </a:pPr>
            <a:r>
              <a:rPr lang="en-US" sz="1400" kern="0" dirty="0">
                <a:solidFill>
                  <a:schemeClr val="accent2"/>
                </a:solidFill>
              </a:rPr>
              <a:t>Remote</a:t>
            </a:r>
            <a:endParaRPr lang="en-US" sz="1400" kern="0" dirty="0">
              <a:solidFill>
                <a:schemeClr val="accent2"/>
              </a:solidFill>
              <a:latin typeface="Arial Black" pitchFamily="34" charset="0"/>
            </a:endParaRPr>
          </a:p>
        </p:txBody>
      </p:sp>
    </p:spTree>
    <p:extLst>
      <p:ext uri="{BB962C8B-B14F-4D97-AF65-F5344CB8AC3E}">
        <p14:creationId xmlns:p14="http://schemas.microsoft.com/office/powerpoint/2010/main" val="238293513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8fbfd49-c8e6-4618-a77f-5ef25245836c">
  <element uid="1239ecc3-00e0-482b-a8a4-82e46943bfcc" value=""/>
</sisl>
</file>

<file path=customXml/itemProps1.xml><?xml version="1.0" encoding="utf-8"?>
<ds:datastoreItem xmlns:ds="http://schemas.openxmlformats.org/officeDocument/2006/customXml" ds:itemID="{3F4577AF-AA71-4F2D-8CE6-F26D3C579AC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329</TotalTime>
  <Words>501</Words>
  <Application>Microsoft Office PowerPoint</Application>
  <PresentationFormat>On-screen Show (4:3)</PresentationFormat>
  <Paragraphs>52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Trebuchet MS</vt:lpstr>
      <vt:lpstr>Default Design</vt:lpstr>
      <vt:lpstr>Topic:</vt:lpstr>
      <vt:lpstr>Topic:</vt:lpstr>
    </vt:vector>
  </TitlesOfParts>
  <Company>L3 Communications 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Pablo White</dc:creator>
  <cp:lastModifiedBy>Perich, Stephen H</cp:lastModifiedBy>
  <cp:revision>612</cp:revision>
  <cp:lastPrinted>2019-05-16T18:27:53Z</cp:lastPrinted>
  <dcterms:created xsi:type="dcterms:W3CDTF">2009-01-27T15:00:52Z</dcterms:created>
  <dcterms:modified xsi:type="dcterms:W3CDTF">2019-11-14T22:11:04Z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b6a3ecbc-6158-48f2-ad23-3fc68862f2d9</vt:lpwstr>
  </property>
  <property fmtid="{D5CDD505-2E9C-101B-9397-08002B2CF9AE}" pid="3" name="bjSaver">
    <vt:lpwstr>gFmFrWV3LS55LejXPK8L0CnU4nj89D99</vt:lpwstr>
  </property>
  <property fmtid="{D5CDD505-2E9C-101B-9397-08002B2CF9AE}" pid="4" name="bjDocumentLabelXML">
    <vt:lpwstr>&lt;?xml version="1.0" encoding="us-ascii"?&gt;&lt;sisl xmlns:xsi="http://www.w3.org/2001/XMLSchema-instance" xmlns:xsd="http://www.w3.org/2001/XMLSchema" sislVersion="0" policy="18fbfd49-c8e6-4618-a77f-5ef25245836c" xmlns="http://www.boldonjames.com/2008/01/sie/i</vt:lpwstr>
  </property>
  <property fmtid="{D5CDD505-2E9C-101B-9397-08002B2CF9AE}" pid="5" name="bjDocumentLabelXML-0">
    <vt:lpwstr>nternal/label"&gt;&lt;element uid="1239ecc3-00e0-482b-a8a4-82e46943bfcc" value="" /&gt;&lt;/sisl&gt;</vt:lpwstr>
  </property>
  <property fmtid="{D5CDD505-2E9C-101B-9397-08002B2CF9AE}" pid="6" name="bjDocumentSecurityLabel">
    <vt:lpwstr>CNH Industrial: PUBLIC [No prejudice to Company from disclosure.]</vt:lpwstr>
  </property>
  <property fmtid="{D5CDD505-2E9C-101B-9397-08002B2CF9AE}" pid="7" name="CNH-LabelledBy:">
    <vt:lpwstr>F22862A,3/28/2016 10:24:47 PM,PUBLIC</vt:lpwstr>
  </property>
  <property fmtid="{D5CDD505-2E9C-101B-9397-08002B2CF9AE}" pid="8" name="CNH-Classification">
    <vt:lpwstr>[PUBLIC]</vt:lpwstr>
  </property>
  <property fmtid="{D5CDD505-2E9C-101B-9397-08002B2CF9AE}" pid="9" name="_NewReviewCycle">
    <vt:lpwstr/>
  </property>
</Properties>
</file>