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29"/>
  </p:notesMasterIdLst>
  <p:handoutMasterIdLst>
    <p:handoutMasterId r:id="rId30"/>
  </p:handoutMasterIdLst>
  <p:sldIdLst>
    <p:sldId id="257" r:id="rId2"/>
    <p:sldId id="352" r:id="rId3"/>
    <p:sldId id="362" r:id="rId4"/>
    <p:sldId id="365" r:id="rId5"/>
    <p:sldId id="354" r:id="rId6"/>
    <p:sldId id="370" r:id="rId7"/>
    <p:sldId id="369" r:id="rId8"/>
    <p:sldId id="371" r:id="rId9"/>
    <p:sldId id="381" r:id="rId10"/>
    <p:sldId id="363" r:id="rId11"/>
    <p:sldId id="364" r:id="rId12"/>
    <p:sldId id="382" r:id="rId13"/>
    <p:sldId id="372" r:id="rId14"/>
    <p:sldId id="373" r:id="rId15"/>
    <p:sldId id="344" r:id="rId16"/>
    <p:sldId id="367" r:id="rId17"/>
    <p:sldId id="368" r:id="rId18"/>
    <p:sldId id="383" r:id="rId19"/>
    <p:sldId id="346" r:id="rId20"/>
    <p:sldId id="347" r:id="rId21"/>
    <p:sldId id="384" r:id="rId22"/>
    <p:sldId id="375" r:id="rId23"/>
    <p:sldId id="376" r:id="rId24"/>
    <p:sldId id="377" r:id="rId25"/>
    <p:sldId id="378" r:id="rId26"/>
    <p:sldId id="379" r:id="rId27"/>
    <p:sldId id="380" r:id="rId2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Main Introduction" id="{0AC37244-BCCC-4BAD-B03C-99E945D13A19}">
          <p14:sldIdLst>
            <p14:sldId id="257"/>
            <p14:sldId id="352"/>
            <p14:sldId id="362"/>
            <p14:sldId id="365"/>
            <p14:sldId id="354"/>
            <p14:sldId id="370"/>
            <p14:sldId id="369"/>
            <p14:sldId id="371"/>
            <p14:sldId id="381"/>
            <p14:sldId id="363"/>
            <p14:sldId id="364"/>
            <p14:sldId id="382"/>
            <p14:sldId id="372"/>
            <p14:sldId id="373"/>
            <p14:sldId id="344"/>
            <p14:sldId id="367"/>
            <p14:sldId id="368"/>
            <p14:sldId id="383"/>
            <p14:sldId id="346"/>
            <p14:sldId id="347"/>
            <p14:sldId id="384"/>
            <p14:sldId id="375"/>
            <p14:sldId id="376"/>
            <p14:sldId id="377"/>
            <p14:sldId id="378"/>
            <p14:sldId id="379"/>
            <p14:sldId id="3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78" autoAdjust="0"/>
  </p:normalViewPr>
  <p:slideViewPr>
    <p:cSldViewPr>
      <p:cViewPr varScale="1">
        <p:scale>
          <a:sx n="85" d="100"/>
          <a:sy n="85" d="100"/>
        </p:scale>
        <p:origin x="-112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1680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95BA71-1F89-4FD7-A835-A02F9EAB3D31}" type="datetimeFigureOut">
              <a:rPr lang="en-US"/>
              <a:pPr>
                <a:defRPr/>
              </a:pPr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C64BCE8-6E32-45D3-9EE4-5A78A717B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88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F25C30-1A78-426C-AAA4-F6F9D78B5700}" type="datetimeFigureOut">
              <a:rPr lang="en-US"/>
              <a:pPr>
                <a:defRPr/>
              </a:pPr>
              <a:t>12/15/15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732704-EE7F-494A-9D9E-5CE03214E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2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Intelligence Challenged</a:t>
            </a:r>
          </a:p>
          <a:p>
            <a:r>
              <a:rPr lang="en-US" dirty="0" smtClean="0"/>
              <a:t>Poor Planning</a:t>
            </a:r>
          </a:p>
          <a:p>
            <a:r>
              <a:rPr lang="en-US" dirty="0" smtClean="0"/>
              <a:t>Poor Coordination</a:t>
            </a:r>
          </a:p>
          <a:p>
            <a:r>
              <a:rPr lang="en-US" dirty="0" smtClean="0"/>
              <a:t>Lack of Communications</a:t>
            </a:r>
          </a:p>
          <a:p>
            <a:r>
              <a:rPr lang="en-US" dirty="0" smtClean="0"/>
              <a:t>Vicious Compliance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9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76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ctr" anchorCtr="1">
            <a:norm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758-9CBE-45FD-91B1-5B1C680115B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Introduction to INCOSE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9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D150-BE9B-477F-A127-C9AEE157834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1600200" cy="4983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AFD-5893-4D60-97F6-C32619E668A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8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ABD9-5779-4664-B7F0-4B9673CC6339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4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BBBE-600C-44CC-8475-A2B230E09A3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7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923-B805-4CE6-B95C-7407DA28414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9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4352-7292-4CA1-84CB-42B3A7AFAED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BDCA-DC1F-44C6-9A1A-2F7E06EC59D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3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31F4-5A38-432C-875C-3A9C5A4A1CE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EE29-7829-475A-8A71-4ED1B4F8ED1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7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1447800"/>
            <a:ext cx="4995863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C2FA-3B44-454D-A705-595F62461DA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0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337F-7FB9-4489-89D4-949D9D7241D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0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599" cy="16002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86B20-870A-4554-BE52-D001EFC322B2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t>12/15/15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" y="457200"/>
            <a:ext cx="109728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C4B7A"/>
                </a:solidFill>
                <a:latin typeface="Helvetica"/>
                <a:ea typeface="Helvetica"/>
                <a:cs typeface="Helvetica"/>
              </a:rPr>
              <a:t>More Effective Planning </a:t>
            </a:r>
            <a:r>
              <a:rPr lang="en-US" sz="4800" dirty="0" smtClean="0">
                <a:solidFill>
                  <a:srgbClr val="0C4B7A"/>
                </a:solidFill>
                <a:latin typeface="Helvetica"/>
                <a:ea typeface="Helvetica"/>
                <a:cs typeface="Helvetica"/>
              </a:rPr>
              <a:t>Using </a:t>
            </a:r>
            <a:r>
              <a:rPr lang="en-US" sz="4800" dirty="0">
                <a:solidFill>
                  <a:srgbClr val="0C4B7A"/>
                </a:solidFill>
                <a:latin typeface="Helvetica"/>
                <a:ea typeface="Helvetica"/>
                <a:cs typeface="Helvetica"/>
              </a:rPr>
              <a:t>Agile and Lean </a:t>
            </a:r>
            <a:r>
              <a:rPr lang="en-US" sz="4800" dirty="0" smtClean="0">
                <a:solidFill>
                  <a:srgbClr val="0C4B7A"/>
                </a:solidFill>
                <a:latin typeface="Helvetica"/>
                <a:ea typeface="Helvetica"/>
                <a:cs typeface="Helvetica"/>
              </a:rPr>
              <a:t>Approaches</a:t>
            </a:r>
            <a:endParaRPr lang="en-US" sz="4000" b="1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INCOSE North </a:t>
            </a:r>
            <a:r>
              <a:rPr lang="en-US" dirty="0"/>
              <a:t>Texas </a:t>
            </a:r>
            <a:r>
              <a:rPr lang="en-US" dirty="0" smtClean="0"/>
              <a:t>Chapter</a:t>
            </a:r>
          </a:p>
          <a:p>
            <a:r>
              <a:rPr lang="en-US" dirty="0" smtClean="0"/>
              <a:t>December 16, 2015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Picture” Chart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MS Org Chart" r:id="rId3" imgW="7746840" imgH="3752640" progId="OrgPlusWOPX.4">
                  <p:embed followColorScheme="full"/>
                </p:oleObj>
              </mc:Choice>
              <mc:Fallback>
                <p:oleObj name="MS Org Chart" r:id="rId3" imgW="7746840" imgH="375264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76475" y="1828800"/>
            <a:ext cx="122397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Strategies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91275" y="1752600"/>
            <a:ext cx="163424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Driving Issues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8615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Values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rgbClr val="0000FF"/>
                </a:solidFill>
              </a:rPr>
              <a:t>3 – 5 Years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This Year!</a:t>
            </a:r>
          </a:p>
        </p:txBody>
      </p:sp>
    </p:spTree>
    <p:extLst>
      <p:ext uri="{BB962C8B-B14F-4D97-AF65-F5344CB8AC3E}">
        <p14:creationId xmlns:p14="http://schemas.microsoft.com/office/powerpoint/2010/main" val="39099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56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1180"/>
            <a:ext cx="8382000" cy="5232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smtClean="0">
                <a:latin typeface="Arial" panose="020B0604020202020204" pitchFamily="34" charset="0"/>
              </a:rPr>
              <a:t>INCOSE Mission and Vision -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sz="3100" dirty="0" smtClean="0">
                <a:latin typeface="Arial" panose="020B0604020202020204" pitchFamily="34" charset="0"/>
              </a:rPr>
              <a:t>Developed as Part of a Planning Process</a:t>
            </a:r>
            <a:endParaRPr lang="de-DE" sz="1600" dirty="0" smtClean="0">
              <a:latin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Autofit/>
          </a:bodyPr>
          <a:lstStyle/>
          <a:p>
            <a:pPr defTabSz="457200" eaLnBrk="1" hangingPunct="1">
              <a:lnSpc>
                <a:spcPct val="120000"/>
              </a:lnSpc>
              <a:spcBef>
                <a:spcPts val="400"/>
              </a:spcBef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Mission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Share, promote and advance the best of systems engineering from across the globe for the benefit of humanity and the planet.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Vision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The world's authority on Systems Engineering.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Goals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provide a focal point for dissemination of systems engineering knowledge. 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promote international collaboration in systems engineering practice, education, and research. 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assure the establishment of competitive, scalable professional standards in the practice of systems engineering. 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improve the professional status of all persons engaged in the practice of systems engineering. 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encourage governmental and industrial support for research and educational programs that will improve the systems engineering process and its practice. </a:t>
            </a:r>
            <a:endParaRPr lang="de-DE" sz="1600" dirty="0" smtClean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Chapter Strategic </a:t>
            </a:r>
            <a:r>
              <a:rPr lang="en-US" altLang="en-US" sz="3600" dirty="0" smtClean="0"/>
              <a:t>Planning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/>
              <a:t>Base plans on what your members most value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Find out through member surveys or town hall meetings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Use a SWOT analysis to get things rolling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 smtClean="0"/>
              <a:t>Ensure the leadership </a:t>
            </a:r>
            <a:r>
              <a:rPr lang="en-US" sz="2600" u="sng" dirty="0" smtClean="0"/>
              <a:t>team</a:t>
            </a:r>
            <a:r>
              <a:rPr lang="en-US" sz="2600" dirty="0" smtClean="0"/>
              <a:t> is involved  &amp;  also consider inviting all members to participate –                    nobody knows everything; nobody knows nothing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 smtClean="0"/>
              <a:t>Create a shared Vision of what you want your chapter to be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 smtClean="0"/>
              <a:t>Set measurable Goals for the next 5 years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6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9271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Operational Planning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Details of activities for the coming year based on Vision and Goals set out in the Strategic Plan.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Include </a:t>
            </a:r>
            <a:r>
              <a:rPr lang="en-US" sz="2800" dirty="0" smtClean="0"/>
              <a:t>roles &amp; responsibilities, schedule and 	budget.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Plans are a living document with updates to be done iteratively, refining details 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163107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For Projects, a Mission Analysis has usually been done and you are working to a Contract Specification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For other initiatives, start with a basic assessment to determine objectives and priorities</a:t>
            </a:r>
            <a:endParaRPr lang="en-US" sz="2800" dirty="0" smtClean="0"/>
          </a:p>
          <a:p>
            <a:r>
              <a:rPr lang="en-US" dirty="0" smtClean="0"/>
              <a:t>Conduct a SWOT</a:t>
            </a:r>
            <a:endParaRPr lang="en-US" dirty="0" smtClean="0"/>
          </a:p>
          <a:p>
            <a:r>
              <a:rPr lang="en-US" dirty="0" smtClean="0"/>
              <a:t>Survey stakeholders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9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Gathering Input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Stakeholder Survey and SWOT are excellent tools to gather initial inputs which can be used throughout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Critical Need and Values, facilitated discussion can be beneficial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SWOT, Vision, Mission, </a:t>
            </a:r>
            <a:r>
              <a:rPr lang="en-US" dirty="0" err="1" smtClean="0"/>
              <a:t>etc</a:t>
            </a:r>
            <a:r>
              <a:rPr lang="en-US" dirty="0" smtClean="0"/>
              <a:t>, it is helpful to conduct a democratic process where all actually participate in contributing ideas and shaping the results minimizing the opportunity for one or two strong personalities to dominate the process</a:t>
            </a:r>
            <a:endParaRPr lang="en-US" dirty="0"/>
          </a:p>
          <a:p>
            <a:r>
              <a:rPr lang="en-US" dirty="0" smtClean="0"/>
              <a:t>Use Sticky Notes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Conduct SWOT </a:t>
            </a:r>
            <a:br>
              <a:rPr lang="en-US" dirty="0" smtClean="0"/>
            </a:br>
            <a:r>
              <a:rPr lang="en-US" dirty="0" smtClean="0"/>
              <a:t>Brief 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Sticky Note rules</a:t>
            </a:r>
          </a:p>
          <a:p>
            <a:pPr lvl="1"/>
            <a:r>
              <a:rPr lang="en-US" sz="2000" dirty="0" smtClean="0"/>
              <a:t>One idea per note</a:t>
            </a:r>
          </a:p>
          <a:p>
            <a:pPr lvl="1"/>
            <a:r>
              <a:rPr lang="en-US" sz="2000" dirty="0" smtClean="0"/>
              <a:t>Complete sentences</a:t>
            </a:r>
          </a:p>
          <a:p>
            <a:pPr lvl="1"/>
            <a:r>
              <a:rPr lang="en-US" sz="2000" dirty="0" smtClean="0"/>
              <a:t>Write legibly, preferably print</a:t>
            </a:r>
          </a:p>
          <a:p>
            <a:r>
              <a:rPr lang="en-US" dirty="0" err="1" smtClean="0"/>
              <a:t>Affinitize</a:t>
            </a:r>
            <a:r>
              <a:rPr lang="en-US" dirty="0" smtClean="0"/>
              <a:t>/group similar ideas</a:t>
            </a:r>
          </a:p>
          <a:p>
            <a:r>
              <a:rPr lang="en-US" dirty="0" smtClean="0"/>
              <a:t>Summarize each set of grouped ideas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86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Need Discussion</a:t>
            </a:r>
            <a:br>
              <a:rPr lang="en-US" dirty="0" smtClean="0"/>
            </a:br>
            <a:r>
              <a:rPr lang="en-US" dirty="0" smtClean="0"/>
              <a:t>Brief 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Facilitated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Capture on poster chart/white board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Don’t wordsmith at this point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9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Basic Planning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Project Planning</a:t>
            </a:r>
          </a:p>
          <a:p>
            <a:r>
              <a:rPr lang="en-US" dirty="0" smtClean="0"/>
              <a:t>Objectives/Top Level Requirements in Contract or Charter</a:t>
            </a:r>
          </a:p>
          <a:p>
            <a:r>
              <a:rPr lang="en-US" dirty="0"/>
              <a:t>Action Steps to Accomplish Objectives</a:t>
            </a:r>
          </a:p>
          <a:p>
            <a:pPr lvl="1"/>
            <a:r>
              <a:rPr lang="en-US" sz="2200" dirty="0" smtClean="0"/>
              <a:t>Refine Requirements</a:t>
            </a:r>
          </a:p>
          <a:p>
            <a:pPr lvl="1"/>
            <a:r>
              <a:rPr lang="en-US" sz="2200" dirty="0" smtClean="0"/>
              <a:t>Top Level Budget &amp; Schedule</a:t>
            </a:r>
          </a:p>
          <a:p>
            <a:pPr lvl="1"/>
            <a:r>
              <a:rPr lang="en-US" sz="2200" dirty="0" smtClean="0"/>
              <a:t>Specific Tasks</a:t>
            </a:r>
          </a:p>
          <a:p>
            <a:pPr lvl="2"/>
            <a:r>
              <a:rPr lang="en-US" sz="2200" dirty="0" smtClean="0"/>
              <a:t>Tasks’ Budgets and Schedules</a:t>
            </a:r>
          </a:p>
          <a:p>
            <a:pPr lvl="1"/>
            <a:r>
              <a:rPr lang="en-US" sz="2200" dirty="0" smtClean="0"/>
              <a:t>Performance Metrics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1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What Experience Have You Had</a:t>
            </a:r>
          </a:p>
          <a:p>
            <a:pPr lvl="1"/>
            <a:r>
              <a:rPr lang="en-US" sz="2400" dirty="0" smtClean="0"/>
              <a:t>SWOT</a:t>
            </a:r>
          </a:p>
          <a:p>
            <a:pPr lvl="1"/>
            <a:r>
              <a:rPr lang="en-US" sz="2400" dirty="0" smtClean="0"/>
              <a:t>Strategic Planning</a:t>
            </a:r>
          </a:p>
          <a:p>
            <a:pPr lvl="1"/>
            <a:r>
              <a:rPr lang="en-US" sz="2400" dirty="0" smtClean="0"/>
              <a:t>Product Planning</a:t>
            </a:r>
          </a:p>
          <a:p>
            <a:pPr lvl="1"/>
            <a:r>
              <a:rPr lang="en-US" sz="2400" dirty="0" smtClean="0"/>
              <a:t>Project Planning</a:t>
            </a:r>
          </a:p>
          <a:p>
            <a:pPr lvl="1"/>
            <a:r>
              <a:rPr lang="en-US" sz="2400" dirty="0" smtClean="0"/>
              <a:t>Department / Operational Planning</a:t>
            </a:r>
          </a:p>
          <a:p>
            <a:pPr lvl="1"/>
            <a:r>
              <a:rPr lang="en-US" sz="2400" dirty="0" smtClean="0"/>
              <a:t>Business/Marketing  Planning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17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Basic Planning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Organizational </a:t>
            </a:r>
            <a:r>
              <a:rPr lang="en-US" b="1" dirty="0" smtClean="0"/>
              <a:t>Planning  (Business Unit/Chapter)</a:t>
            </a:r>
            <a:endParaRPr lang="en-US" b="1" dirty="0" smtClean="0"/>
          </a:p>
          <a:p>
            <a:r>
              <a:rPr lang="en-US" dirty="0" smtClean="0"/>
              <a:t>Critical Need</a:t>
            </a:r>
          </a:p>
          <a:p>
            <a:r>
              <a:rPr lang="en-US" dirty="0" smtClean="0"/>
              <a:t>Vision/Mission</a:t>
            </a:r>
          </a:p>
          <a:p>
            <a:r>
              <a:rPr lang="en-US" dirty="0"/>
              <a:t>Values</a:t>
            </a:r>
          </a:p>
          <a:p>
            <a:r>
              <a:rPr lang="en-US" dirty="0" smtClean="0"/>
              <a:t>Goals (long term, typically &gt; 3 years)</a:t>
            </a:r>
          </a:p>
          <a:p>
            <a:r>
              <a:rPr lang="en-US" dirty="0" smtClean="0"/>
              <a:t>Strategy</a:t>
            </a:r>
          </a:p>
          <a:p>
            <a:r>
              <a:rPr lang="en-US" dirty="0" smtClean="0"/>
              <a:t>Objectives (current year) leading to goals</a:t>
            </a:r>
          </a:p>
          <a:p>
            <a:r>
              <a:rPr lang="en-US" dirty="0" smtClean="0"/>
              <a:t>Constraints – Budget, Schedule, Resources</a:t>
            </a:r>
          </a:p>
          <a:p>
            <a:r>
              <a:rPr lang="en-US" dirty="0"/>
              <a:t>Action Steps to Accomplish Objectives</a:t>
            </a:r>
          </a:p>
          <a:p>
            <a:r>
              <a:rPr lang="en-US" dirty="0" smtClean="0"/>
              <a:t>Performance Metrics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Chapter Operational </a:t>
            </a:r>
            <a:r>
              <a:rPr lang="en-US" altLang="en-US" sz="3600" dirty="0" smtClean="0"/>
              <a:t>Planning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6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609600" y="1828800"/>
            <a:ext cx="80772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Chapter </a:t>
            </a:r>
            <a:r>
              <a:rPr lang="en-US" sz="2800" dirty="0" smtClean="0"/>
              <a:t>events -  </a:t>
            </a:r>
            <a:r>
              <a:rPr lang="en-US" sz="2400" dirty="0" smtClean="0"/>
              <a:t>Meetings</a:t>
            </a:r>
            <a:r>
              <a:rPr lang="en-US" sz="2400" dirty="0"/>
              <a:t>/tutorials/</a:t>
            </a:r>
            <a:r>
              <a:rPr lang="en-US" sz="2400" dirty="0" smtClean="0"/>
              <a:t>activities</a:t>
            </a:r>
            <a:endParaRPr lang="en-US" dirty="0" smtClean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dirty="0" smtClean="0"/>
              <a:t>Chapter </a:t>
            </a:r>
            <a:r>
              <a:rPr lang="en-US" sz="2800" dirty="0"/>
              <a:t>communications – </a:t>
            </a:r>
            <a:r>
              <a:rPr lang="en-US" sz="2400" dirty="0"/>
              <a:t>website(s), emails, social media, </a:t>
            </a:r>
            <a:r>
              <a:rPr lang="en-US" sz="2400" dirty="0" smtClean="0"/>
              <a:t>newsletters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Membership </a:t>
            </a:r>
            <a:r>
              <a:rPr lang="en-US" dirty="0"/>
              <a:t>– </a:t>
            </a:r>
            <a:r>
              <a:rPr lang="en-US" sz="2400" dirty="0"/>
              <a:t>recruiting and retention, student division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754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Systematic </a:t>
            </a:r>
            <a:r>
              <a:rPr lang="en-US" altLang="en-US" sz="3600" dirty="0" smtClean="0"/>
              <a:t>Approach for Chapters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There are so many great possibilities for your chapter you can get overwhelmed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Ask participants to prepare beforehand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Consider separate sessions for Strategic and Operational planning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Tools to help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Chapter Planning Workbook &amp; Template found on the Wiki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Example plans, how-</a:t>
            </a:r>
            <a:r>
              <a:rPr lang="en-US" sz="2400" dirty="0" err="1" smtClean="0"/>
              <a:t>to’s</a:t>
            </a:r>
            <a:r>
              <a:rPr lang="en-US" sz="2400" dirty="0" smtClean="0"/>
              <a:t> found on the Wiki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400" dirty="0" smtClean="0"/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6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964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Chapter Planning Workbook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1910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The Workbook includes most everything that could be done, so needs to be </a:t>
            </a:r>
            <a:r>
              <a:rPr lang="en-US" sz="2800" u="sng" dirty="0" smtClean="0"/>
              <a:t>tailored</a:t>
            </a:r>
            <a:r>
              <a:rPr lang="en-US" sz="2800" dirty="0" smtClean="0"/>
              <a:t> to fit your chapter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Organized around the Chapter Awards criteria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The Introduction discusses planning </a:t>
            </a:r>
            <a:r>
              <a:rPr lang="en-US" sz="2800" dirty="0" smtClean="0"/>
              <a:t>methodology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The Workbook has suggestions and worksheets to fill in for all the different topics during your planning session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Assign responsibilities, budget, deadlines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400" dirty="0" smtClean="0"/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6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8504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Chapter Planning Workbook Sample</a:t>
            </a:r>
            <a:endParaRPr lang="fr-F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08091"/>
            <a:ext cx="7327900" cy="56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Chapter Planning Workbook Sample</a:t>
            </a:r>
            <a:endParaRPr lang="fr-FR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7848600" cy="53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5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Chapter Planning Workbook Sample</a:t>
            </a:r>
            <a:endParaRPr lang="fr-F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64" y="3774137"/>
            <a:ext cx="5486400" cy="301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82" y="838200"/>
            <a:ext cx="530104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362199"/>
            <a:ext cx="4038600" cy="1600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6139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dirty="0"/>
              <a:t>Project Planning: </a:t>
            </a:r>
          </a:p>
          <a:p>
            <a:pPr lvl="1"/>
            <a:r>
              <a:rPr lang="en-US" sz="2600" dirty="0" smtClean="0"/>
              <a:t>Purchase </a:t>
            </a:r>
            <a:r>
              <a:rPr lang="en-US" sz="2600" dirty="0"/>
              <a:t>a car for the family</a:t>
            </a:r>
          </a:p>
          <a:p>
            <a:pPr lvl="1"/>
            <a:r>
              <a:rPr lang="en-US" sz="2600" dirty="0" smtClean="0"/>
              <a:t>Plan </a:t>
            </a:r>
            <a:r>
              <a:rPr lang="en-US" sz="2600" dirty="0"/>
              <a:t>a family camping trip </a:t>
            </a:r>
          </a:p>
          <a:p>
            <a:pPr lvl="1"/>
            <a:r>
              <a:rPr lang="en-US" sz="2600" dirty="0" smtClean="0"/>
              <a:t>Build </a:t>
            </a:r>
            <a:r>
              <a:rPr lang="en-US" sz="2600" dirty="0"/>
              <a:t>a doghouse for the family dog</a:t>
            </a:r>
          </a:p>
          <a:p>
            <a:pPr lvl="1"/>
            <a:r>
              <a:rPr lang="en-US" sz="2600" dirty="0" smtClean="0"/>
              <a:t>Plan </a:t>
            </a:r>
            <a:r>
              <a:rPr lang="en-US" sz="2600" dirty="0"/>
              <a:t>a planning workshop for INCOSE IW 2016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Strategic Planning:</a:t>
            </a:r>
            <a:endParaRPr lang="en-US" sz="3200" dirty="0"/>
          </a:p>
          <a:p>
            <a:pPr lvl="1">
              <a:tabLst>
                <a:tab pos="914400" algn="l"/>
              </a:tabLst>
            </a:pPr>
            <a:r>
              <a:rPr lang="en-US" sz="2600" dirty="0" smtClean="0"/>
              <a:t>A </a:t>
            </a:r>
            <a:r>
              <a:rPr lang="en-US" sz="2600" dirty="0"/>
              <a:t>strategic plan to increase family income</a:t>
            </a:r>
          </a:p>
          <a:p>
            <a:pPr lvl="1">
              <a:tabLst>
                <a:tab pos="914400" algn="l"/>
              </a:tabLst>
            </a:pPr>
            <a:r>
              <a:rPr lang="en-US" sz="2600" dirty="0" smtClean="0"/>
              <a:t>Planning </a:t>
            </a:r>
            <a:r>
              <a:rPr lang="en-US" sz="2600" dirty="0"/>
              <a:t>for education/training of children high school and after</a:t>
            </a:r>
          </a:p>
          <a:p>
            <a:pPr lvl="1">
              <a:tabLst>
                <a:tab pos="914400" algn="l"/>
              </a:tabLst>
            </a:pPr>
            <a:r>
              <a:rPr lang="en-US" sz="2600" dirty="0" smtClean="0"/>
              <a:t>Create </a:t>
            </a:r>
            <a:r>
              <a:rPr lang="en-US" sz="2600" dirty="0"/>
              <a:t>a vibrant industry or academic partnership for an INCOSE chapter</a:t>
            </a:r>
            <a:endParaRPr lang="en-US" sz="2600" dirty="0" smtClean="0"/>
          </a:p>
          <a:p>
            <a:pPr marL="0" indent="0">
              <a:lnSpc>
                <a:spcPct val="14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 </a:t>
            </a:r>
            <a:r>
              <a:rPr lang="en-US" dirty="0" smtClean="0"/>
              <a:t>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Focusing on the Plan document as the objective</a:t>
            </a:r>
          </a:p>
          <a:p>
            <a:r>
              <a:rPr lang="en-US" dirty="0" smtClean="0"/>
              <a:t>No clear focus of the Critical Need – what is the problem</a:t>
            </a:r>
          </a:p>
          <a:p>
            <a:r>
              <a:rPr lang="en-US" dirty="0" smtClean="0"/>
              <a:t>No Strategic Vision; No Shared Vision</a:t>
            </a:r>
          </a:p>
          <a:p>
            <a:r>
              <a:rPr lang="en-US" dirty="0" smtClean="0"/>
              <a:t>Not developed by the team that will execute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0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Possible Reasons For these Planning Mistakes?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1562100"/>
            <a:ext cx="293288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14" y="1562100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51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086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i="1" dirty="0"/>
              <a:t> Harvard Business </a:t>
            </a:r>
            <a:r>
              <a:rPr lang="en-US" sz="2800" i="1" dirty="0" smtClean="0"/>
              <a:t>School found:</a:t>
            </a:r>
          </a:p>
          <a:p>
            <a:pPr marL="0" indent="0">
              <a:buNone/>
            </a:pPr>
            <a:r>
              <a:rPr lang="en-US" sz="2800" i="1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"2 out of 3 HR and IT departments develop plans that are not linked to the company's overall strategy".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"</a:t>
            </a:r>
            <a:r>
              <a:rPr lang="en-US" sz="2800" dirty="0"/>
              <a:t>Most devastatingly, 95% of employees do not understand their company's strategy.  (How are they supposed to execute a plan if they don't understand it?)"</a:t>
            </a:r>
          </a:p>
          <a:p>
            <a:pPr marL="0" indent="0">
              <a:buNone/>
            </a:pPr>
            <a:r>
              <a:rPr lang="en-US" sz="2800" i="1" dirty="0" smtClean="0"/>
              <a:t>	</a:t>
            </a:r>
          </a:p>
          <a:p>
            <a:pPr marL="0" indent="0">
              <a:buNone/>
            </a:pPr>
            <a:r>
              <a:rPr lang="en-US" sz="1400" i="1" dirty="0"/>
              <a:t>				               </a:t>
            </a:r>
          </a:p>
          <a:p>
            <a:pPr marL="0" indent="0">
              <a:buNone/>
            </a:pPr>
            <a:r>
              <a:rPr lang="en-US" sz="1400" i="1" dirty="0"/>
              <a:t>	</a:t>
            </a:r>
            <a:r>
              <a:rPr lang="en-US" sz="2800" i="1" dirty="0" smtClean="0"/>
              <a:t>						</a:t>
            </a:r>
            <a:r>
              <a:rPr lang="en-US" sz="2800" i="1" dirty="0"/>
              <a:t>	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49338"/>
          </a:xfrm>
        </p:spPr>
        <p:txBody>
          <a:bodyPr/>
          <a:lstStyle/>
          <a:p>
            <a:r>
              <a:rPr lang="en-US" altLang="en-US" sz="3600" dirty="0" smtClean="0"/>
              <a:t>Why Plan?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7903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Why </a:t>
            </a:r>
            <a:r>
              <a:rPr lang="en-US" altLang="en-US" sz="3600" dirty="0" smtClean="0"/>
              <a:t>Plan for Chapters?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98"/>
            <a:ext cx="8305800" cy="172760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Provide maximum value to members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Align the leadership team – get all on the same page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Reduce stress, panics, and glitches throughout the year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80258"/>
            <a:ext cx="4178300" cy="309194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971800"/>
            <a:ext cx="4114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+mj-lt"/>
                <a:cs typeface="Century Gothic"/>
              </a:rPr>
              <a:t>Continuity  - plans accommodate sudden changes in leadership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+mj-lt"/>
                <a:cs typeface="Century Gothic"/>
              </a:rPr>
              <a:t>Makes it easier to bring in new leadership team members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+mj-lt"/>
                <a:cs typeface="Century Gothic"/>
              </a:rPr>
              <a:t>And – reduce the probability of a disaster</a:t>
            </a:r>
          </a:p>
          <a:p>
            <a:pPr marL="0" indent="0">
              <a:buFont typeface="Arial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896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Strategic </a:t>
            </a:r>
            <a:r>
              <a:rPr lang="en-US" altLang="en-US" sz="3600" dirty="0" err="1" smtClean="0"/>
              <a:t>vs</a:t>
            </a:r>
            <a:r>
              <a:rPr lang="en-US" altLang="en-US" sz="3600" dirty="0" smtClean="0"/>
              <a:t> Operational Planning</a:t>
            </a:r>
            <a:endParaRPr lang="fr-F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143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What’s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fr-F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difference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fr-F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 smtClean="0"/>
              <a:t>Strategic planning </a:t>
            </a:r>
            <a:r>
              <a:rPr lang="en-US" sz="2600" dirty="0" smtClean="0"/>
              <a:t>envisions the future and develops an approach to achieve that future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 smtClean="0"/>
              <a:t>Strategic </a:t>
            </a:r>
            <a:r>
              <a:rPr lang="en-US" sz="2600" b="1" dirty="0"/>
              <a:t>planning </a:t>
            </a:r>
            <a:r>
              <a:rPr lang="en-US" sz="2600" dirty="0"/>
              <a:t>is worthless - unless there is first a strategic </a:t>
            </a:r>
            <a:r>
              <a:rPr lang="en-US" sz="2600" dirty="0" smtClean="0"/>
              <a:t>vision that is shared among the leadership.</a:t>
            </a:r>
            <a:endParaRPr lang="en-US" sz="26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 smtClean="0"/>
              <a:t>Strategic plans </a:t>
            </a:r>
            <a:r>
              <a:rPr lang="en-US" sz="2600" dirty="0" smtClean="0"/>
              <a:t>define the vision of you want to achieve and provides the context for </a:t>
            </a:r>
            <a:r>
              <a:rPr lang="en-US" sz="2600" b="1" dirty="0" smtClean="0"/>
              <a:t>Operational planning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 smtClean="0"/>
              <a:t>Operational plans </a:t>
            </a:r>
            <a:r>
              <a:rPr lang="en-US" sz="2600" dirty="0" smtClean="0"/>
              <a:t>are the incremental steps to achieve your Strategic plans.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5716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Elements Common to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Vision/Mission/Concept/</a:t>
            </a:r>
          </a:p>
          <a:p>
            <a:r>
              <a:rPr lang="en-US" dirty="0" smtClean="0"/>
              <a:t>Financial/Budget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/>
              <a:t>Goals/Objectives</a:t>
            </a:r>
          </a:p>
          <a:p>
            <a:r>
              <a:rPr lang="en-US" dirty="0" smtClean="0"/>
              <a:t>Risks Assessment/Contingencies</a:t>
            </a:r>
          </a:p>
          <a:p>
            <a:r>
              <a:rPr lang="en-US" dirty="0" smtClean="0"/>
              <a:t>Tasks/Responsibilities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8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21380</TotalTime>
  <Words>1014</Words>
  <Application>Microsoft Macintosh PowerPoint</Application>
  <PresentationFormat>On-screen Show (4:3)</PresentationFormat>
  <Paragraphs>198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Executive</vt:lpstr>
      <vt:lpstr>MS Org Chart</vt:lpstr>
      <vt:lpstr>More Effective Planning Using Agile and Lean Approaches</vt:lpstr>
      <vt:lpstr>Poll Experience</vt:lpstr>
      <vt:lpstr>Planning Examples</vt:lpstr>
      <vt:lpstr>Critical  Mistakes</vt:lpstr>
      <vt:lpstr>What Are Some Possible Reasons For these Planning Mistakes?</vt:lpstr>
      <vt:lpstr>Why Plan?</vt:lpstr>
      <vt:lpstr>Why Plan for Chapters?</vt:lpstr>
      <vt:lpstr>Strategic vs Operational Planning</vt:lpstr>
      <vt:lpstr>What Are Some Elements Common to Plans</vt:lpstr>
      <vt:lpstr>“Big Picture” Chart</vt:lpstr>
      <vt:lpstr>PowerPoint Presentation</vt:lpstr>
      <vt:lpstr>INCOSE Mission and Vision - Developed as Part of a Planning Process</vt:lpstr>
      <vt:lpstr>Chapter Strategic Planning</vt:lpstr>
      <vt:lpstr>Operational Planning</vt:lpstr>
      <vt:lpstr>Getting Started</vt:lpstr>
      <vt:lpstr>Gathering Input</vt:lpstr>
      <vt:lpstr>Conduct SWOT  Brief Exercise</vt:lpstr>
      <vt:lpstr>Critical Need Discussion Brief Exercise</vt:lpstr>
      <vt:lpstr>Basic Planning Steps</vt:lpstr>
      <vt:lpstr>Basic Planning Steps</vt:lpstr>
      <vt:lpstr>Chapter Operational Planning</vt:lpstr>
      <vt:lpstr>Systematic Approach for Chapters</vt:lpstr>
      <vt:lpstr>Chapter Planning Workbook</vt:lpstr>
      <vt:lpstr>Chapter Planning Workbook Sample</vt:lpstr>
      <vt:lpstr>Chapter Planning Workbook Sample</vt:lpstr>
      <vt:lpstr>Chapter Planning Workbook Sample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Council on Systems Engineering (INCOSE)</dc:title>
  <dc:creator>Ryan Mortimer</dc:creator>
  <cp:lastModifiedBy>Don Boyer</cp:lastModifiedBy>
  <cp:revision>142</cp:revision>
  <cp:lastPrinted>2015-01-02T18:16:36Z</cp:lastPrinted>
  <dcterms:created xsi:type="dcterms:W3CDTF">2013-09-22T18:58:30Z</dcterms:created>
  <dcterms:modified xsi:type="dcterms:W3CDTF">2015-12-16T22:23:30Z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ACCT03\mortimr1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false</vt:bool>
  </property>
  <property fmtid="{D5CDD505-2E9C-101B-9397-08002B2CF9AE}" pid="8" name="Allow Footer Overwrite">
    <vt:bool>false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</Properties>
</file>