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321" r:id="rId2"/>
    <p:sldId id="348" r:id="rId3"/>
    <p:sldId id="346" r:id="rId4"/>
    <p:sldId id="350" r:id="rId5"/>
    <p:sldId id="351" r:id="rId6"/>
    <p:sldId id="343" r:id="rId7"/>
    <p:sldId id="347" r:id="rId8"/>
    <p:sldId id="345" r:id="rId9"/>
    <p:sldId id="342" r:id="rId10"/>
    <p:sldId id="319" r:id="rId11"/>
    <p:sldId id="324" r:id="rId12"/>
    <p:sldId id="344" r:id="rId13"/>
    <p:sldId id="322" r:id="rId14"/>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12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v>BASELINE</c:v>
          </c:tx>
          <c:xVal>
            <c:numRef>
              <c:f>Sheet1!$A$2:$A$10</c:f>
              <c:numCache>
                <c:formatCode>General</c:formatCode>
                <c:ptCount val="9"/>
                <c:pt idx="0">
                  <c:v>2000</c:v>
                </c:pt>
                <c:pt idx="1">
                  <c:v>2002</c:v>
                </c:pt>
                <c:pt idx="2">
                  <c:v>2005</c:v>
                </c:pt>
                <c:pt idx="3">
                  <c:v>2011</c:v>
                </c:pt>
                <c:pt idx="4">
                  <c:v>2012</c:v>
                </c:pt>
                <c:pt idx="5">
                  <c:v>2013</c:v>
                </c:pt>
                <c:pt idx="6">
                  <c:v>2014</c:v>
                </c:pt>
                <c:pt idx="7">
                  <c:v>2015</c:v>
                </c:pt>
                <c:pt idx="8">
                  <c:v>2016</c:v>
                </c:pt>
              </c:numCache>
            </c:numRef>
          </c:xVal>
          <c:yVal>
            <c:numRef>
              <c:f>Sheet1!$B$2:$B$10</c:f>
              <c:numCache>
                <c:formatCode>General</c:formatCode>
                <c:ptCount val="9"/>
                <c:pt idx="0">
                  <c:v>50000</c:v>
                </c:pt>
                <c:pt idx="1">
                  <c:v>30000</c:v>
                </c:pt>
                <c:pt idx="2">
                  <c:v>23000</c:v>
                </c:pt>
                <c:pt idx="3">
                  <c:v>1299</c:v>
                </c:pt>
                <c:pt idx="4">
                  <c:v>1000</c:v>
                </c:pt>
                <c:pt idx="5">
                  <c:v>950</c:v>
                </c:pt>
                <c:pt idx="6">
                  <c:v>900</c:v>
                </c:pt>
                <c:pt idx="7">
                  <c:v>800</c:v>
                </c:pt>
                <c:pt idx="8">
                  <c:v>600</c:v>
                </c:pt>
              </c:numCache>
            </c:numRef>
          </c:yVal>
          <c:smooth val="1"/>
        </c:ser>
        <c:ser>
          <c:idx val="1"/>
          <c:order val="1"/>
          <c:tx>
            <c:strRef>
              <c:f>Sheet1!$C$1</c:f>
              <c:strCache>
                <c:ptCount val="1"/>
                <c:pt idx="0">
                  <c:v>MODEl 1</c:v>
                </c:pt>
              </c:strCache>
            </c:strRef>
          </c:tx>
          <c:xVal>
            <c:numRef>
              <c:f>Sheet1!$A$2:$A$10</c:f>
              <c:numCache>
                <c:formatCode>General</c:formatCode>
                <c:ptCount val="9"/>
                <c:pt idx="0">
                  <c:v>2000</c:v>
                </c:pt>
                <c:pt idx="1">
                  <c:v>2002</c:v>
                </c:pt>
                <c:pt idx="2">
                  <c:v>2005</c:v>
                </c:pt>
                <c:pt idx="3">
                  <c:v>2011</c:v>
                </c:pt>
                <c:pt idx="4">
                  <c:v>2012</c:v>
                </c:pt>
                <c:pt idx="5">
                  <c:v>2013</c:v>
                </c:pt>
                <c:pt idx="6">
                  <c:v>2014</c:v>
                </c:pt>
                <c:pt idx="7">
                  <c:v>2015</c:v>
                </c:pt>
                <c:pt idx="8">
                  <c:v>2016</c:v>
                </c:pt>
              </c:numCache>
            </c:numRef>
          </c:xVal>
          <c:yVal>
            <c:numRef>
              <c:f>Sheet1!$C$2:$C$10</c:f>
              <c:numCache>
                <c:formatCode>General</c:formatCode>
                <c:ptCount val="9"/>
                <c:pt idx="0">
                  <c:v>50000</c:v>
                </c:pt>
                <c:pt idx="1">
                  <c:v>30000</c:v>
                </c:pt>
                <c:pt idx="2">
                  <c:v>23000</c:v>
                </c:pt>
                <c:pt idx="3">
                  <c:v>18000</c:v>
                </c:pt>
                <c:pt idx="4">
                  <c:v>17000</c:v>
                </c:pt>
                <c:pt idx="5">
                  <c:v>16000</c:v>
                </c:pt>
                <c:pt idx="6">
                  <c:v>15000</c:v>
                </c:pt>
                <c:pt idx="7">
                  <c:v>14500</c:v>
                </c:pt>
                <c:pt idx="8">
                  <c:v>14000</c:v>
                </c:pt>
              </c:numCache>
            </c:numRef>
          </c:yVal>
          <c:smooth val="1"/>
        </c:ser>
        <c:axId val="167256448"/>
        <c:axId val="167305216"/>
      </c:scatterChart>
      <c:valAx>
        <c:axId val="167256448"/>
        <c:scaling>
          <c:orientation val="minMax"/>
          <c:max val="2016"/>
          <c:min val="1995"/>
        </c:scaling>
        <c:axPos val="b"/>
        <c:numFmt formatCode="General" sourceLinked="1"/>
        <c:tickLblPos val="nextTo"/>
        <c:crossAx val="167305216"/>
        <c:crosses val="autoZero"/>
        <c:crossBetween val="midCat"/>
      </c:valAx>
      <c:valAx>
        <c:axId val="167305216"/>
        <c:scaling>
          <c:orientation val="minMax"/>
          <c:min val="0"/>
        </c:scaling>
        <c:axPos val="l"/>
        <c:majorGridlines/>
        <c:numFmt formatCode="General" sourceLinked="1"/>
        <c:tickLblPos val="nextTo"/>
        <c:crossAx val="167256448"/>
        <c:crosses val="autoZero"/>
        <c:crossBetween val="midCat"/>
      </c:valAx>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4A014-7B9A-4E6F-81E1-A60D5E43CF9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AEBEBFC-27E7-4AA3-9333-98789799CC93}">
      <dgm:prSet phldrT="[Text]"/>
      <dgm:spPr/>
      <dgm:t>
        <a:bodyPr/>
        <a:lstStyle/>
        <a:p>
          <a:r>
            <a:rPr lang="en-US" smtClean="0"/>
            <a:t>2007</a:t>
          </a:r>
          <a:endParaRPr lang="en-US"/>
        </a:p>
      </dgm:t>
    </dgm:pt>
    <dgm:pt modelId="{B25F54BD-4E6E-4B28-904B-3C822B8EB4D8}" type="parTrans" cxnId="{2D7BECF0-3FCC-45CE-80A9-9DEA0C21568F}">
      <dgm:prSet/>
      <dgm:spPr/>
      <dgm:t>
        <a:bodyPr/>
        <a:lstStyle/>
        <a:p>
          <a:endParaRPr lang="en-US"/>
        </a:p>
      </dgm:t>
    </dgm:pt>
    <dgm:pt modelId="{C2C44414-C001-4086-8D67-694AF39E4950}" type="sibTrans" cxnId="{2D7BECF0-3FCC-45CE-80A9-9DEA0C21568F}">
      <dgm:prSet/>
      <dgm:spPr/>
      <dgm:t>
        <a:bodyPr/>
        <a:lstStyle/>
        <a:p>
          <a:endParaRPr lang="en-US"/>
        </a:p>
      </dgm:t>
    </dgm:pt>
    <dgm:pt modelId="{79F17D25-5EDF-492E-AC30-973FCF068C38}">
      <dgm:prSet phldrT="[Text]"/>
      <dgm:spPr/>
      <dgm:t>
        <a:bodyPr/>
        <a:lstStyle/>
        <a:p>
          <a:r>
            <a:rPr lang="en-US" smtClean="0"/>
            <a:t>YEAR 0 : SYS ENG </a:t>
          </a:r>
          <a:endParaRPr lang="en-US"/>
        </a:p>
      </dgm:t>
    </dgm:pt>
    <dgm:pt modelId="{C315BD61-45B6-46DC-8DD7-CA6101709662}" type="parTrans" cxnId="{C81B1A7C-90F0-435D-9B34-F55AF165362C}">
      <dgm:prSet/>
      <dgm:spPr/>
      <dgm:t>
        <a:bodyPr/>
        <a:lstStyle/>
        <a:p>
          <a:endParaRPr lang="en-US"/>
        </a:p>
      </dgm:t>
    </dgm:pt>
    <dgm:pt modelId="{5B2E24A5-7A9C-417B-B71C-728678168FF1}" type="sibTrans" cxnId="{C81B1A7C-90F0-435D-9B34-F55AF165362C}">
      <dgm:prSet/>
      <dgm:spPr/>
      <dgm:t>
        <a:bodyPr/>
        <a:lstStyle/>
        <a:p>
          <a:endParaRPr lang="en-US"/>
        </a:p>
      </dgm:t>
    </dgm:pt>
    <dgm:pt modelId="{DEBA4C7C-4259-4E3A-8777-68C475BF5A62}">
      <dgm:prSet phldrT="[Text]"/>
      <dgm:spPr/>
      <dgm:t>
        <a:bodyPr/>
        <a:lstStyle/>
        <a:p>
          <a:r>
            <a:rPr lang="en-US" smtClean="0"/>
            <a:t>2008</a:t>
          </a:r>
          <a:endParaRPr lang="en-US"/>
        </a:p>
      </dgm:t>
    </dgm:pt>
    <dgm:pt modelId="{CE675601-655F-4B5A-AD3D-5A6A0FFFD6B7}" type="parTrans" cxnId="{726F3364-3232-4955-8D95-6F2F97334027}">
      <dgm:prSet/>
      <dgm:spPr/>
      <dgm:t>
        <a:bodyPr/>
        <a:lstStyle/>
        <a:p>
          <a:endParaRPr lang="en-US"/>
        </a:p>
      </dgm:t>
    </dgm:pt>
    <dgm:pt modelId="{2D6E94C3-4F72-44D6-8A10-499E8D41970F}" type="sibTrans" cxnId="{726F3364-3232-4955-8D95-6F2F97334027}">
      <dgm:prSet/>
      <dgm:spPr/>
      <dgm:t>
        <a:bodyPr/>
        <a:lstStyle/>
        <a:p>
          <a:endParaRPr lang="en-US"/>
        </a:p>
      </dgm:t>
    </dgm:pt>
    <dgm:pt modelId="{51FF0277-B6D4-4CA4-91B9-C349C0E1B30F}">
      <dgm:prSet phldrT="[Text]"/>
      <dgm:spPr/>
      <dgm:t>
        <a:bodyPr/>
        <a:lstStyle/>
        <a:p>
          <a:r>
            <a:rPr lang="en-US" smtClean="0"/>
            <a:t>YEAR 1 :COMMUNITTIES</a:t>
          </a:r>
          <a:endParaRPr lang="en-US"/>
        </a:p>
      </dgm:t>
    </dgm:pt>
    <dgm:pt modelId="{F882A5E1-A7CA-4CB7-B5EB-2B8FEE2E78C7}" type="parTrans" cxnId="{FF0A8A6A-B3EE-41D6-911C-A7DB51CF99AB}">
      <dgm:prSet/>
      <dgm:spPr/>
      <dgm:t>
        <a:bodyPr/>
        <a:lstStyle/>
        <a:p>
          <a:endParaRPr lang="en-US"/>
        </a:p>
      </dgm:t>
    </dgm:pt>
    <dgm:pt modelId="{E4261401-C628-47DD-A514-D63789581AE6}" type="sibTrans" cxnId="{FF0A8A6A-B3EE-41D6-911C-A7DB51CF99AB}">
      <dgm:prSet/>
      <dgm:spPr/>
      <dgm:t>
        <a:bodyPr/>
        <a:lstStyle/>
        <a:p>
          <a:endParaRPr lang="en-US"/>
        </a:p>
      </dgm:t>
    </dgm:pt>
    <dgm:pt modelId="{AD058C8A-0EAB-494C-95A3-CF0582605384}">
      <dgm:prSet phldrT="[Text]"/>
      <dgm:spPr/>
      <dgm:t>
        <a:bodyPr/>
        <a:lstStyle/>
        <a:p>
          <a:r>
            <a:rPr lang="en-US" smtClean="0"/>
            <a:t>2009</a:t>
          </a:r>
          <a:endParaRPr lang="en-US"/>
        </a:p>
      </dgm:t>
    </dgm:pt>
    <dgm:pt modelId="{9306D093-81BA-4CD8-A2B9-2568EF8D4621}" type="parTrans" cxnId="{9102C08D-336A-4F19-83CA-78A89F08BEBD}">
      <dgm:prSet/>
      <dgm:spPr/>
      <dgm:t>
        <a:bodyPr/>
        <a:lstStyle/>
        <a:p>
          <a:endParaRPr lang="en-US"/>
        </a:p>
      </dgm:t>
    </dgm:pt>
    <dgm:pt modelId="{944F5467-B18A-4D7F-9CD0-26A5684353A7}" type="sibTrans" cxnId="{9102C08D-336A-4F19-83CA-78A89F08BEBD}">
      <dgm:prSet/>
      <dgm:spPr/>
      <dgm:t>
        <a:bodyPr/>
        <a:lstStyle/>
        <a:p>
          <a:endParaRPr lang="en-US"/>
        </a:p>
      </dgm:t>
    </dgm:pt>
    <dgm:pt modelId="{7F03ECF3-4601-425F-83BA-AD0CB3AF244C}">
      <dgm:prSet/>
      <dgm:spPr/>
      <dgm:t>
        <a:bodyPr/>
        <a:lstStyle/>
        <a:p>
          <a:r>
            <a:rPr lang="en-US" smtClean="0"/>
            <a:t>2010</a:t>
          </a:r>
          <a:endParaRPr lang="en-US"/>
        </a:p>
      </dgm:t>
    </dgm:pt>
    <dgm:pt modelId="{EEC02983-1678-4ACE-9A09-6B966EF6F605}" type="parTrans" cxnId="{9EB2D1EF-9386-4001-B18D-A9A7F7D4F5E2}">
      <dgm:prSet/>
      <dgm:spPr/>
      <dgm:t>
        <a:bodyPr/>
        <a:lstStyle/>
        <a:p>
          <a:endParaRPr lang="en-US"/>
        </a:p>
      </dgm:t>
    </dgm:pt>
    <dgm:pt modelId="{FD858573-12C7-44DF-8FCB-1E3E7FB8FD13}" type="sibTrans" cxnId="{9EB2D1EF-9386-4001-B18D-A9A7F7D4F5E2}">
      <dgm:prSet/>
      <dgm:spPr/>
      <dgm:t>
        <a:bodyPr/>
        <a:lstStyle/>
        <a:p>
          <a:endParaRPr lang="en-US"/>
        </a:p>
      </dgm:t>
    </dgm:pt>
    <dgm:pt modelId="{59A7070F-5D22-4F3A-8742-C00C73AD7C50}">
      <dgm:prSet/>
      <dgm:spPr/>
      <dgm:t>
        <a:bodyPr/>
        <a:lstStyle/>
        <a:p>
          <a:r>
            <a:rPr lang="en-US" smtClean="0"/>
            <a:t>2011</a:t>
          </a:r>
          <a:endParaRPr lang="en-US"/>
        </a:p>
      </dgm:t>
    </dgm:pt>
    <dgm:pt modelId="{58E169AC-AC79-4C1D-AD92-09509F61100F}" type="parTrans" cxnId="{C67D4040-94CC-45D4-855B-480EC4600265}">
      <dgm:prSet/>
      <dgm:spPr/>
      <dgm:t>
        <a:bodyPr/>
        <a:lstStyle/>
        <a:p>
          <a:endParaRPr lang="en-US"/>
        </a:p>
      </dgm:t>
    </dgm:pt>
    <dgm:pt modelId="{139DEB7F-F66D-4A02-B8D6-8106739ED0A5}" type="sibTrans" cxnId="{C67D4040-94CC-45D4-855B-480EC4600265}">
      <dgm:prSet/>
      <dgm:spPr/>
      <dgm:t>
        <a:bodyPr/>
        <a:lstStyle/>
        <a:p>
          <a:endParaRPr lang="en-US"/>
        </a:p>
      </dgm:t>
    </dgm:pt>
    <dgm:pt modelId="{E4619DF6-BCF5-406A-83B1-F1EC9FF00D16}">
      <dgm:prSet/>
      <dgm:spPr/>
      <dgm:t>
        <a:bodyPr/>
        <a:lstStyle/>
        <a:p>
          <a:r>
            <a:rPr lang="en-US" smtClean="0"/>
            <a:t>2012</a:t>
          </a:r>
          <a:endParaRPr lang="en-US"/>
        </a:p>
      </dgm:t>
    </dgm:pt>
    <dgm:pt modelId="{B9332348-015B-4959-B5C4-7854F18E59D3}" type="parTrans" cxnId="{273B1E8C-D123-47E8-82DB-F89A433F1297}">
      <dgm:prSet/>
      <dgm:spPr/>
      <dgm:t>
        <a:bodyPr/>
        <a:lstStyle/>
        <a:p>
          <a:endParaRPr lang="en-US"/>
        </a:p>
      </dgm:t>
    </dgm:pt>
    <dgm:pt modelId="{0CA69ACA-61D6-4BEA-B7E6-C1AEDD8689FE}" type="sibTrans" cxnId="{273B1E8C-D123-47E8-82DB-F89A433F1297}">
      <dgm:prSet/>
      <dgm:spPr/>
      <dgm:t>
        <a:bodyPr/>
        <a:lstStyle/>
        <a:p>
          <a:endParaRPr lang="en-US"/>
        </a:p>
      </dgm:t>
    </dgm:pt>
    <dgm:pt modelId="{2B79D49E-5CBF-4821-B81D-DE72D24A20AD}">
      <dgm:prSet/>
      <dgm:spPr/>
      <dgm:t>
        <a:bodyPr/>
        <a:lstStyle/>
        <a:p>
          <a:r>
            <a:rPr lang="en-US" smtClean="0"/>
            <a:t>YEAR 2 : BEST ROBOTICS</a:t>
          </a:r>
          <a:endParaRPr lang="en-US"/>
        </a:p>
      </dgm:t>
    </dgm:pt>
    <dgm:pt modelId="{95AA31E5-6521-46B9-8D2F-DC740EAE99C9}" type="parTrans" cxnId="{5D8EFCE7-1D6B-4DF7-A502-F04C94307AC8}">
      <dgm:prSet/>
      <dgm:spPr/>
      <dgm:t>
        <a:bodyPr/>
        <a:lstStyle/>
        <a:p>
          <a:endParaRPr lang="en-US"/>
        </a:p>
      </dgm:t>
    </dgm:pt>
    <dgm:pt modelId="{7C38CF6E-4504-4C96-B943-846E26742E01}" type="sibTrans" cxnId="{5D8EFCE7-1D6B-4DF7-A502-F04C94307AC8}">
      <dgm:prSet/>
      <dgm:spPr/>
      <dgm:t>
        <a:bodyPr/>
        <a:lstStyle/>
        <a:p>
          <a:endParaRPr lang="en-US"/>
        </a:p>
      </dgm:t>
    </dgm:pt>
    <dgm:pt modelId="{7CB5A5B9-84F2-43A6-9DF1-3CBC89832993}">
      <dgm:prSet/>
      <dgm:spPr/>
      <dgm:t>
        <a:bodyPr/>
        <a:lstStyle/>
        <a:p>
          <a:r>
            <a:rPr lang="en-US" smtClean="0"/>
            <a:t>YEAR 3 : PROCESS </a:t>
          </a:r>
          <a:endParaRPr lang="en-US"/>
        </a:p>
      </dgm:t>
    </dgm:pt>
    <dgm:pt modelId="{0CF84867-78C3-429E-841E-C0E7EC74A3CA}" type="parTrans" cxnId="{DD14770B-981C-4288-914C-C9462A0D5ECF}">
      <dgm:prSet/>
      <dgm:spPr/>
      <dgm:t>
        <a:bodyPr/>
        <a:lstStyle/>
        <a:p>
          <a:endParaRPr lang="en-US"/>
        </a:p>
      </dgm:t>
    </dgm:pt>
    <dgm:pt modelId="{A145E710-7AA6-4F23-B1E1-A6D160709D30}" type="sibTrans" cxnId="{DD14770B-981C-4288-914C-C9462A0D5ECF}">
      <dgm:prSet/>
      <dgm:spPr/>
      <dgm:t>
        <a:bodyPr/>
        <a:lstStyle/>
        <a:p>
          <a:endParaRPr lang="en-US"/>
        </a:p>
      </dgm:t>
    </dgm:pt>
    <dgm:pt modelId="{19D781A3-860A-46D2-A6AF-5F5475563E66}">
      <dgm:prSet/>
      <dgm:spPr/>
      <dgm:t>
        <a:bodyPr/>
        <a:lstStyle/>
        <a:p>
          <a:r>
            <a:rPr lang="en-US" smtClean="0"/>
            <a:t>YEAR 4 : E-WEEK</a:t>
          </a:r>
          <a:endParaRPr lang="en-US"/>
        </a:p>
      </dgm:t>
    </dgm:pt>
    <dgm:pt modelId="{F5B00EA0-F5AB-4CD0-A126-B98814C64E35}" type="parTrans" cxnId="{5B6F6F8E-7309-4FC2-8C76-4966D49C1D83}">
      <dgm:prSet/>
      <dgm:spPr/>
      <dgm:t>
        <a:bodyPr/>
        <a:lstStyle/>
        <a:p>
          <a:endParaRPr lang="en-US"/>
        </a:p>
      </dgm:t>
    </dgm:pt>
    <dgm:pt modelId="{22A922DE-3A76-450E-B4DE-6B56AAD33384}" type="sibTrans" cxnId="{5B6F6F8E-7309-4FC2-8C76-4966D49C1D83}">
      <dgm:prSet/>
      <dgm:spPr/>
      <dgm:t>
        <a:bodyPr/>
        <a:lstStyle/>
        <a:p>
          <a:endParaRPr lang="en-US"/>
        </a:p>
      </dgm:t>
    </dgm:pt>
    <dgm:pt modelId="{B2283A66-C215-4F6F-8CD5-E1740BCE825E}">
      <dgm:prSet/>
      <dgm:spPr/>
      <dgm:t>
        <a:bodyPr/>
        <a:lstStyle/>
        <a:p>
          <a:r>
            <a:rPr lang="en-US" smtClean="0"/>
            <a:t>YEAR 5 : QUADCOPTER</a:t>
          </a:r>
          <a:endParaRPr lang="en-US"/>
        </a:p>
      </dgm:t>
    </dgm:pt>
    <dgm:pt modelId="{3206BB76-C988-4EDE-9AF0-8792D3320019}" type="parTrans" cxnId="{CC8EAFCD-2E2D-42C5-BCEF-5CD314D21C08}">
      <dgm:prSet/>
      <dgm:spPr/>
      <dgm:t>
        <a:bodyPr/>
        <a:lstStyle/>
        <a:p>
          <a:endParaRPr lang="en-US"/>
        </a:p>
      </dgm:t>
    </dgm:pt>
    <dgm:pt modelId="{89748816-61DD-43CE-9CAA-62EDAAB9A3D1}" type="sibTrans" cxnId="{CC8EAFCD-2E2D-42C5-BCEF-5CD314D21C08}">
      <dgm:prSet/>
      <dgm:spPr/>
      <dgm:t>
        <a:bodyPr/>
        <a:lstStyle/>
        <a:p>
          <a:endParaRPr lang="en-US"/>
        </a:p>
      </dgm:t>
    </dgm:pt>
    <dgm:pt modelId="{B9E96589-78A2-4A68-98D6-B4A0C251F846}" type="pres">
      <dgm:prSet presAssocID="{0DD4A014-7B9A-4E6F-81E1-A60D5E43CF9A}" presName="linearFlow" presStyleCnt="0">
        <dgm:presLayoutVars>
          <dgm:dir/>
          <dgm:animLvl val="lvl"/>
          <dgm:resizeHandles val="exact"/>
        </dgm:presLayoutVars>
      </dgm:prSet>
      <dgm:spPr/>
      <dgm:t>
        <a:bodyPr/>
        <a:lstStyle/>
        <a:p>
          <a:endParaRPr lang="en-US"/>
        </a:p>
      </dgm:t>
    </dgm:pt>
    <dgm:pt modelId="{D59C0ACC-C8F2-430A-8D89-D1136910DD79}" type="pres">
      <dgm:prSet presAssocID="{FAEBEBFC-27E7-4AA3-9333-98789799CC93}" presName="composite" presStyleCnt="0"/>
      <dgm:spPr/>
    </dgm:pt>
    <dgm:pt modelId="{A5997500-D908-4BF8-B19A-F90983698005}" type="pres">
      <dgm:prSet presAssocID="{FAEBEBFC-27E7-4AA3-9333-98789799CC93}" presName="parentText" presStyleLbl="alignNode1" presStyleIdx="0" presStyleCnt="6">
        <dgm:presLayoutVars>
          <dgm:chMax val="1"/>
          <dgm:bulletEnabled val="1"/>
        </dgm:presLayoutVars>
      </dgm:prSet>
      <dgm:spPr/>
      <dgm:t>
        <a:bodyPr/>
        <a:lstStyle/>
        <a:p>
          <a:endParaRPr lang="en-US"/>
        </a:p>
      </dgm:t>
    </dgm:pt>
    <dgm:pt modelId="{2D47E858-911C-435A-BB5F-E76C549014B4}" type="pres">
      <dgm:prSet presAssocID="{FAEBEBFC-27E7-4AA3-9333-98789799CC93}" presName="descendantText" presStyleLbl="alignAcc1" presStyleIdx="0" presStyleCnt="6">
        <dgm:presLayoutVars>
          <dgm:bulletEnabled val="1"/>
        </dgm:presLayoutVars>
      </dgm:prSet>
      <dgm:spPr/>
      <dgm:t>
        <a:bodyPr/>
        <a:lstStyle/>
        <a:p>
          <a:endParaRPr lang="en-US"/>
        </a:p>
      </dgm:t>
    </dgm:pt>
    <dgm:pt modelId="{3DBD9487-FF2C-4E95-ADF4-E0F5495ED7E3}" type="pres">
      <dgm:prSet presAssocID="{C2C44414-C001-4086-8D67-694AF39E4950}" presName="sp" presStyleCnt="0"/>
      <dgm:spPr/>
    </dgm:pt>
    <dgm:pt modelId="{F75A5657-7316-45C9-9C8C-DC4951367BE3}" type="pres">
      <dgm:prSet presAssocID="{DEBA4C7C-4259-4E3A-8777-68C475BF5A62}" presName="composite" presStyleCnt="0"/>
      <dgm:spPr/>
    </dgm:pt>
    <dgm:pt modelId="{6E231607-106A-4F54-BC32-2E6C4193C3B6}" type="pres">
      <dgm:prSet presAssocID="{DEBA4C7C-4259-4E3A-8777-68C475BF5A62}" presName="parentText" presStyleLbl="alignNode1" presStyleIdx="1" presStyleCnt="6">
        <dgm:presLayoutVars>
          <dgm:chMax val="1"/>
          <dgm:bulletEnabled val="1"/>
        </dgm:presLayoutVars>
      </dgm:prSet>
      <dgm:spPr/>
      <dgm:t>
        <a:bodyPr/>
        <a:lstStyle/>
        <a:p>
          <a:endParaRPr lang="en-US"/>
        </a:p>
      </dgm:t>
    </dgm:pt>
    <dgm:pt modelId="{B1B59E70-41EA-4D00-A9E5-6939AE31E650}" type="pres">
      <dgm:prSet presAssocID="{DEBA4C7C-4259-4E3A-8777-68C475BF5A62}" presName="descendantText" presStyleLbl="alignAcc1" presStyleIdx="1" presStyleCnt="6">
        <dgm:presLayoutVars>
          <dgm:bulletEnabled val="1"/>
        </dgm:presLayoutVars>
      </dgm:prSet>
      <dgm:spPr/>
      <dgm:t>
        <a:bodyPr/>
        <a:lstStyle/>
        <a:p>
          <a:endParaRPr lang="en-US"/>
        </a:p>
      </dgm:t>
    </dgm:pt>
    <dgm:pt modelId="{C0AFEAC8-D63C-41C6-9C28-D861AADFE017}" type="pres">
      <dgm:prSet presAssocID="{2D6E94C3-4F72-44D6-8A10-499E8D41970F}" presName="sp" presStyleCnt="0"/>
      <dgm:spPr/>
    </dgm:pt>
    <dgm:pt modelId="{D3364280-910A-4C4F-8391-958515021092}" type="pres">
      <dgm:prSet presAssocID="{AD058C8A-0EAB-494C-95A3-CF0582605384}" presName="composite" presStyleCnt="0"/>
      <dgm:spPr/>
    </dgm:pt>
    <dgm:pt modelId="{9017EC50-E13F-4157-AAE2-EE890D799020}" type="pres">
      <dgm:prSet presAssocID="{AD058C8A-0EAB-494C-95A3-CF0582605384}" presName="parentText" presStyleLbl="alignNode1" presStyleIdx="2" presStyleCnt="6">
        <dgm:presLayoutVars>
          <dgm:chMax val="1"/>
          <dgm:bulletEnabled val="1"/>
        </dgm:presLayoutVars>
      </dgm:prSet>
      <dgm:spPr/>
      <dgm:t>
        <a:bodyPr/>
        <a:lstStyle/>
        <a:p>
          <a:endParaRPr lang="en-US"/>
        </a:p>
      </dgm:t>
    </dgm:pt>
    <dgm:pt modelId="{6D34C1CC-F61D-4FA8-ACBF-255CC6E8129C}" type="pres">
      <dgm:prSet presAssocID="{AD058C8A-0EAB-494C-95A3-CF0582605384}" presName="descendantText" presStyleLbl="alignAcc1" presStyleIdx="2" presStyleCnt="6">
        <dgm:presLayoutVars>
          <dgm:bulletEnabled val="1"/>
        </dgm:presLayoutVars>
      </dgm:prSet>
      <dgm:spPr/>
      <dgm:t>
        <a:bodyPr/>
        <a:lstStyle/>
        <a:p>
          <a:endParaRPr lang="en-US"/>
        </a:p>
      </dgm:t>
    </dgm:pt>
    <dgm:pt modelId="{CD44A564-2357-43DF-AF92-D832ABD3D7B4}" type="pres">
      <dgm:prSet presAssocID="{944F5467-B18A-4D7F-9CD0-26A5684353A7}" presName="sp" presStyleCnt="0"/>
      <dgm:spPr/>
    </dgm:pt>
    <dgm:pt modelId="{D8A18693-9422-4D67-A160-D0175AABC642}" type="pres">
      <dgm:prSet presAssocID="{7F03ECF3-4601-425F-83BA-AD0CB3AF244C}" presName="composite" presStyleCnt="0"/>
      <dgm:spPr/>
    </dgm:pt>
    <dgm:pt modelId="{DFCE2BFA-CD41-4E5D-87C2-362414920F0E}" type="pres">
      <dgm:prSet presAssocID="{7F03ECF3-4601-425F-83BA-AD0CB3AF244C}" presName="parentText" presStyleLbl="alignNode1" presStyleIdx="3" presStyleCnt="6">
        <dgm:presLayoutVars>
          <dgm:chMax val="1"/>
          <dgm:bulletEnabled val="1"/>
        </dgm:presLayoutVars>
      </dgm:prSet>
      <dgm:spPr/>
      <dgm:t>
        <a:bodyPr/>
        <a:lstStyle/>
        <a:p>
          <a:endParaRPr lang="en-US"/>
        </a:p>
      </dgm:t>
    </dgm:pt>
    <dgm:pt modelId="{558591A4-DD7A-4C7C-89FC-EFE58F82C252}" type="pres">
      <dgm:prSet presAssocID="{7F03ECF3-4601-425F-83BA-AD0CB3AF244C}" presName="descendantText" presStyleLbl="alignAcc1" presStyleIdx="3" presStyleCnt="6">
        <dgm:presLayoutVars>
          <dgm:bulletEnabled val="1"/>
        </dgm:presLayoutVars>
      </dgm:prSet>
      <dgm:spPr/>
      <dgm:t>
        <a:bodyPr/>
        <a:lstStyle/>
        <a:p>
          <a:endParaRPr lang="en-US"/>
        </a:p>
      </dgm:t>
    </dgm:pt>
    <dgm:pt modelId="{EA2A79EC-0966-42E4-B639-626341DA6A6C}" type="pres">
      <dgm:prSet presAssocID="{FD858573-12C7-44DF-8FCB-1E3E7FB8FD13}" presName="sp" presStyleCnt="0"/>
      <dgm:spPr/>
    </dgm:pt>
    <dgm:pt modelId="{FFD111FD-5782-4E91-81CC-1F4D70D2657A}" type="pres">
      <dgm:prSet presAssocID="{59A7070F-5D22-4F3A-8742-C00C73AD7C50}" presName="composite" presStyleCnt="0"/>
      <dgm:spPr/>
    </dgm:pt>
    <dgm:pt modelId="{44E4001C-87F6-4F13-87D2-E4F8617A7478}" type="pres">
      <dgm:prSet presAssocID="{59A7070F-5D22-4F3A-8742-C00C73AD7C50}" presName="parentText" presStyleLbl="alignNode1" presStyleIdx="4" presStyleCnt="6">
        <dgm:presLayoutVars>
          <dgm:chMax val="1"/>
          <dgm:bulletEnabled val="1"/>
        </dgm:presLayoutVars>
      </dgm:prSet>
      <dgm:spPr/>
      <dgm:t>
        <a:bodyPr/>
        <a:lstStyle/>
        <a:p>
          <a:endParaRPr lang="en-US"/>
        </a:p>
      </dgm:t>
    </dgm:pt>
    <dgm:pt modelId="{8692C0A6-FD35-4061-94A9-06FA0C18345F}" type="pres">
      <dgm:prSet presAssocID="{59A7070F-5D22-4F3A-8742-C00C73AD7C50}" presName="descendantText" presStyleLbl="alignAcc1" presStyleIdx="4" presStyleCnt="6">
        <dgm:presLayoutVars>
          <dgm:bulletEnabled val="1"/>
        </dgm:presLayoutVars>
      </dgm:prSet>
      <dgm:spPr/>
      <dgm:t>
        <a:bodyPr/>
        <a:lstStyle/>
        <a:p>
          <a:endParaRPr lang="en-US"/>
        </a:p>
      </dgm:t>
    </dgm:pt>
    <dgm:pt modelId="{5A139EEF-EE0F-45E9-A329-D19200F595A5}" type="pres">
      <dgm:prSet presAssocID="{139DEB7F-F66D-4A02-B8D6-8106739ED0A5}" presName="sp" presStyleCnt="0"/>
      <dgm:spPr/>
    </dgm:pt>
    <dgm:pt modelId="{C0B96FC9-6B9E-43D2-8DF1-BFF8E4AB8922}" type="pres">
      <dgm:prSet presAssocID="{E4619DF6-BCF5-406A-83B1-F1EC9FF00D16}" presName="composite" presStyleCnt="0"/>
      <dgm:spPr/>
    </dgm:pt>
    <dgm:pt modelId="{9A2347AD-14EF-4BD9-B656-3AE0497D1DE3}" type="pres">
      <dgm:prSet presAssocID="{E4619DF6-BCF5-406A-83B1-F1EC9FF00D16}" presName="parentText" presStyleLbl="alignNode1" presStyleIdx="5" presStyleCnt="6">
        <dgm:presLayoutVars>
          <dgm:chMax val="1"/>
          <dgm:bulletEnabled val="1"/>
        </dgm:presLayoutVars>
      </dgm:prSet>
      <dgm:spPr/>
      <dgm:t>
        <a:bodyPr/>
        <a:lstStyle/>
        <a:p>
          <a:endParaRPr lang="en-US"/>
        </a:p>
      </dgm:t>
    </dgm:pt>
    <dgm:pt modelId="{4F3A0572-B882-4253-AB7C-106D44667BB1}" type="pres">
      <dgm:prSet presAssocID="{E4619DF6-BCF5-406A-83B1-F1EC9FF00D16}" presName="descendantText" presStyleLbl="alignAcc1" presStyleIdx="5" presStyleCnt="6">
        <dgm:presLayoutVars>
          <dgm:bulletEnabled val="1"/>
        </dgm:presLayoutVars>
      </dgm:prSet>
      <dgm:spPr/>
      <dgm:t>
        <a:bodyPr/>
        <a:lstStyle/>
        <a:p>
          <a:endParaRPr lang="en-US"/>
        </a:p>
      </dgm:t>
    </dgm:pt>
  </dgm:ptLst>
  <dgm:cxnLst>
    <dgm:cxn modelId="{9102C08D-336A-4F19-83CA-78A89F08BEBD}" srcId="{0DD4A014-7B9A-4E6F-81E1-A60D5E43CF9A}" destId="{AD058C8A-0EAB-494C-95A3-CF0582605384}" srcOrd="2" destOrd="0" parTransId="{9306D093-81BA-4CD8-A2B9-2568EF8D4621}" sibTransId="{944F5467-B18A-4D7F-9CD0-26A5684353A7}"/>
    <dgm:cxn modelId="{6003F5DD-44BC-48F1-85CE-D8516C31E8FA}" type="presOf" srcId="{7F03ECF3-4601-425F-83BA-AD0CB3AF244C}" destId="{DFCE2BFA-CD41-4E5D-87C2-362414920F0E}" srcOrd="0" destOrd="0" presId="urn:microsoft.com/office/officeart/2005/8/layout/chevron2"/>
    <dgm:cxn modelId="{50D6DFBD-B22A-4C74-B13F-A317EA0C3BD1}" type="presOf" srcId="{DEBA4C7C-4259-4E3A-8777-68C475BF5A62}" destId="{6E231607-106A-4F54-BC32-2E6C4193C3B6}" srcOrd="0" destOrd="0" presId="urn:microsoft.com/office/officeart/2005/8/layout/chevron2"/>
    <dgm:cxn modelId="{BBC0FFEE-4817-47D8-8FAB-3E0DA1CB6937}" type="presOf" srcId="{7CB5A5B9-84F2-43A6-9DF1-3CBC89832993}" destId="{558591A4-DD7A-4C7C-89FC-EFE58F82C252}" srcOrd="0" destOrd="0" presId="urn:microsoft.com/office/officeart/2005/8/layout/chevron2"/>
    <dgm:cxn modelId="{726F3364-3232-4955-8D95-6F2F97334027}" srcId="{0DD4A014-7B9A-4E6F-81E1-A60D5E43CF9A}" destId="{DEBA4C7C-4259-4E3A-8777-68C475BF5A62}" srcOrd="1" destOrd="0" parTransId="{CE675601-655F-4B5A-AD3D-5A6A0FFFD6B7}" sibTransId="{2D6E94C3-4F72-44D6-8A10-499E8D41970F}"/>
    <dgm:cxn modelId="{E8F3FB01-503F-4318-91E2-1AEF70B5DFC5}" type="presOf" srcId="{2B79D49E-5CBF-4821-B81D-DE72D24A20AD}" destId="{6D34C1CC-F61D-4FA8-ACBF-255CC6E8129C}" srcOrd="0" destOrd="0" presId="urn:microsoft.com/office/officeart/2005/8/layout/chevron2"/>
    <dgm:cxn modelId="{DD14770B-981C-4288-914C-C9462A0D5ECF}" srcId="{7F03ECF3-4601-425F-83BA-AD0CB3AF244C}" destId="{7CB5A5B9-84F2-43A6-9DF1-3CBC89832993}" srcOrd="0" destOrd="0" parTransId="{0CF84867-78C3-429E-841E-C0E7EC74A3CA}" sibTransId="{A145E710-7AA6-4F23-B1E1-A6D160709D30}"/>
    <dgm:cxn modelId="{5D8EFCE7-1D6B-4DF7-A502-F04C94307AC8}" srcId="{AD058C8A-0EAB-494C-95A3-CF0582605384}" destId="{2B79D49E-5CBF-4821-B81D-DE72D24A20AD}" srcOrd="0" destOrd="0" parTransId="{95AA31E5-6521-46B9-8D2F-DC740EAE99C9}" sibTransId="{7C38CF6E-4504-4C96-B943-846E26742E01}"/>
    <dgm:cxn modelId="{AEE2AFD5-A639-4B5B-B454-1710FC9AD1EF}" type="presOf" srcId="{AD058C8A-0EAB-494C-95A3-CF0582605384}" destId="{9017EC50-E13F-4157-AAE2-EE890D799020}" srcOrd="0" destOrd="0" presId="urn:microsoft.com/office/officeart/2005/8/layout/chevron2"/>
    <dgm:cxn modelId="{401AEDA5-64F6-47AE-9C57-5C82FD23673B}" type="presOf" srcId="{51FF0277-B6D4-4CA4-91B9-C349C0E1B30F}" destId="{B1B59E70-41EA-4D00-A9E5-6939AE31E650}" srcOrd="0" destOrd="0" presId="urn:microsoft.com/office/officeart/2005/8/layout/chevron2"/>
    <dgm:cxn modelId="{9EB2D1EF-9386-4001-B18D-A9A7F7D4F5E2}" srcId="{0DD4A014-7B9A-4E6F-81E1-A60D5E43CF9A}" destId="{7F03ECF3-4601-425F-83BA-AD0CB3AF244C}" srcOrd="3" destOrd="0" parTransId="{EEC02983-1678-4ACE-9A09-6B966EF6F605}" sibTransId="{FD858573-12C7-44DF-8FCB-1E3E7FB8FD13}"/>
    <dgm:cxn modelId="{B4F8CFF3-1E2D-417C-8CE1-E0106E32FCE3}" type="presOf" srcId="{19D781A3-860A-46D2-A6AF-5F5475563E66}" destId="{8692C0A6-FD35-4061-94A9-06FA0C18345F}" srcOrd="0" destOrd="0" presId="urn:microsoft.com/office/officeart/2005/8/layout/chevron2"/>
    <dgm:cxn modelId="{23816BA8-A4CF-4574-826B-DDB00463624F}" type="presOf" srcId="{59A7070F-5D22-4F3A-8742-C00C73AD7C50}" destId="{44E4001C-87F6-4F13-87D2-E4F8617A7478}" srcOrd="0" destOrd="0" presId="urn:microsoft.com/office/officeart/2005/8/layout/chevron2"/>
    <dgm:cxn modelId="{BA128EAF-FFA8-4E8B-B2C8-C6C2557BB112}" type="presOf" srcId="{FAEBEBFC-27E7-4AA3-9333-98789799CC93}" destId="{A5997500-D908-4BF8-B19A-F90983698005}" srcOrd="0" destOrd="0" presId="urn:microsoft.com/office/officeart/2005/8/layout/chevron2"/>
    <dgm:cxn modelId="{26CD6DF8-B824-4D0F-97D7-6FBF3A7C70FD}" type="presOf" srcId="{0DD4A014-7B9A-4E6F-81E1-A60D5E43CF9A}" destId="{B9E96589-78A2-4A68-98D6-B4A0C251F846}" srcOrd="0" destOrd="0" presId="urn:microsoft.com/office/officeart/2005/8/layout/chevron2"/>
    <dgm:cxn modelId="{CC8EAFCD-2E2D-42C5-BCEF-5CD314D21C08}" srcId="{E4619DF6-BCF5-406A-83B1-F1EC9FF00D16}" destId="{B2283A66-C215-4F6F-8CD5-E1740BCE825E}" srcOrd="0" destOrd="0" parTransId="{3206BB76-C988-4EDE-9AF0-8792D3320019}" sibTransId="{89748816-61DD-43CE-9CAA-62EDAAB9A3D1}"/>
    <dgm:cxn modelId="{5B6F6F8E-7309-4FC2-8C76-4966D49C1D83}" srcId="{59A7070F-5D22-4F3A-8742-C00C73AD7C50}" destId="{19D781A3-860A-46D2-A6AF-5F5475563E66}" srcOrd="0" destOrd="0" parTransId="{F5B00EA0-F5AB-4CD0-A126-B98814C64E35}" sibTransId="{22A922DE-3A76-450E-B4DE-6B56AAD33384}"/>
    <dgm:cxn modelId="{C81B1A7C-90F0-435D-9B34-F55AF165362C}" srcId="{FAEBEBFC-27E7-4AA3-9333-98789799CC93}" destId="{79F17D25-5EDF-492E-AC30-973FCF068C38}" srcOrd="0" destOrd="0" parTransId="{C315BD61-45B6-46DC-8DD7-CA6101709662}" sibTransId="{5B2E24A5-7A9C-417B-B71C-728678168FF1}"/>
    <dgm:cxn modelId="{FF0A8A6A-B3EE-41D6-911C-A7DB51CF99AB}" srcId="{DEBA4C7C-4259-4E3A-8777-68C475BF5A62}" destId="{51FF0277-B6D4-4CA4-91B9-C349C0E1B30F}" srcOrd="0" destOrd="0" parTransId="{F882A5E1-A7CA-4CB7-B5EB-2B8FEE2E78C7}" sibTransId="{E4261401-C628-47DD-A514-D63789581AE6}"/>
    <dgm:cxn modelId="{2D7BECF0-3FCC-45CE-80A9-9DEA0C21568F}" srcId="{0DD4A014-7B9A-4E6F-81E1-A60D5E43CF9A}" destId="{FAEBEBFC-27E7-4AA3-9333-98789799CC93}" srcOrd="0" destOrd="0" parTransId="{B25F54BD-4E6E-4B28-904B-3C822B8EB4D8}" sibTransId="{C2C44414-C001-4086-8D67-694AF39E4950}"/>
    <dgm:cxn modelId="{273B1E8C-D123-47E8-82DB-F89A433F1297}" srcId="{0DD4A014-7B9A-4E6F-81E1-A60D5E43CF9A}" destId="{E4619DF6-BCF5-406A-83B1-F1EC9FF00D16}" srcOrd="5" destOrd="0" parTransId="{B9332348-015B-4959-B5C4-7854F18E59D3}" sibTransId="{0CA69ACA-61D6-4BEA-B7E6-C1AEDD8689FE}"/>
    <dgm:cxn modelId="{C67D4040-94CC-45D4-855B-480EC4600265}" srcId="{0DD4A014-7B9A-4E6F-81E1-A60D5E43CF9A}" destId="{59A7070F-5D22-4F3A-8742-C00C73AD7C50}" srcOrd="4" destOrd="0" parTransId="{58E169AC-AC79-4C1D-AD92-09509F61100F}" sibTransId="{139DEB7F-F66D-4A02-B8D6-8106739ED0A5}"/>
    <dgm:cxn modelId="{19484CB8-F821-4DF3-A6A9-46D99E25A2AA}" type="presOf" srcId="{E4619DF6-BCF5-406A-83B1-F1EC9FF00D16}" destId="{9A2347AD-14EF-4BD9-B656-3AE0497D1DE3}" srcOrd="0" destOrd="0" presId="urn:microsoft.com/office/officeart/2005/8/layout/chevron2"/>
    <dgm:cxn modelId="{21947FAE-D1A2-47C5-A802-ABA77AD678EC}" type="presOf" srcId="{79F17D25-5EDF-492E-AC30-973FCF068C38}" destId="{2D47E858-911C-435A-BB5F-E76C549014B4}" srcOrd="0" destOrd="0" presId="urn:microsoft.com/office/officeart/2005/8/layout/chevron2"/>
    <dgm:cxn modelId="{0D5B1546-DFE3-4600-A1FB-A58B5E4481AE}" type="presOf" srcId="{B2283A66-C215-4F6F-8CD5-E1740BCE825E}" destId="{4F3A0572-B882-4253-AB7C-106D44667BB1}" srcOrd="0" destOrd="0" presId="urn:microsoft.com/office/officeart/2005/8/layout/chevron2"/>
    <dgm:cxn modelId="{3B4F9695-AE9F-457B-884F-32F739CC8A88}" type="presParOf" srcId="{B9E96589-78A2-4A68-98D6-B4A0C251F846}" destId="{D59C0ACC-C8F2-430A-8D89-D1136910DD79}" srcOrd="0" destOrd="0" presId="urn:microsoft.com/office/officeart/2005/8/layout/chevron2"/>
    <dgm:cxn modelId="{3899EB9F-21E4-412C-A45B-8AF9D43CE5B8}" type="presParOf" srcId="{D59C0ACC-C8F2-430A-8D89-D1136910DD79}" destId="{A5997500-D908-4BF8-B19A-F90983698005}" srcOrd="0" destOrd="0" presId="urn:microsoft.com/office/officeart/2005/8/layout/chevron2"/>
    <dgm:cxn modelId="{37C5EF77-1953-4211-99B7-920F1AE554E2}" type="presParOf" srcId="{D59C0ACC-C8F2-430A-8D89-D1136910DD79}" destId="{2D47E858-911C-435A-BB5F-E76C549014B4}" srcOrd="1" destOrd="0" presId="urn:microsoft.com/office/officeart/2005/8/layout/chevron2"/>
    <dgm:cxn modelId="{6E3A16E0-FBA5-4B4C-9D43-F4EC5158A059}" type="presParOf" srcId="{B9E96589-78A2-4A68-98D6-B4A0C251F846}" destId="{3DBD9487-FF2C-4E95-ADF4-E0F5495ED7E3}" srcOrd="1" destOrd="0" presId="urn:microsoft.com/office/officeart/2005/8/layout/chevron2"/>
    <dgm:cxn modelId="{3285A826-522A-43F4-B484-F4C038AE90E9}" type="presParOf" srcId="{B9E96589-78A2-4A68-98D6-B4A0C251F846}" destId="{F75A5657-7316-45C9-9C8C-DC4951367BE3}" srcOrd="2" destOrd="0" presId="urn:microsoft.com/office/officeart/2005/8/layout/chevron2"/>
    <dgm:cxn modelId="{93532B94-00B7-4159-93ED-CF1F5D4EF4FE}" type="presParOf" srcId="{F75A5657-7316-45C9-9C8C-DC4951367BE3}" destId="{6E231607-106A-4F54-BC32-2E6C4193C3B6}" srcOrd="0" destOrd="0" presId="urn:microsoft.com/office/officeart/2005/8/layout/chevron2"/>
    <dgm:cxn modelId="{8977F596-703B-4CFD-88EE-DE273A383556}" type="presParOf" srcId="{F75A5657-7316-45C9-9C8C-DC4951367BE3}" destId="{B1B59E70-41EA-4D00-A9E5-6939AE31E650}" srcOrd="1" destOrd="0" presId="urn:microsoft.com/office/officeart/2005/8/layout/chevron2"/>
    <dgm:cxn modelId="{8427C6F5-A21B-4161-9596-FD5D4F4FCD89}" type="presParOf" srcId="{B9E96589-78A2-4A68-98D6-B4A0C251F846}" destId="{C0AFEAC8-D63C-41C6-9C28-D861AADFE017}" srcOrd="3" destOrd="0" presId="urn:microsoft.com/office/officeart/2005/8/layout/chevron2"/>
    <dgm:cxn modelId="{D6FB9737-BCFA-468D-8F3E-0AEF589F0136}" type="presParOf" srcId="{B9E96589-78A2-4A68-98D6-B4A0C251F846}" destId="{D3364280-910A-4C4F-8391-958515021092}" srcOrd="4" destOrd="0" presId="urn:microsoft.com/office/officeart/2005/8/layout/chevron2"/>
    <dgm:cxn modelId="{7726C8CC-30D6-400A-8971-3DA3A210B0E2}" type="presParOf" srcId="{D3364280-910A-4C4F-8391-958515021092}" destId="{9017EC50-E13F-4157-AAE2-EE890D799020}" srcOrd="0" destOrd="0" presId="urn:microsoft.com/office/officeart/2005/8/layout/chevron2"/>
    <dgm:cxn modelId="{88A7269F-9F76-4AE4-A845-51CD34F2EB4D}" type="presParOf" srcId="{D3364280-910A-4C4F-8391-958515021092}" destId="{6D34C1CC-F61D-4FA8-ACBF-255CC6E8129C}" srcOrd="1" destOrd="0" presId="urn:microsoft.com/office/officeart/2005/8/layout/chevron2"/>
    <dgm:cxn modelId="{B843EB49-038E-4409-99BF-B6E96399E849}" type="presParOf" srcId="{B9E96589-78A2-4A68-98D6-B4A0C251F846}" destId="{CD44A564-2357-43DF-AF92-D832ABD3D7B4}" srcOrd="5" destOrd="0" presId="urn:microsoft.com/office/officeart/2005/8/layout/chevron2"/>
    <dgm:cxn modelId="{600FF598-2F3A-46EA-8F85-1A2EC3EAA861}" type="presParOf" srcId="{B9E96589-78A2-4A68-98D6-B4A0C251F846}" destId="{D8A18693-9422-4D67-A160-D0175AABC642}" srcOrd="6" destOrd="0" presId="urn:microsoft.com/office/officeart/2005/8/layout/chevron2"/>
    <dgm:cxn modelId="{B37956C9-935F-4384-84AF-91A6F3FEA09F}" type="presParOf" srcId="{D8A18693-9422-4D67-A160-D0175AABC642}" destId="{DFCE2BFA-CD41-4E5D-87C2-362414920F0E}" srcOrd="0" destOrd="0" presId="urn:microsoft.com/office/officeart/2005/8/layout/chevron2"/>
    <dgm:cxn modelId="{CDBDC5C4-DB8B-461C-8A99-E5B467E33DF9}" type="presParOf" srcId="{D8A18693-9422-4D67-A160-D0175AABC642}" destId="{558591A4-DD7A-4C7C-89FC-EFE58F82C252}" srcOrd="1" destOrd="0" presId="urn:microsoft.com/office/officeart/2005/8/layout/chevron2"/>
    <dgm:cxn modelId="{F439102D-1412-4A21-9C6C-8DE7D8DF7E48}" type="presParOf" srcId="{B9E96589-78A2-4A68-98D6-B4A0C251F846}" destId="{EA2A79EC-0966-42E4-B639-626341DA6A6C}" srcOrd="7" destOrd="0" presId="urn:microsoft.com/office/officeart/2005/8/layout/chevron2"/>
    <dgm:cxn modelId="{92B4580A-D0ED-43EC-B739-EF702B7C5E85}" type="presParOf" srcId="{B9E96589-78A2-4A68-98D6-B4A0C251F846}" destId="{FFD111FD-5782-4E91-81CC-1F4D70D2657A}" srcOrd="8" destOrd="0" presId="urn:microsoft.com/office/officeart/2005/8/layout/chevron2"/>
    <dgm:cxn modelId="{6C49A6D9-696E-45FC-A936-43EEEEC39F17}" type="presParOf" srcId="{FFD111FD-5782-4E91-81CC-1F4D70D2657A}" destId="{44E4001C-87F6-4F13-87D2-E4F8617A7478}" srcOrd="0" destOrd="0" presId="urn:microsoft.com/office/officeart/2005/8/layout/chevron2"/>
    <dgm:cxn modelId="{2B55A866-D76F-4CF5-B34F-F4C6FB2300F1}" type="presParOf" srcId="{FFD111FD-5782-4E91-81CC-1F4D70D2657A}" destId="{8692C0A6-FD35-4061-94A9-06FA0C18345F}" srcOrd="1" destOrd="0" presId="urn:microsoft.com/office/officeart/2005/8/layout/chevron2"/>
    <dgm:cxn modelId="{A5EF24C5-4777-4003-9AA1-0151B5DE9AFA}" type="presParOf" srcId="{B9E96589-78A2-4A68-98D6-B4A0C251F846}" destId="{5A139EEF-EE0F-45E9-A329-D19200F595A5}" srcOrd="9" destOrd="0" presId="urn:microsoft.com/office/officeart/2005/8/layout/chevron2"/>
    <dgm:cxn modelId="{911A26B3-650E-4EB7-AB31-2290EACB7725}" type="presParOf" srcId="{B9E96589-78A2-4A68-98D6-B4A0C251F846}" destId="{C0B96FC9-6B9E-43D2-8DF1-BFF8E4AB8922}" srcOrd="10" destOrd="0" presId="urn:microsoft.com/office/officeart/2005/8/layout/chevron2"/>
    <dgm:cxn modelId="{7F4FF002-6E9C-4404-8CC4-0E7451D7B554}" type="presParOf" srcId="{C0B96FC9-6B9E-43D2-8DF1-BFF8E4AB8922}" destId="{9A2347AD-14EF-4BD9-B656-3AE0497D1DE3}" srcOrd="0" destOrd="0" presId="urn:microsoft.com/office/officeart/2005/8/layout/chevron2"/>
    <dgm:cxn modelId="{FFF3ABD9-6F8C-4326-AC01-BABFEB1C7E58}" type="presParOf" srcId="{C0B96FC9-6B9E-43D2-8DF1-BFF8E4AB8922}" destId="{4F3A0572-B882-4253-AB7C-106D44667BB1}"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05AC13-A52C-4B1C-A464-8B314DC7DE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2CCAA28-33C9-4610-AC1B-39A2455B7753}">
      <dgm:prSet phldrT="[Text]"/>
      <dgm:spPr/>
      <dgm:t>
        <a:bodyPr/>
        <a:lstStyle/>
        <a:p>
          <a:r>
            <a:rPr lang="en-US" smtClean="0"/>
            <a:t>BRAINSTORMING</a:t>
          </a:r>
          <a:endParaRPr lang="en-US"/>
        </a:p>
      </dgm:t>
    </dgm:pt>
    <dgm:pt modelId="{63DE3B17-5DCE-448A-95E4-4592F4BB5081}" type="parTrans" cxnId="{52800CE1-0885-4DC0-9653-BBD8A9E9797B}">
      <dgm:prSet/>
      <dgm:spPr/>
      <dgm:t>
        <a:bodyPr/>
        <a:lstStyle/>
        <a:p>
          <a:endParaRPr lang="en-US"/>
        </a:p>
      </dgm:t>
    </dgm:pt>
    <dgm:pt modelId="{E61BF235-41FC-445F-BF6E-E2E911B85DDF}" type="sibTrans" cxnId="{52800CE1-0885-4DC0-9653-BBD8A9E9797B}">
      <dgm:prSet/>
      <dgm:spPr/>
      <dgm:t>
        <a:bodyPr/>
        <a:lstStyle/>
        <a:p>
          <a:endParaRPr lang="en-US"/>
        </a:p>
      </dgm:t>
    </dgm:pt>
    <dgm:pt modelId="{5AE76C66-30B9-402F-ACEB-6DC8F6A7E410}">
      <dgm:prSet phldrT="[Text]"/>
      <dgm:spPr/>
      <dgm:t>
        <a:bodyPr/>
        <a:lstStyle/>
        <a:p>
          <a:r>
            <a:rPr lang="en-US" smtClean="0"/>
            <a:t>First project : Spiral 1 – 2000</a:t>
          </a:r>
          <a:endParaRPr lang="en-US"/>
        </a:p>
      </dgm:t>
    </dgm:pt>
    <dgm:pt modelId="{7661BC16-91F7-490C-8596-34F46E1E9B4D}" type="parTrans" cxnId="{C5A4FBD3-A2AC-4FBE-B3BC-9089B1B2FF2B}">
      <dgm:prSet/>
      <dgm:spPr/>
      <dgm:t>
        <a:bodyPr/>
        <a:lstStyle/>
        <a:p>
          <a:endParaRPr lang="en-US"/>
        </a:p>
      </dgm:t>
    </dgm:pt>
    <dgm:pt modelId="{9FBEA684-2AF9-4651-BCB8-46682AC678C8}" type="sibTrans" cxnId="{C5A4FBD3-A2AC-4FBE-B3BC-9089B1B2FF2B}">
      <dgm:prSet/>
      <dgm:spPr/>
      <dgm:t>
        <a:bodyPr/>
        <a:lstStyle/>
        <a:p>
          <a:endParaRPr lang="en-US"/>
        </a:p>
      </dgm:t>
    </dgm:pt>
    <dgm:pt modelId="{4E493F0B-7058-4553-9B04-006C6D6F52C6}">
      <dgm:prSet phldrT="[Text]"/>
      <dgm:spPr/>
      <dgm:t>
        <a:bodyPr/>
        <a:lstStyle/>
        <a:p>
          <a:r>
            <a:rPr lang="en-US" smtClean="0"/>
            <a:t>TRADE STUDY</a:t>
          </a:r>
          <a:endParaRPr lang="en-US"/>
        </a:p>
      </dgm:t>
    </dgm:pt>
    <dgm:pt modelId="{01213DE3-4C45-4457-9C84-A6A77DAD7BE7}" type="parTrans" cxnId="{211FF152-A63B-4D12-B0BF-C1C43A0B5B35}">
      <dgm:prSet/>
      <dgm:spPr/>
      <dgm:t>
        <a:bodyPr/>
        <a:lstStyle/>
        <a:p>
          <a:endParaRPr lang="en-US"/>
        </a:p>
      </dgm:t>
    </dgm:pt>
    <dgm:pt modelId="{EEFF0FE9-8B7E-43CB-9C61-7AEEE60F4459}" type="sibTrans" cxnId="{211FF152-A63B-4D12-B0BF-C1C43A0B5B35}">
      <dgm:prSet/>
      <dgm:spPr/>
      <dgm:t>
        <a:bodyPr/>
        <a:lstStyle/>
        <a:p>
          <a:endParaRPr lang="en-US"/>
        </a:p>
      </dgm:t>
    </dgm:pt>
    <dgm:pt modelId="{04CFCF31-EC98-47DD-94A4-28FDC7BC4DD5}">
      <dgm:prSet phldrT="[Text]"/>
      <dgm:spPr/>
      <dgm:t>
        <a:bodyPr/>
        <a:lstStyle/>
        <a:p>
          <a:r>
            <a:rPr lang="en-US" smtClean="0"/>
            <a:t>First project : Spiral 4 - 2004</a:t>
          </a:r>
          <a:endParaRPr lang="en-US"/>
        </a:p>
      </dgm:t>
    </dgm:pt>
    <dgm:pt modelId="{17EE0F4D-209E-4F01-9AD9-61C124E95A54}" type="parTrans" cxnId="{7C4FA7E9-6EA2-4350-A4D3-B8DA6CD59D52}">
      <dgm:prSet/>
      <dgm:spPr/>
      <dgm:t>
        <a:bodyPr/>
        <a:lstStyle/>
        <a:p>
          <a:endParaRPr lang="en-US"/>
        </a:p>
      </dgm:t>
    </dgm:pt>
    <dgm:pt modelId="{9299BCCA-7104-4E75-992A-15C712965B6C}" type="sibTrans" cxnId="{7C4FA7E9-6EA2-4350-A4D3-B8DA6CD59D52}">
      <dgm:prSet/>
      <dgm:spPr/>
      <dgm:t>
        <a:bodyPr/>
        <a:lstStyle/>
        <a:p>
          <a:endParaRPr lang="en-US"/>
        </a:p>
      </dgm:t>
    </dgm:pt>
    <dgm:pt modelId="{6F80615A-757D-416D-AAB0-676265E7E861}">
      <dgm:prSet phldrT="[Text]"/>
      <dgm:spPr/>
      <dgm:t>
        <a:bodyPr/>
        <a:lstStyle/>
        <a:p>
          <a:r>
            <a:rPr lang="en-US" smtClean="0"/>
            <a:t>CHINA LAKE - California</a:t>
          </a:r>
          <a:endParaRPr lang="en-US"/>
        </a:p>
      </dgm:t>
    </dgm:pt>
    <dgm:pt modelId="{0087CA9E-8FA6-4E42-951D-9530278CF175}" type="parTrans" cxnId="{C7CBEA55-5903-437A-A832-04B29DA9F5EA}">
      <dgm:prSet/>
      <dgm:spPr/>
      <dgm:t>
        <a:bodyPr/>
        <a:lstStyle/>
        <a:p>
          <a:endParaRPr lang="en-US"/>
        </a:p>
      </dgm:t>
    </dgm:pt>
    <dgm:pt modelId="{531E7D49-48F9-48C6-A3DA-C20B2B9FEEB4}" type="sibTrans" cxnId="{C7CBEA55-5903-437A-A832-04B29DA9F5EA}">
      <dgm:prSet/>
      <dgm:spPr/>
      <dgm:t>
        <a:bodyPr/>
        <a:lstStyle/>
        <a:p>
          <a:endParaRPr lang="en-US"/>
        </a:p>
      </dgm:t>
    </dgm:pt>
    <dgm:pt modelId="{64742CF5-5D8D-4DF7-B816-925B24648C63}">
      <dgm:prSet phldrT="[Text]"/>
      <dgm:spPr/>
      <dgm:t>
        <a:bodyPr/>
        <a:lstStyle/>
        <a:p>
          <a:r>
            <a:rPr lang="en-US" smtClean="0"/>
            <a:t>PROTOTYPING</a:t>
          </a:r>
          <a:endParaRPr lang="en-US"/>
        </a:p>
      </dgm:t>
    </dgm:pt>
    <dgm:pt modelId="{0F8A5E54-E4D2-494C-8AB0-32A5F7BC673A}" type="parTrans" cxnId="{6E45B93A-5728-452F-A07D-B24020776645}">
      <dgm:prSet/>
      <dgm:spPr/>
      <dgm:t>
        <a:bodyPr/>
        <a:lstStyle/>
        <a:p>
          <a:endParaRPr lang="en-US"/>
        </a:p>
      </dgm:t>
    </dgm:pt>
    <dgm:pt modelId="{62BF59DC-E8B6-4097-A8F9-C68329995B0D}" type="sibTrans" cxnId="{6E45B93A-5728-452F-A07D-B24020776645}">
      <dgm:prSet/>
      <dgm:spPr/>
      <dgm:t>
        <a:bodyPr/>
        <a:lstStyle/>
        <a:p>
          <a:endParaRPr lang="en-US"/>
        </a:p>
      </dgm:t>
    </dgm:pt>
    <dgm:pt modelId="{12FC0A07-6DB8-4632-836C-DB6525B9E43A}">
      <dgm:prSet phldrT="[Text]"/>
      <dgm:spPr/>
      <dgm:t>
        <a:bodyPr/>
        <a:lstStyle/>
        <a:p>
          <a:r>
            <a:rPr lang="en-US" smtClean="0"/>
            <a:t>First project : Spiral 9 - 2009</a:t>
          </a:r>
          <a:endParaRPr lang="en-US"/>
        </a:p>
      </dgm:t>
    </dgm:pt>
    <dgm:pt modelId="{A8BE815C-33D8-4ED4-882B-6A9E11DE1A5B}" type="parTrans" cxnId="{8E41C5B2-9464-4F3C-8710-429C43C62DFE}">
      <dgm:prSet/>
      <dgm:spPr/>
      <dgm:t>
        <a:bodyPr/>
        <a:lstStyle/>
        <a:p>
          <a:endParaRPr lang="en-US"/>
        </a:p>
      </dgm:t>
    </dgm:pt>
    <dgm:pt modelId="{165B2085-57F6-4FBD-9501-FD37359CC9E2}" type="sibTrans" cxnId="{8E41C5B2-9464-4F3C-8710-429C43C62DFE}">
      <dgm:prSet/>
      <dgm:spPr/>
      <dgm:t>
        <a:bodyPr/>
        <a:lstStyle/>
        <a:p>
          <a:endParaRPr lang="en-US"/>
        </a:p>
      </dgm:t>
    </dgm:pt>
    <dgm:pt modelId="{BC68DB21-FF41-4044-ACCE-3E3AE10749A4}">
      <dgm:prSet phldrT="[Text]"/>
      <dgm:spPr/>
      <dgm:t>
        <a:bodyPr/>
        <a:lstStyle/>
        <a:p>
          <a:r>
            <a:rPr lang="en-US" smtClean="0"/>
            <a:t>Saratobia - Mississipi</a:t>
          </a:r>
          <a:endParaRPr lang="en-US"/>
        </a:p>
      </dgm:t>
    </dgm:pt>
    <dgm:pt modelId="{8752EBB7-D1B8-4DFE-AF2E-96B7A0F278E6}" type="parTrans" cxnId="{99F7DCA3-262C-409B-BAD6-B419DD020B30}">
      <dgm:prSet/>
      <dgm:spPr/>
      <dgm:t>
        <a:bodyPr/>
        <a:lstStyle/>
        <a:p>
          <a:endParaRPr lang="en-US"/>
        </a:p>
      </dgm:t>
    </dgm:pt>
    <dgm:pt modelId="{C303F787-2F22-422E-AE5D-BC3CE5D02B17}" type="sibTrans" cxnId="{99F7DCA3-262C-409B-BAD6-B419DD020B30}">
      <dgm:prSet/>
      <dgm:spPr/>
      <dgm:t>
        <a:bodyPr/>
        <a:lstStyle/>
        <a:p>
          <a:endParaRPr lang="en-US"/>
        </a:p>
      </dgm:t>
    </dgm:pt>
    <dgm:pt modelId="{E41B25B5-1BAE-4860-838E-A259CB4C07BA}">
      <dgm:prSet/>
      <dgm:spPr/>
      <dgm:t>
        <a:bodyPr/>
        <a:lstStyle/>
        <a:p>
          <a:r>
            <a:rPr lang="en-US" smtClean="0"/>
            <a:t>TESTING</a:t>
          </a:r>
          <a:endParaRPr lang="en-US"/>
        </a:p>
      </dgm:t>
    </dgm:pt>
    <dgm:pt modelId="{61DE69DC-39C7-41B1-9E1A-1B30FA69FDB0}" type="parTrans" cxnId="{773A4F04-DEFD-4DFA-8F5F-7F5F1B26AEDA}">
      <dgm:prSet/>
      <dgm:spPr/>
      <dgm:t>
        <a:bodyPr/>
        <a:lstStyle/>
        <a:p>
          <a:endParaRPr lang="en-US"/>
        </a:p>
      </dgm:t>
    </dgm:pt>
    <dgm:pt modelId="{B5E51521-2B86-43C6-96C7-F2C81B057206}" type="sibTrans" cxnId="{773A4F04-DEFD-4DFA-8F5F-7F5F1B26AEDA}">
      <dgm:prSet/>
      <dgm:spPr/>
      <dgm:t>
        <a:bodyPr/>
        <a:lstStyle/>
        <a:p>
          <a:endParaRPr lang="en-US"/>
        </a:p>
      </dgm:t>
    </dgm:pt>
    <dgm:pt modelId="{ED19859C-96F5-40D3-A922-E6BD663CD9FF}">
      <dgm:prSet phldrT="[Text]"/>
      <dgm:spPr/>
      <dgm:t>
        <a:bodyPr/>
        <a:lstStyle/>
        <a:p>
          <a:r>
            <a:rPr lang="en-US" smtClean="0"/>
            <a:t>AUSTIN - Texas</a:t>
          </a:r>
          <a:endParaRPr lang="en-US"/>
        </a:p>
      </dgm:t>
    </dgm:pt>
    <dgm:pt modelId="{92EAB5AF-A8D5-4C6A-A94A-BB8495970399}" type="parTrans" cxnId="{AACF28F5-C419-4BB3-8249-AB29FB6801F7}">
      <dgm:prSet/>
      <dgm:spPr/>
      <dgm:t>
        <a:bodyPr/>
        <a:lstStyle/>
        <a:p>
          <a:endParaRPr lang="en-US"/>
        </a:p>
      </dgm:t>
    </dgm:pt>
    <dgm:pt modelId="{E8612889-9A66-403A-AB7D-EB502D68A45F}" type="sibTrans" cxnId="{AACF28F5-C419-4BB3-8249-AB29FB6801F7}">
      <dgm:prSet/>
      <dgm:spPr/>
      <dgm:t>
        <a:bodyPr/>
        <a:lstStyle/>
        <a:p>
          <a:endParaRPr lang="en-US"/>
        </a:p>
      </dgm:t>
    </dgm:pt>
    <dgm:pt modelId="{D99B41F5-8A0A-40B8-B4FA-A68C70F2E9C6}">
      <dgm:prSet/>
      <dgm:spPr/>
      <dgm:t>
        <a:bodyPr/>
        <a:lstStyle/>
        <a:p>
          <a:r>
            <a:rPr lang="en-US" smtClean="0"/>
            <a:t>Last project: Spiral 12 – 2012</a:t>
          </a:r>
          <a:endParaRPr lang="en-US"/>
        </a:p>
      </dgm:t>
    </dgm:pt>
    <dgm:pt modelId="{277CAF48-8D55-442A-BDCC-99192F95FD77}" type="parTrans" cxnId="{64434CF0-5201-4042-8484-15451E792586}">
      <dgm:prSet/>
      <dgm:spPr/>
      <dgm:t>
        <a:bodyPr/>
        <a:lstStyle/>
        <a:p>
          <a:endParaRPr lang="en-US"/>
        </a:p>
      </dgm:t>
    </dgm:pt>
    <dgm:pt modelId="{61347A1B-A988-4D17-9D1B-D47DC03D16F5}" type="sibTrans" cxnId="{64434CF0-5201-4042-8484-15451E792586}">
      <dgm:prSet/>
      <dgm:spPr/>
      <dgm:t>
        <a:bodyPr/>
        <a:lstStyle/>
        <a:p>
          <a:endParaRPr lang="en-US"/>
        </a:p>
      </dgm:t>
    </dgm:pt>
    <dgm:pt modelId="{B1F319E2-94B0-4942-8F91-04D50731503A}">
      <dgm:prSet/>
      <dgm:spPr/>
      <dgm:t>
        <a:bodyPr/>
        <a:lstStyle/>
        <a:p>
          <a:r>
            <a:rPr lang="en-US" smtClean="0"/>
            <a:t>St.Louis - Missouri </a:t>
          </a:r>
          <a:endParaRPr lang="en-US"/>
        </a:p>
      </dgm:t>
    </dgm:pt>
    <dgm:pt modelId="{39B4E987-5CCA-4AC6-941F-A225C3EF4246}" type="parTrans" cxnId="{4BFAEBE4-11DE-4AB1-A59F-0E4447E7E485}">
      <dgm:prSet/>
      <dgm:spPr/>
      <dgm:t>
        <a:bodyPr/>
        <a:lstStyle/>
        <a:p>
          <a:endParaRPr lang="en-US"/>
        </a:p>
      </dgm:t>
    </dgm:pt>
    <dgm:pt modelId="{6FC1EA36-D725-40C2-B903-3E6C523306D8}" type="sibTrans" cxnId="{4BFAEBE4-11DE-4AB1-A59F-0E4447E7E485}">
      <dgm:prSet/>
      <dgm:spPr/>
      <dgm:t>
        <a:bodyPr/>
        <a:lstStyle/>
        <a:p>
          <a:endParaRPr lang="en-US"/>
        </a:p>
      </dgm:t>
    </dgm:pt>
    <dgm:pt modelId="{6C1178B8-EA34-472A-8FF8-F1B68EC5D427}" type="pres">
      <dgm:prSet presAssocID="{DC05AC13-A52C-4B1C-A464-8B314DC7DE0E}" presName="linearFlow" presStyleCnt="0">
        <dgm:presLayoutVars>
          <dgm:dir/>
          <dgm:animLvl val="lvl"/>
          <dgm:resizeHandles val="exact"/>
        </dgm:presLayoutVars>
      </dgm:prSet>
      <dgm:spPr/>
      <dgm:t>
        <a:bodyPr/>
        <a:lstStyle/>
        <a:p>
          <a:endParaRPr lang="en-US"/>
        </a:p>
      </dgm:t>
    </dgm:pt>
    <dgm:pt modelId="{D0F7B204-1D25-409B-97BC-A201229D6DCA}" type="pres">
      <dgm:prSet presAssocID="{72CCAA28-33C9-4610-AC1B-39A2455B7753}" presName="composite" presStyleCnt="0"/>
      <dgm:spPr/>
    </dgm:pt>
    <dgm:pt modelId="{A593A871-BBC6-4ABB-AD5C-48307DB597F8}" type="pres">
      <dgm:prSet presAssocID="{72CCAA28-33C9-4610-AC1B-39A2455B7753}" presName="parentText" presStyleLbl="alignNode1" presStyleIdx="0" presStyleCnt="4">
        <dgm:presLayoutVars>
          <dgm:chMax val="1"/>
          <dgm:bulletEnabled val="1"/>
        </dgm:presLayoutVars>
      </dgm:prSet>
      <dgm:spPr/>
      <dgm:t>
        <a:bodyPr/>
        <a:lstStyle/>
        <a:p>
          <a:endParaRPr lang="en-US"/>
        </a:p>
      </dgm:t>
    </dgm:pt>
    <dgm:pt modelId="{FB7A3CB4-04AB-4764-8A16-02BD1CE77562}" type="pres">
      <dgm:prSet presAssocID="{72CCAA28-33C9-4610-AC1B-39A2455B7753}" presName="descendantText" presStyleLbl="alignAcc1" presStyleIdx="0" presStyleCnt="4">
        <dgm:presLayoutVars>
          <dgm:bulletEnabled val="1"/>
        </dgm:presLayoutVars>
      </dgm:prSet>
      <dgm:spPr/>
      <dgm:t>
        <a:bodyPr/>
        <a:lstStyle/>
        <a:p>
          <a:endParaRPr lang="en-US"/>
        </a:p>
      </dgm:t>
    </dgm:pt>
    <dgm:pt modelId="{3D71BCB8-CF51-4519-9F6A-54AFA452CC1B}" type="pres">
      <dgm:prSet presAssocID="{E61BF235-41FC-445F-BF6E-E2E911B85DDF}" presName="sp" presStyleCnt="0"/>
      <dgm:spPr/>
    </dgm:pt>
    <dgm:pt modelId="{6943C267-8D69-482F-B618-3580E3D07049}" type="pres">
      <dgm:prSet presAssocID="{4E493F0B-7058-4553-9B04-006C6D6F52C6}" presName="composite" presStyleCnt="0"/>
      <dgm:spPr/>
    </dgm:pt>
    <dgm:pt modelId="{D1380227-BD85-4D5F-8649-01BA6BB7FD29}" type="pres">
      <dgm:prSet presAssocID="{4E493F0B-7058-4553-9B04-006C6D6F52C6}" presName="parentText" presStyleLbl="alignNode1" presStyleIdx="1" presStyleCnt="4">
        <dgm:presLayoutVars>
          <dgm:chMax val="1"/>
          <dgm:bulletEnabled val="1"/>
        </dgm:presLayoutVars>
      </dgm:prSet>
      <dgm:spPr/>
      <dgm:t>
        <a:bodyPr/>
        <a:lstStyle/>
        <a:p>
          <a:endParaRPr lang="en-US"/>
        </a:p>
      </dgm:t>
    </dgm:pt>
    <dgm:pt modelId="{E98DF8B6-F32E-4E65-9611-DE1AE2C9093A}" type="pres">
      <dgm:prSet presAssocID="{4E493F0B-7058-4553-9B04-006C6D6F52C6}" presName="descendantText" presStyleLbl="alignAcc1" presStyleIdx="1" presStyleCnt="4">
        <dgm:presLayoutVars>
          <dgm:bulletEnabled val="1"/>
        </dgm:presLayoutVars>
      </dgm:prSet>
      <dgm:spPr/>
      <dgm:t>
        <a:bodyPr/>
        <a:lstStyle/>
        <a:p>
          <a:endParaRPr lang="en-US"/>
        </a:p>
      </dgm:t>
    </dgm:pt>
    <dgm:pt modelId="{8F57D7CB-A89E-4BA4-AE52-AC5A6F9A1172}" type="pres">
      <dgm:prSet presAssocID="{EEFF0FE9-8B7E-43CB-9C61-7AEEE60F4459}" presName="sp" presStyleCnt="0"/>
      <dgm:spPr/>
    </dgm:pt>
    <dgm:pt modelId="{CC9D9C89-8F16-4D20-84A2-41F54E4662C5}" type="pres">
      <dgm:prSet presAssocID="{64742CF5-5D8D-4DF7-B816-925B24648C63}" presName="composite" presStyleCnt="0"/>
      <dgm:spPr/>
    </dgm:pt>
    <dgm:pt modelId="{66BE8878-1E7E-49CE-81F9-FF6674C268AB}" type="pres">
      <dgm:prSet presAssocID="{64742CF5-5D8D-4DF7-B816-925B24648C63}" presName="parentText" presStyleLbl="alignNode1" presStyleIdx="2" presStyleCnt="4">
        <dgm:presLayoutVars>
          <dgm:chMax val="1"/>
          <dgm:bulletEnabled val="1"/>
        </dgm:presLayoutVars>
      </dgm:prSet>
      <dgm:spPr/>
      <dgm:t>
        <a:bodyPr/>
        <a:lstStyle/>
        <a:p>
          <a:endParaRPr lang="en-US"/>
        </a:p>
      </dgm:t>
    </dgm:pt>
    <dgm:pt modelId="{76B55DAA-C3C5-4363-9D46-43A5BF411139}" type="pres">
      <dgm:prSet presAssocID="{64742CF5-5D8D-4DF7-B816-925B24648C63}" presName="descendantText" presStyleLbl="alignAcc1" presStyleIdx="2" presStyleCnt="4">
        <dgm:presLayoutVars>
          <dgm:bulletEnabled val="1"/>
        </dgm:presLayoutVars>
      </dgm:prSet>
      <dgm:spPr/>
      <dgm:t>
        <a:bodyPr/>
        <a:lstStyle/>
        <a:p>
          <a:endParaRPr lang="en-US"/>
        </a:p>
      </dgm:t>
    </dgm:pt>
    <dgm:pt modelId="{C8373282-CE7C-40EE-90F0-42072EA5C241}" type="pres">
      <dgm:prSet presAssocID="{62BF59DC-E8B6-4097-A8F9-C68329995B0D}" presName="sp" presStyleCnt="0"/>
      <dgm:spPr/>
    </dgm:pt>
    <dgm:pt modelId="{7505DCA1-B578-47E4-926B-89FBC4401A3D}" type="pres">
      <dgm:prSet presAssocID="{E41B25B5-1BAE-4860-838E-A259CB4C07BA}" presName="composite" presStyleCnt="0"/>
      <dgm:spPr/>
    </dgm:pt>
    <dgm:pt modelId="{456DE40D-C765-4A43-A605-023DE98B7414}" type="pres">
      <dgm:prSet presAssocID="{E41B25B5-1BAE-4860-838E-A259CB4C07BA}" presName="parentText" presStyleLbl="alignNode1" presStyleIdx="3" presStyleCnt="4">
        <dgm:presLayoutVars>
          <dgm:chMax val="1"/>
          <dgm:bulletEnabled val="1"/>
        </dgm:presLayoutVars>
      </dgm:prSet>
      <dgm:spPr/>
      <dgm:t>
        <a:bodyPr/>
        <a:lstStyle/>
        <a:p>
          <a:endParaRPr lang="en-US"/>
        </a:p>
      </dgm:t>
    </dgm:pt>
    <dgm:pt modelId="{39EF9FDA-4BEC-4A56-AC42-7F557075E1A1}" type="pres">
      <dgm:prSet presAssocID="{E41B25B5-1BAE-4860-838E-A259CB4C07BA}" presName="descendantText" presStyleLbl="alignAcc1" presStyleIdx="3" presStyleCnt="4" custLinFactNeighborX="-717" custLinFactNeighborY="1412">
        <dgm:presLayoutVars>
          <dgm:bulletEnabled val="1"/>
        </dgm:presLayoutVars>
      </dgm:prSet>
      <dgm:spPr/>
      <dgm:t>
        <a:bodyPr/>
        <a:lstStyle/>
        <a:p>
          <a:endParaRPr lang="en-US"/>
        </a:p>
      </dgm:t>
    </dgm:pt>
  </dgm:ptLst>
  <dgm:cxnLst>
    <dgm:cxn modelId="{D056C342-3D4F-43EF-AAFA-779C8E9D410C}" type="presOf" srcId="{ED19859C-96F5-40D3-A922-E6BD663CD9FF}" destId="{FB7A3CB4-04AB-4764-8A16-02BD1CE77562}" srcOrd="0" destOrd="1" presId="urn:microsoft.com/office/officeart/2005/8/layout/chevron2"/>
    <dgm:cxn modelId="{1ECEA70A-520D-45C3-A76A-A82D8C241EC7}" type="presOf" srcId="{E41B25B5-1BAE-4860-838E-A259CB4C07BA}" destId="{456DE40D-C765-4A43-A605-023DE98B7414}" srcOrd="0" destOrd="0" presId="urn:microsoft.com/office/officeart/2005/8/layout/chevron2"/>
    <dgm:cxn modelId="{C5A4FBD3-A2AC-4FBE-B3BC-9089B1B2FF2B}" srcId="{72CCAA28-33C9-4610-AC1B-39A2455B7753}" destId="{5AE76C66-30B9-402F-ACEB-6DC8F6A7E410}" srcOrd="0" destOrd="0" parTransId="{7661BC16-91F7-490C-8596-34F46E1E9B4D}" sibTransId="{9FBEA684-2AF9-4651-BCB8-46682AC678C8}"/>
    <dgm:cxn modelId="{211FF152-A63B-4D12-B0BF-C1C43A0B5B35}" srcId="{DC05AC13-A52C-4B1C-A464-8B314DC7DE0E}" destId="{4E493F0B-7058-4553-9B04-006C6D6F52C6}" srcOrd="1" destOrd="0" parTransId="{01213DE3-4C45-4457-9C84-A6A77DAD7BE7}" sibTransId="{EEFF0FE9-8B7E-43CB-9C61-7AEEE60F4459}"/>
    <dgm:cxn modelId="{773A4F04-DEFD-4DFA-8F5F-7F5F1B26AEDA}" srcId="{DC05AC13-A52C-4B1C-A464-8B314DC7DE0E}" destId="{E41B25B5-1BAE-4860-838E-A259CB4C07BA}" srcOrd="3" destOrd="0" parTransId="{61DE69DC-39C7-41B1-9E1A-1B30FA69FDB0}" sibTransId="{B5E51521-2B86-43C6-96C7-F2C81B057206}"/>
    <dgm:cxn modelId="{8EA23CFC-A3C5-4772-8AC2-74FBD31CA614}" type="presOf" srcId="{B1F319E2-94B0-4942-8F91-04D50731503A}" destId="{39EF9FDA-4BEC-4A56-AC42-7F557075E1A1}" srcOrd="0" destOrd="1" presId="urn:microsoft.com/office/officeart/2005/8/layout/chevron2"/>
    <dgm:cxn modelId="{8E41C5B2-9464-4F3C-8710-429C43C62DFE}" srcId="{64742CF5-5D8D-4DF7-B816-925B24648C63}" destId="{12FC0A07-6DB8-4632-836C-DB6525B9E43A}" srcOrd="0" destOrd="0" parTransId="{A8BE815C-33D8-4ED4-882B-6A9E11DE1A5B}" sibTransId="{165B2085-57F6-4FBD-9501-FD37359CC9E2}"/>
    <dgm:cxn modelId="{163E82C8-6968-4853-A8BB-3004DFD5A5B4}" type="presOf" srcId="{5AE76C66-30B9-402F-ACEB-6DC8F6A7E410}" destId="{FB7A3CB4-04AB-4764-8A16-02BD1CE77562}" srcOrd="0" destOrd="0" presId="urn:microsoft.com/office/officeart/2005/8/layout/chevron2"/>
    <dgm:cxn modelId="{D614FD3A-A569-400E-8A6F-5F0EA86CF160}" type="presOf" srcId="{6F80615A-757D-416D-AAB0-676265E7E861}" destId="{E98DF8B6-F32E-4E65-9611-DE1AE2C9093A}" srcOrd="0" destOrd="1" presId="urn:microsoft.com/office/officeart/2005/8/layout/chevron2"/>
    <dgm:cxn modelId="{B81C5594-2991-4EA8-A809-2D20C97E2AD8}" type="presOf" srcId="{72CCAA28-33C9-4610-AC1B-39A2455B7753}" destId="{A593A871-BBC6-4ABB-AD5C-48307DB597F8}" srcOrd="0" destOrd="0" presId="urn:microsoft.com/office/officeart/2005/8/layout/chevron2"/>
    <dgm:cxn modelId="{7C4FA7E9-6EA2-4350-A4D3-B8DA6CD59D52}" srcId="{4E493F0B-7058-4553-9B04-006C6D6F52C6}" destId="{04CFCF31-EC98-47DD-94A4-28FDC7BC4DD5}" srcOrd="0" destOrd="0" parTransId="{17EE0F4D-209E-4F01-9AD9-61C124E95A54}" sibTransId="{9299BCCA-7104-4E75-992A-15C712965B6C}"/>
    <dgm:cxn modelId="{DF5224EC-948F-47DF-8902-0C6CEEF98FB1}" type="presOf" srcId="{D99B41F5-8A0A-40B8-B4FA-A68C70F2E9C6}" destId="{39EF9FDA-4BEC-4A56-AC42-7F557075E1A1}" srcOrd="0" destOrd="0" presId="urn:microsoft.com/office/officeart/2005/8/layout/chevron2"/>
    <dgm:cxn modelId="{52800CE1-0885-4DC0-9653-BBD8A9E9797B}" srcId="{DC05AC13-A52C-4B1C-A464-8B314DC7DE0E}" destId="{72CCAA28-33C9-4610-AC1B-39A2455B7753}" srcOrd="0" destOrd="0" parTransId="{63DE3B17-5DCE-448A-95E4-4592F4BB5081}" sibTransId="{E61BF235-41FC-445F-BF6E-E2E911B85DDF}"/>
    <dgm:cxn modelId="{6937C9B7-6CA8-43B2-ADFB-B4F518D25609}" type="presOf" srcId="{BC68DB21-FF41-4044-ACCE-3E3AE10749A4}" destId="{76B55DAA-C3C5-4363-9D46-43A5BF411139}" srcOrd="0" destOrd="1" presId="urn:microsoft.com/office/officeart/2005/8/layout/chevron2"/>
    <dgm:cxn modelId="{8CFBD5EF-A8E0-4FEE-B796-9FF3B2C04C7F}" type="presOf" srcId="{DC05AC13-A52C-4B1C-A464-8B314DC7DE0E}" destId="{6C1178B8-EA34-472A-8FF8-F1B68EC5D427}" srcOrd="0" destOrd="0" presId="urn:microsoft.com/office/officeart/2005/8/layout/chevron2"/>
    <dgm:cxn modelId="{20E53AB7-F236-4DC1-A402-B0B1337D3521}" type="presOf" srcId="{4E493F0B-7058-4553-9B04-006C6D6F52C6}" destId="{D1380227-BD85-4D5F-8649-01BA6BB7FD29}" srcOrd="0" destOrd="0" presId="urn:microsoft.com/office/officeart/2005/8/layout/chevron2"/>
    <dgm:cxn modelId="{583A9F2D-98D2-4069-91D8-22EC5C4F5996}" type="presOf" srcId="{04CFCF31-EC98-47DD-94A4-28FDC7BC4DD5}" destId="{E98DF8B6-F32E-4E65-9611-DE1AE2C9093A}" srcOrd="0" destOrd="0" presId="urn:microsoft.com/office/officeart/2005/8/layout/chevron2"/>
    <dgm:cxn modelId="{6E45B93A-5728-452F-A07D-B24020776645}" srcId="{DC05AC13-A52C-4B1C-A464-8B314DC7DE0E}" destId="{64742CF5-5D8D-4DF7-B816-925B24648C63}" srcOrd="2" destOrd="0" parTransId="{0F8A5E54-E4D2-494C-8AB0-32A5F7BC673A}" sibTransId="{62BF59DC-E8B6-4097-A8F9-C68329995B0D}"/>
    <dgm:cxn modelId="{99F7DCA3-262C-409B-BAD6-B419DD020B30}" srcId="{64742CF5-5D8D-4DF7-B816-925B24648C63}" destId="{BC68DB21-FF41-4044-ACCE-3E3AE10749A4}" srcOrd="1" destOrd="0" parTransId="{8752EBB7-D1B8-4DFE-AF2E-96B7A0F278E6}" sibTransId="{C303F787-2F22-422E-AE5D-BC3CE5D02B17}"/>
    <dgm:cxn modelId="{023B765F-374D-4FFB-9E5B-9CFEE02F8C95}" type="presOf" srcId="{64742CF5-5D8D-4DF7-B816-925B24648C63}" destId="{66BE8878-1E7E-49CE-81F9-FF6674C268AB}" srcOrd="0" destOrd="0" presId="urn:microsoft.com/office/officeart/2005/8/layout/chevron2"/>
    <dgm:cxn modelId="{0D8A1100-7F90-4887-B53D-F86A214369E6}" type="presOf" srcId="{12FC0A07-6DB8-4632-836C-DB6525B9E43A}" destId="{76B55DAA-C3C5-4363-9D46-43A5BF411139}" srcOrd="0" destOrd="0" presId="urn:microsoft.com/office/officeart/2005/8/layout/chevron2"/>
    <dgm:cxn modelId="{64434CF0-5201-4042-8484-15451E792586}" srcId="{E41B25B5-1BAE-4860-838E-A259CB4C07BA}" destId="{D99B41F5-8A0A-40B8-B4FA-A68C70F2E9C6}" srcOrd="0" destOrd="0" parTransId="{277CAF48-8D55-442A-BDCC-99192F95FD77}" sibTransId="{61347A1B-A988-4D17-9D1B-D47DC03D16F5}"/>
    <dgm:cxn modelId="{4BFAEBE4-11DE-4AB1-A59F-0E4447E7E485}" srcId="{E41B25B5-1BAE-4860-838E-A259CB4C07BA}" destId="{B1F319E2-94B0-4942-8F91-04D50731503A}" srcOrd="1" destOrd="0" parTransId="{39B4E987-5CCA-4AC6-941F-A225C3EF4246}" sibTransId="{6FC1EA36-D725-40C2-B903-3E6C523306D8}"/>
    <dgm:cxn modelId="{C7CBEA55-5903-437A-A832-04B29DA9F5EA}" srcId="{4E493F0B-7058-4553-9B04-006C6D6F52C6}" destId="{6F80615A-757D-416D-AAB0-676265E7E861}" srcOrd="1" destOrd="0" parTransId="{0087CA9E-8FA6-4E42-951D-9530278CF175}" sibTransId="{531E7D49-48F9-48C6-A3DA-C20B2B9FEEB4}"/>
    <dgm:cxn modelId="{AACF28F5-C419-4BB3-8249-AB29FB6801F7}" srcId="{72CCAA28-33C9-4610-AC1B-39A2455B7753}" destId="{ED19859C-96F5-40D3-A922-E6BD663CD9FF}" srcOrd="1" destOrd="0" parTransId="{92EAB5AF-A8D5-4C6A-A94A-BB8495970399}" sibTransId="{E8612889-9A66-403A-AB7D-EB502D68A45F}"/>
    <dgm:cxn modelId="{3D6E3CF8-8074-4D8A-8719-ABDCF27BEAC2}" type="presParOf" srcId="{6C1178B8-EA34-472A-8FF8-F1B68EC5D427}" destId="{D0F7B204-1D25-409B-97BC-A201229D6DCA}" srcOrd="0" destOrd="0" presId="urn:microsoft.com/office/officeart/2005/8/layout/chevron2"/>
    <dgm:cxn modelId="{4513EAB4-966C-452B-94CA-36F14DB3EEBE}" type="presParOf" srcId="{D0F7B204-1D25-409B-97BC-A201229D6DCA}" destId="{A593A871-BBC6-4ABB-AD5C-48307DB597F8}" srcOrd="0" destOrd="0" presId="urn:microsoft.com/office/officeart/2005/8/layout/chevron2"/>
    <dgm:cxn modelId="{A4D0E71D-1F6E-4015-8F96-B4F0FF4EAD98}" type="presParOf" srcId="{D0F7B204-1D25-409B-97BC-A201229D6DCA}" destId="{FB7A3CB4-04AB-4764-8A16-02BD1CE77562}" srcOrd="1" destOrd="0" presId="urn:microsoft.com/office/officeart/2005/8/layout/chevron2"/>
    <dgm:cxn modelId="{FCDF7E70-D7F7-4C00-908B-AC3A4A3F0573}" type="presParOf" srcId="{6C1178B8-EA34-472A-8FF8-F1B68EC5D427}" destId="{3D71BCB8-CF51-4519-9F6A-54AFA452CC1B}" srcOrd="1" destOrd="0" presId="urn:microsoft.com/office/officeart/2005/8/layout/chevron2"/>
    <dgm:cxn modelId="{EBF830B2-5578-4AE4-ADA8-B02533EED7FA}" type="presParOf" srcId="{6C1178B8-EA34-472A-8FF8-F1B68EC5D427}" destId="{6943C267-8D69-482F-B618-3580E3D07049}" srcOrd="2" destOrd="0" presId="urn:microsoft.com/office/officeart/2005/8/layout/chevron2"/>
    <dgm:cxn modelId="{F42FFE0F-4704-4164-BD9D-46DA2064AAD0}" type="presParOf" srcId="{6943C267-8D69-482F-B618-3580E3D07049}" destId="{D1380227-BD85-4D5F-8649-01BA6BB7FD29}" srcOrd="0" destOrd="0" presId="urn:microsoft.com/office/officeart/2005/8/layout/chevron2"/>
    <dgm:cxn modelId="{1B3E7706-28BC-4A32-B8A2-01F0B64C73ED}" type="presParOf" srcId="{6943C267-8D69-482F-B618-3580E3D07049}" destId="{E98DF8B6-F32E-4E65-9611-DE1AE2C9093A}" srcOrd="1" destOrd="0" presId="urn:microsoft.com/office/officeart/2005/8/layout/chevron2"/>
    <dgm:cxn modelId="{62926AD6-C36E-4D12-A8EC-DDCDF0447B2F}" type="presParOf" srcId="{6C1178B8-EA34-472A-8FF8-F1B68EC5D427}" destId="{8F57D7CB-A89E-4BA4-AE52-AC5A6F9A1172}" srcOrd="3" destOrd="0" presId="urn:microsoft.com/office/officeart/2005/8/layout/chevron2"/>
    <dgm:cxn modelId="{7A923F56-D26E-4223-9E65-96DA5924D785}" type="presParOf" srcId="{6C1178B8-EA34-472A-8FF8-F1B68EC5D427}" destId="{CC9D9C89-8F16-4D20-84A2-41F54E4662C5}" srcOrd="4" destOrd="0" presId="urn:microsoft.com/office/officeart/2005/8/layout/chevron2"/>
    <dgm:cxn modelId="{7FCDF532-CF6C-43F8-B5C7-0D85B7A6F066}" type="presParOf" srcId="{CC9D9C89-8F16-4D20-84A2-41F54E4662C5}" destId="{66BE8878-1E7E-49CE-81F9-FF6674C268AB}" srcOrd="0" destOrd="0" presId="urn:microsoft.com/office/officeart/2005/8/layout/chevron2"/>
    <dgm:cxn modelId="{34F4E010-F2E0-453C-9827-5A6A87CCAF1C}" type="presParOf" srcId="{CC9D9C89-8F16-4D20-84A2-41F54E4662C5}" destId="{76B55DAA-C3C5-4363-9D46-43A5BF411139}" srcOrd="1" destOrd="0" presId="urn:microsoft.com/office/officeart/2005/8/layout/chevron2"/>
    <dgm:cxn modelId="{DA87E5F9-4766-49B1-BCC4-9CDC9ED7F596}" type="presParOf" srcId="{6C1178B8-EA34-472A-8FF8-F1B68EC5D427}" destId="{C8373282-CE7C-40EE-90F0-42072EA5C241}" srcOrd="5" destOrd="0" presId="urn:microsoft.com/office/officeart/2005/8/layout/chevron2"/>
    <dgm:cxn modelId="{8D461984-A8F8-4FAA-BD17-8E1BB8B98C28}" type="presParOf" srcId="{6C1178B8-EA34-472A-8FF8-F1B68EC5D427}" destId="{7505DCA1-B578-47E4-926B-89FBC4401A3D}" srcOrd="6" destOrd="0" presId="urn:microsoft.com/office/officeart/2005/8/layout/chevron2"/>
    <dgm:cxn modelId="{810528A2-37DB-4D7C-AD5A-DE31D4FB3112}" type="presParOf" srcId="{7505DCA1-B578-47E4-926B-89FBC4401A3D}" destId="{456DE40D-C765-4A43-A605-023DE98B7414}" srcOrd="0" destOrd="0" presId="urn:microsoft.com/office/officeart/2005/8/layout/chevron2"/>
    <dgm:cxn modelId="{AB9209D2-9D97-4FA1-BF80-535D5CF81495}" type="presParOf" srcId="{7505DCA1-B578-47E4-926B-89FBC4401A3D}" destId="{39EF9FDA-4BEC-4A56-AC42-7F557075E1A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997500-D908-4BF8-B19A-F90983698005}">
      <dsp:nvSpPr>
        <dsp:cNvPr id="0" name=""/>
        <dsp:cNvSpPr/>
      </dsp:nvSpPr>
      <dsp:spPr>
        <a:xfrm rot="5400000">
          <a:off x="-64010" y="64906"/>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2007</a:t>
          </a:r>
          <a:endParaRPr lang="en-US" sz="800" kern="1200"/>
        </a:p>
      </dsp:txBody>
      <dsp:txXfrm rot="5400000">
        <a:off x="-64010" y="64906"/>
        <a:ext cx="426739" cy="298717"/>
      </dsp:txXfrm>
    </dsp:sp>
    <dsp:sp modelId="{2D47E858-911C-435A-BB5F-E76C549014B4}">
      <dsp:nvSpPr>
        <dsp:cNvPr id="0" name=""/>
        <dsp:cNvSpPr/>
      </dsp:nvSpPr>
      <dsp:spPr>
        <a:xfrm rot="5400000">
          <a:off x="1039368" y="-739755"/>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0 : SYS ENG </a:t>
          </a:r>
          <a:endParaRPr lang="en-US" sz="1100" kern="1200"/>
        </a:p>
      </dsp:txBody>
      <dsp:txXfrm rot="5400000">
        <a:off x="1039368" y="-739755"/>
        <a:ext cx="277380" cy="1758682"/>
      </dsp:txXfrm>
    </dsp:sp>
    <dsp:sp modelId="{6E231607-106A-4F54-BC32-2E6C4193C3B6}">
      <dsp:nvSpPr>
        <dsp:cNvPr id="0" name=""/>
        <dsp:cNvSpPr/>
      </dsp:nvSpPr>
      <dsp:spPr>
        <a:xfrm rot="5400000">
          <a:off x="-64010" y="446560"/>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2008</a:t>
          </a:r>
          <a:endParaRPr lang="en-US" sz="800" kern="1200"/>
        </a:p>
      </dsp:txBody>
      <dsp:txXfrm rot="5400000">
        <a:off x="-64010" y="446560"/>
        <a:ext cx="426739" cy="298717"/>
      </dsp:txXfrm>
    </dsp:sp>
    <dsp:sp modelId="{B1B59E70-41EA-4D00-A9E5-6939AE31E650}">
      <dsp:nvSpPr>
        <dsp:cNvPr id="0" name=""/>
        <dsp:cNvSpPr/>
      </dsp:nvSpPr>
      <dsp:spPr>
        <a:xfrm rot="5400000">
          <a:off x="1039368" y="-358101"/>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1 :COMMUNITTIES</a:t>
          </a:r>
          <a:endParaRPr lang="en-US" sz="1100" kern="1200"/>
        </a:p>
      </dsp:txBody>
      <dsp:txXfrm rot="5400000">
        <a:off x="1039368" y="-358101"/>
        <a:ext cx="277380" cy="1758682"/>
      </dsp:txXfrm>
    </dsp:sp>
    <dsp:sp modelId="{9017EC50-E13F-4157-AAE2-EE890D799020}">
      <dsp:nvSpPr>
        <dsp:cNvPr id="0" name=""/>
        <dsp:cNvSpPr/>
      </dsp:nvSpPr>
      <dsp:spPr>
        <a:xfrm rot="5400000">
          <a:off x="-64010" y="828214"/>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2009</a:t>
          </a:r>
          <a:endParaRPr lang="en-US" sz="800" kern="1200"/>
        </a:p>
      </dsp:txBody>
      <dsp:txXfrm rot="5400000">
        <a:off x="-64010" y="828214"/>
        <a:ext cx="426739" cy="298717"/>
      </dsp:txXfrm>
    </dsp:sp>
    <dsp:sp modelId="{6D34C1CC-F61D-4FA8-ACBF-255CC6E8129C}">
      <dsp:nvSpPr>
        <dsp:cNvPr id="0" name=""/>
        <dsp:cNvSpPr/>
      </dsp:nvSpPr>
      <dsp:spPr>
        <a:xfrm rot="5400000">
          <a:off x="1039368" y="23552"/>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2 : BEST ROBOTICS</a:t>
          </a:r>
          <a:endParaRPr lang="en-US" sz="1100" kern="1200"/>
        </a:p>
      </dsp:txBody>
      <dsp:txXfrm rot="5400000">
        <a:off x="1039368" y="23552"/>
        <a:ext cx="277380" cy="1758682"/>
      </dsp:txXfrm>
    </dsp:sp>
    <dsp:sp modelId="{DFCE2BFA-CD41-4E5D-87C2-362414920F0E}">
      <dsp:nvSpPr>
        <dsp:cNvPr id="0" name=""/>
        <dsp:cNvSpPr/>
      </dsp:nvSpPr>
      <dsp:spPr>
        <a:xfrm rot="5400000">
          <a:off x="-64010" y="1209867"/>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2010</a:t>
          </a:r>
          <a:endParaRPr lang="en-US" sz="800" kern="1200"/>
        </a:p>
      </dsp:txBody>
      <dsp:txXfrm rot="5400000">
        <a:off x="-64010" y="1209867"/>
        <a:ext cx="426739" cy="298717"/>
      </dsp:txXfrm>
    </dsp:sp>
    <dsp:sp modelId="{558591A4-DD7A-4C7C-89FC-EFE58F82C252}">
      <dsp:nvSpPr>
        <dsp:cNvPr id="0" name=""/>
        <dsp:cNvSpPr/>
      </dsp:nvSpPr>
      <dsp:spPr>
        <a:xfrm rot="5400000">
          <a:off x="1039368" y="405206"/>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3 : PROCESS </a:t>
          </a:r>
          <a:endParaRPr lang="en-US" sz="1100" kern="1200"/>
        </a:p>
      </dsp:txBody>
      <dsp:txXfrm rot="5400000">
        <a:off x="1039368" y="405206"/>
        <a:ext cx="277380" cy="1758682"/>
      </dsp:txXfrm>
    </dsp:sp>
    <dsp:sp modelId="{44E4001C-87F6-4F13-87D2-E4F8617A7478}">
      <dsp:nvSpPr>
        <dsp:cNvPr id="0" name=""/>
        <dsp:cNvSpPr/>
      </dsp:nvSpPr>
      <dsp:spPr>
        <a:xfrm rot="5400000">
          <a:off x="-64010" y="1591521"/>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2011</a:t>
          </a:r>
          <a:endParaRPr lang="en-US" sz="800" kern="1200"/>
        </a:p>
      </dsp:txBody>
      <dsp:txXfrm rot="5400000">
        <a:off x="-64010" y="1591521"/>
        <a:ext cx="426739" cy="298717"/>
      </dsp:txXfrm>
    </dsp:sp>
    <dsp:sp modelId="{8692C0A6-FD35-4061-94A9-06FA0C18345F}">
      <dsp:nvSpPr>
        <dsp:cNvPr id="0" name=""/>
        <dsp:cNvSpPr/>
      </dsp:nvSpPr>
      <dsp:spPr>
        <a:xfrm rot="5400000">
          <a:off x="1039368" y="786860"/>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4 : E-WEEK</a:t>
          </a:r>
          <a:endParaRPr lang="en-US" sz="1100" kern="1200"/>
        </a:p>
      </dsp:txBody>
      <dsp:txXfrm rot="5400000">
        <a:off x="1039368" y="786860"/>
        <a:ext cx="277380" cy="1758682"/>
      </dsp:txXfrm>
    </dsp:sp>
    <dsp:sp modelId="{9A2347AD-14EF-4BD9-B656-3AE0497D1DE3}">
      <dsp:nvSpPr>
        <dsp:cNvPr id="0" name=""/>
        <dsp:cNvSpPr/>
      </dsp:nvSpPr>
      <dsp:spPr>
        <a:xfrm rot="5400000">
          <a:off x="-64010" y="1973175"/>
          <a:ext cx="426739" cy="2987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2012</a:t>
          </a:r>
          <a:endParaRPr lang="en-US" sz="800" kern="1200"/>
        </a:p>
      </dsp:txBody>
      <dsp:txXfrm rot="5400000">
        <a:off x="-64010" y="1973175"/>
        <a:ext cx="426739" cy="298717"/>
      </dsp:txXfrm>
    </dsp:sp>
    <dsp:sp modelId="{4F3A0572-B882-4253-AB7C-106D44667BB1}">
      <dsp:nvSpPr>
        <dsp:cNvPr id="0" name=""/>
        <dsp:cNvSpPr/>
      </dsp:nvSpPr>
      <dsp:spPr>
        <a:xfrm rot="5400000">
          <a:off x="1039368" y="1168514"/>
          <a:ext cx="277380" cy="17586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YEAR 5 : QUADCOPTER</a:t>
          </a:r>
          <a:endParaRPr lang="en-US" sz="1100" kern="1200"/>
        </a:p>
      </dsp:txBody>
      <dsp:txXfrm rot="5400000">
        <a:off x="1039368" y="1168514"/>
        <a:ext cx="277380" cy="17586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93A871-BBC6-4ABB-AD5C-48307DB597F8}">
      <dsp:nvSpPr>
        <dsp:cNvPr id="0" name=""/>
        <dsp:cNvSpPr/>
      </dsp:nvSpPr>
      <dsp:spPr>
        <a:xfrm rot="5400000">
          <a:off x="-173738" y="174795"/>
          <a:ext cx="1158254" cy="810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BRAINSTORMING</a:t>
          </a:r>
          <a:endParaRPr lang="en-US" sz="800" kern="1200"/>
        </a:p>
      </dsp:txBody>
      <dsp:txXfrm rot="5400000">
        <a:off x="-173738" y="174795"/>
        <a:ext cx="1158254" cy="810778"/>
      </dsp:txXfrm>
    </dsp:sp>
    <dsp:sp modelId="{FB7A3CB4-04AB-4764-8A16-02BD1CE77562}">
      <dsp:nvSpPr>
        <dsp:cNvPr id="0" name=""/>
        <dsp:cNvSpPr/>
      </dsp:nvSpPr>
      <dsp:spPr>
        <a:xfrm rot="5400000">
          <a:off x="2543556" y="-1731721"/>
          <a:ext cx="752865" cy="4218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First project : Spiral 1 – 2000</a:t>
          </a:r>
          <a:endParaRPr lang="en-US" sz="2100" kern="1200"/>
        </a:p>
        <a:p>
          <a:pPr marL="228600" lvl="1" indent="-228600" algn="l" defTabSz="933450">
            <a:lnSpc>
              <a:spcPct val="90000"/>
            </a:lnSpc>
            <a:spcBef>
              <a:spcPct val="0"/>
            </a:spcBef>
            <a:spcAft>
              <a:spcPct val="15000"/>
            </a:spcAft>
            <a:buChar char="••"/>
          </a:pPr>
          <a:r>
            <a:rPr lang="en-US" sz="2100" kern="1200" smtClean="0"/>
            <a:t>AUSTIN - Texas</a:t>
          </a:r>
          <a:endParaRPr lang="en-US" sz="2100" kern="1200"/>
        </a:p>
      </dsp:txBody>
      <dsp:txXfrm rot="5400000">
        <a:off x="2543556" y="-1731721"/>
        <a:ext cx="752865" cy="4218421"/>
      </dsp:txXfrm>
    </dsp:sp>
    <dsp:sp modelId="{D1380227-BD85-4D5F-8649-01BA6BB7FD29}">
      <dsp:nvSpPr>
        <dsp:cNvPr id="0" name=""/>
        <dsp:cNvSpPr/>
      </dsp:nvSpPr>
      <dsp:spPr>
        <a:xfrm rot="5400000">
          <a:off x="-173738" y="1185005"/>
          <a:ext cx="1158254" cy="810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TRADE STUDY</a:t>
          </a:r>
          <a:endParaRPr lang="en-US" sz="800" kern="1200"/>
        </a:p>
      </dsp:txBody>
      <dsp:txXfrm rot="5400000">
        <a:off x="-173738" y="1185005"/>
        <a:ext cx="1158254" cy="810778"/>
      </dsp:txXfrm>
    </dsp:sp>
    <dsp:sp modelId="{E98DF8B6-F32E-4E65-9611-DE1AE2C9093A}">
      <dsp:nvSpPr>
        <dsp:cNvPr id="0" name=""/>
        <dsp:cNvSpPr/>
      </dsp:nvSpPr>
      <dsp:spPr>
        <a:xfrm rot="5400000">
          <a:off x="2543556" y="-721510"/>
          <a:ext cx="752865" cy="4218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First project : Spiral 4 - 2004</a:t>
          </a:r>
          <a:endParaRPr lang="en-US" sz="2100" kern="1200"/>
        </a:p>
        <a:p>
          <a:pPr marL="228600" lvl="1" indent="-228600" algn="l" defTabSz="933450">
            <a:lnSpc>
              <a:spcPct val="90000"/>
            </a:lnSpc>
            <a:spcBef>
              <a:spcPct val="0"/>
            </a:spcBef>
            <a:spcAft>
              <a:spcPct val="15000"/>
            </a:spcAft>
            <a:buChar char="••"/>
          </a:pPr>
          <a:r>
            <a:rPr lang="en-US" sz="2100" kern="1200" smtClean="0"/>
            <a:t>CHINA LAKE - California</a:t>
          </a:r>
          <a:endParaRPr lang="en-US" sz="2100" kern="1200"/>
        </a:p>
      </dsp:txBody>
      <dsp:txXfrm rot="5400000">
        <a:off x="2543556" y="-721510"/>
        <a:ext cx="752865" cy="4218421"/>
      </dsp:txXfrm>
    </dsp:sp>
    <dsp:sp modelId="{66BE8878-1E7E-49CE-81F9-FF6674C268AB}">
      <dsp:nvSpPr>
        <dsp:cNvPr id="0" name=""/>
        <dsp:cNvSpPr/>
      </dsp:nvSpPr>
      <dsp:spPr>
        <a:xfrm rot="5400000">
          <a:off x="-173738" y="2195216"/>
          <a:ext cx="1158254" cy="810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PROTOTYPING</a:t>
          </a:r>
          <a:endParaRPr lang="en-US" sz="800" kern="1200"/>
        </a:p>
      </dsp:txBody>
      <dsp:txXfrm rot="5400000">
        <a:off x="-173738" y="2195216"/>
        <a:ext cx="1158254" cy="810778"/>
      </dsp:txXfrm>
    </dsp:sp>
    <dsp:sp modelId="{76B55DAA-C3C5-4363-9D46-43A5BF411139}">
      <dsp:nvSpPr>
        <dsp:cNvPr id="0" name=""/>
        <dsp:cNvSpPr/>
      </dsp:nvSpPr>
      <dsp:spPr>
        <a:xfrm rot="5400000">
          <a:off x="2543556" y="288699"/>
          <a:ext cx="752865" cy="4218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First project : Spiral 9 - 2009</a:t>
          </a:r>
          <a:endParaRPr lang="en-US" sz="2100" kern="1200"/>
        </a:p>
        <a:p>
          <a:pPr marL="228600" lvl="1" indent="-228600" algn="l" defTabSz="933450">
            <a:lnSpc>
              <a:spcPct val="90000"/>
            </a:lnSpc>
            <a:spcBef>
              <a:spcPct val="0"/>
            </a:spcBef>
            <a:spcAft>
              <a:spcPct val="15000"/>
            </a:spcAft>
            <a:buChar char="••"/>
          </a:pPr>
          <a:r>
            <a:rPr lang="en-US" sz="2100" kern="1200" smtClean="0"/>
            <a:t>Saratobia - Mississipi</a:t>
          </a:r>
          <a:endParaRPr lang="en-US" sz="2100" kern="1200"/>
        </a:p>
      </dsp:txBody>
      <dsp:txXfrm rot="5400000">
        <a:off x="2543556" y="288699"/>
        <a:ext cx="752865" cy="4218421"/>
      </dsp:txXfrm>
    </dsp:sp>
    <dsp:sp modelId="{456DE40D-C765-4A43-A605-023DE98B7414}">
      <dsp:nvSpPr>
        <dsp:cNvPr id="0" name=""/>
        <dsp:cNvSpPr/>
      </dsp:nvSpPr>
      <dsp:spPr>
        <a:xfrm rot="5400000">
          <a:off x="-173738" y="3205426"/>
          <a:ext cx="1158254" cy="81077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smtClean="0"/>
            <a:t>TESTING</a:t>
          </a:r>
          <a:endParaRPr lang="en-US" sz="800" kern="1200"/>
        </a:p>
      </dsp:txBody>
      <dsp:txXfrm rot="5400000">
        <a:off x="-173738" y="3205426"/>
        <a:ext cx="1158254" cy="810778"/>
      </dsp:txXfrm>
    </dsp:sp>
    <dsp:sp modelId="{39EF9FDA-4BEC-4A56-AC42-7F557075E1A1}">
      <dsp:nvSpPr>
        <dsp:cNvPr id="0" name=""/>
        <dsp:cNvSpPr/>
      </dsp:nvSpPr>
      <dsp:spPr>
        <a:xfrm rot="5400000">
          <a:off x="2513310" y="1309540"/>
          <a:ext cx="752865" cy="4218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Last project: Spiral 12 – 2012</a:t>
          </a:r>
          <a:endParaRPr lang="en-US" sz="2100" kern="1200"/>
        </a:p>
        <a:p>
          <a:pPr marL="228600" lvl="1" indent="-228600" algn="l" defTabSz="933450">
            <a:lnSpc>
              <a:spcPct val="90000"/>
            </a:lnSpc>
            <a:spcBef>
              <a:spcPct val="0"/>
            </a:spcBef>
            <a:spcAft>
              <a:spcPct val="15000"/>
            </a:spcAft>
            <a:buChar char="••"/>
          </a:pPr>
          <a:r>
            <a:rPr lang="en-US" sz="2100" kern="1200" smtClean="0"/>
            <a:t>St.Louis - Missouri </a:t>
          </a:r>
          <a:endParaRPr lang="en-US" sz="2100" kern="1200"/>
        </a:p>
      </dsp:txBody>
      <dsp:txXfrm rot="5400000">
        <a:off x="2513310" y="1309540"/>
        <a:ext cx="752865" cy="42184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642A4709-14E1-4E00-A935-35E8C171B9CC}" type="datetimeFigureOut">
              <a:rPr lang="en-US" smtClean="0"/>
              <a:pPr/>
              <a:t>3/20/2013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13EA4A4F-F0A7-4691-93E4-852256B9F6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A4A4F-F0A7-4691-93E4-852256B9F6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94778-D165-4D79-86D7-49686E0C3250}"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94778-D165-4D79-86D7-49686E0C3250}"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94778-D165-4D79-86D7-49686E0C3250}"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94778-D165-4D79-86D7-49686E0C3250}"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94778-D165-4D79-86D7-49686E0C3250}" type="datetimeFigureOut">
              <a:rPr lang="en-US" smtClean="0"/>
              <a:pPr/>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94778-D165-4D79-86D7-49686E0C3250}"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94778-D165-4D79-86D7-49686E0C3250}" type="datetimeFigureOut">
              <a:rPr lang="en-US" smtClean="0"/>
              <a:pPr/>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94778-D165-4D79-86D7-49686E0C3250}" type="datetimeFigureOut">
              <a:rPr lang="en-US" smtClean="0"/>
              <a:pPr/>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94778-D165-4D79-86D7-49686E0C3250}" type="datetimeFigureOut">
              <a:rPr lang="en-US" smtClean="0"/>
              <a:pPr/>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94778-D165-4D79-86D7-49686E0C3250}"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94778-D165-4D79-86D7-49686E0C3250}" type="datetimeFigureOut">
              <a:rPr lang="en-US" smtClean="0"/>
              <a:pPr/>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9B7D-7BD4-460F-A605-E37E113DAB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94778-D165-4D79-86D7-49686E0C3250}" type="datetimeFigureOut">
              <a:rPr lang="en-US" smtClean="0"/>
              <a:pPr/>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89B7D-7BD4-460F-A605-E37E113DA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file:///C:\Users\B1433522\Desktop\hb471.wma" TargetMode="Externa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16 YEAR Engineering Education Plan :</a:t>
            </a:r>
            <a:br>
              <a:rPr lang="en-US" smtClean="0"/>
            </a:br>
            <a:r>
              <a:rPr lang="en-US" smtClean="0"/>
              <a:t>Past , Present and Future</a:t>
            </a:r>
            <a:endParaRPr lang="en-US" dirty="0"/>
          </a:p>
        </p:txBody>
      </p:sp>
      <p:pic>
        <p:nvPicPr>
          <p:cNvPr id="8" name="Picture 4" descr="spiral-707720"/>
          <p:cNvPicPr>
            <a:picLocks noChangeAspect="1" noChangeArrowheads="1"/>
          </p:cNvPicPr>
          <p:nvPr/>
        </p:nvPicPr>
        <p:blipFill>
          <a:blip r:embed="rId3" cstate="screen"/>
          <a:srcRect r="3333"/>
          <a:stretch>
            <a:fillRect/>
          </a:stretch>
        </p:blipFill>
        <p:spPr bwMode="auto">
          <a:xfrm>
            <a:off x="4343400" y="1295400"/>
            <a:ext cx="4594942" cy="3886200"/>
          </a:xfrm>
          <a:prstGeom prst="rect">
            <a:avLst/>
          </a:prstGeom>
          <a:noFill/>
          <a:ln w="9525">
            <a:noFill/>
            <a:miter lim="800000"/>
            <a:headEnd/>
            <a:tailEnd/>
          </a:ln>
        </p:spPr>
      </p:pic>
      <p:sp>
        <p:nvSpPr>
          <p:cNvPr id="3" name="Content Placeholder 2"/>
          <p:cNvSpPr>
            <a:spLocks noGrp="1"/>
          </p:cNvSpPr>
          <p:nvPr>
            <p:ph idx="1"/>
          </p:nvPr>
        </p:nvSpPr>
        <p:spPr>
          <a:xfrm>
            <a:off x="533400" y="1600200"/>
            <a:ext cx="2743200" cy="2362200"/>
          </a:xfrm>
        </p:spPr>
        <p:txBody>
          <a:bodyPr>
            <a:normAutofit fontScale="62500" lnSpcReduction="20000"/>
          </a:bodyPr>
          <a:lstStyle/>
          <a:p>
            <a:pPr>
              <a:buNone/>
            </a:pPr>
            <a:r>
              <a:rPr lang="en-US" sz="5600" smtClean="0"/>
              <a:t>SPEAKER : </a:t>
            </a:r>
          </a:p>
          <a:p>
            <a:pPr>
              <a:buNone/>
            </a:pPr>
            <a:r>
              <a:rPr lang="en-US" sz="5600" smtClean="0"/>
              <a:t>MARCOS CHU </a:t>
            </a:r>
          </a:p>
          <a:p>
            <a:pPr>
              <a:buNone/>
            </a:pPr>
            <a:r>
              <a:rPr lang="en-US" sz="2900" smtClean="0"/>
              <a:t>Capella University.</a:t>
            </a:r>
          </a:p>
          <a:p>
            <a:pPr>
              <a:buNone/>
            </a:pPr>
            <a:r>
              <a:rPr lang="en-US" sz="2900" smtClean="0"/>
              <a:t>Ph.D Student in Accounting</a:t>
            </a:r>
            <a:endParaRPr lang="en-US" sz="2900" dirty="0" smtClean="0"/>
          </a:p>
          <a:p>
            <a:pPr algn="ctr"/>
            <a:endParaRPr lang="en-US" sz="1800" dirty="0" smtClean="0"/>
          </a:p>
          <a:p>
            <a:endParaRPr lang="en-US" dirty="0"/>
          </a:p>
        </p:txBody>
      </p:sp>
      <p:sp>
        <p:nvSpPr>
          <p:cNvPr id="5" name="TextBox 4"/>
          <p:cNvSpPr txBox="1"/>
          <p:nvPr/>
        </p:nvSpPr>
        <p:spPr>
          <a:xfrm>
            <a:off x="6781800" y="5181600"/>
            <a:ext cx="1431802" cy="369332"/>
          </a:xfrm>
          <a:prstGeom prst="rect">
            <a:avLst/>
          </a:prstGeom>
          <a:noFill/>
        </p:spPr>
        <p:txBody>
          <a:bodyPr wrap="none" rtlCol="0">
            <a:spAutoFit/>
          </a:bodyPr>
          <a:lstStyle/>
          <a:p>
            <a:r>
              <a:rPr lang="en-US" smtClean="0"/>
              <a:t>Boehm, 1988</a:t>
            </a:r>
            <a:endParaRPr lang="en-US"/>
          </a:p>
        </p:txBody>
      </p:sp>
      <p:graphicFrame>
        <p:nvGraphicFramePr>
          <p:cNvPr id="6" name="Chart 5"/>
          <p:cNvGraphicFramePr/>
          <p:nvPr/>
        </p:nvGraphicFramePr>
        <p:xfrm>
          <a:off x="0" y="3657600"/>
          <a:ext cx="4495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66800" y="3886200"/>
            <a:ext cx="2411045" cy="369332"/>
          </a:xfrm>
          <a:prstGeom prst="rect">
            <a:avLst/>
          </a:prstGeom>
          <a:noFill/>
        </p:spPr>
        <p:txBody>
          <a:bodyPr wrap="none" rtlCol="0">
            <a:spAutoFit/>
          </a:bodyPr>
          <a:lstStyle/>
          <a:p>
            <a:r>
              <a:rPr lang="en-US" smtClean="0"/>
              <a:t>3-D Printing Technology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cstate="screen"/>
          <a:srcRect/>
          <a:stretch>
            <a:fillRect/>
          </a:stretch>
        </p:blipFill>
        <p:spPr bwMode="auto">
          <a:xfrm>
            <a:off x="152400" y="1371600"/>
            <a:ext cx="4577603" cy="3276600"/>
          </a:xfrm>
          <a:prstGeom prst="rect">
            <a:avLst/>
          </a:prstGeom>
          <a:noFill/>
          <a:ln w="9525">
            <a:noFill/>
            <a:miter lim="800000"/>
            <a:headEnd/>
            <a:tailEnd/>
          </a:ln>
        </p:spPr>
      </p:pic>
      <p:sp>
        <p:nvSpPr>
          <p:cNvPr id="5" name="Content Placeholder 2"/>
          <p:cNvSpPr>
            <a:spLocks noGrp="1"/>
          </p:cNvSpPr>
          <p:nvPr>
            <p:ph idx="1"/>
          </p:nvPr>
        </p:nvSpPr>
        <p:spPr>
          <a:xfrm>
            <a:off x="4191000" y="4160837"/>
            <a:ext cx="4953000" cy="2697163"/>
          </a:xfrm>
        </p:spPr>
        <p:txBody>
          <a:bodyPr>
            <a:normAutofit/>
          </a:bodyPr>
          <a:lstStyle/>
          <a:p>
            <a:pPr>
              <a:buNone/>
            </a:pPr>
            <a:r>
              <a:rPr lang="en-US" sz="1800" dirty="0" smtClean="0"/>
              <a:t>ATTRIBUTES</a:t>
            </a:r>
          </a:p>
          <a:p>
            <a:r>
              <a:rPr lang="en-US" sz="1800" dirty="0" smtClean="0"/>
              <a:t>Integrated Development</a:t>
            </a:r>
          </a:p>
          <a:p>
            <a:pPr lvl="1"/>
            <a:r>
              <a:rPr lang="en-US" sz="1600" dirty="0" smtClean="0"/>
              <a:t>Full pipeline K-20</a:t>
            </a:r>
          </a:p>
          <a:p>
            <a:pPr lvl="1"/>
            <a:r>
              <a:rPr lang="en-US" sz="1600" dirty="0" smtClean="0"/>
              <a:t>Industry Neutral</a:t>
            </a:r>
          </a:p>
          <a:p>
            <a:r>
              <a:rPr lang="en-US" sz="1800" dirty="0" smtClean="0"/>
              <a:t>Grass Root with organizational structure</a:t>
            </a:r>
          </a:p>
          <a:p>
            <a:pPr lvl="1"/>
            <a:r>
              <a:rPr lang="en-US" sz="1600" dirty="0" smtClean="0"/>
              <a:t>BRC, BEMRC, BERSDT,BEMRIC……(12 structures)</a:t>
            </a:r>
          </a:p>
          <a:p>
            <a:r>
              <a:rPr lang="en-US" sz="1800" dirty="0" smtClean="0"/>
              <a:t>Stakeholder Financing Model </a:t>
            </a:r>
          </a:p>
          <a:p>
            <a:pPr lvl="1"/>
            <a:r>
              <a:rPr lang="en-US" sz="1600" dirty="0" smtClean="0"/>
              <a:t>ROI tracked = (benefits / investment)</a:t>
            </a:r>
          </a:p>
        </p:txBody>
      </p:sp>
      <p:grpSp>
        <p:nvGrpSpPr>
          <p:cNvPr id="15" name="Group 14"/>
          <p:cNvGrpSpPr/>
          <p:nvPr/>
        </p:nvGrpSpPr>
        <p:grpSpPr>
          <a:xfrm>
            <a:off x="4572000" y="685800"/>
            <a:ext cx="4419600" cy="3048000"/>
            <a:chOff x="0" y="0"/>
            <a:chExt cx="9144000" cy="7027277"/>
          </a:xfrm>
        </p:grpSpPr>
        <p:sp>
          <p:nvSpPr>
            <p:cNvPr id="6" name="Title 1"/>
            <p:cNvSpPr txBox="1">
              <a:spLocks/>
            </p:cNvSpPr>
            <p:nvPr/>
          </p:nvSpPr>
          <p:spPr>
            <a:xfrm>
              <a:off x="457200" y="0"/>
              <a:ext cx="8229600" cy="868362"/>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4 STEP PROCESS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5" cstate="screen"/>
            <a:srcRect/>
            <a:stretch>
              <a:fillRect/>
            </a:stretch>
          </p:blipFill>
          <p:spPr bwMode="auto">
            <a:xfrm>
              <a:off x="2743200" y="1318736"/>
              <a:ext cx="5759755" cy="5539264"/>
            </a:xfrm>
            <a:prstGeom prst="rect">
              <a:avLst/>
            </a:prstGeom>
            <a:noFill/>
            <a:ln w="9525">
              <a:noFill/>
              <a:miter lim="800000"/>
              <a:headEnd/>
              <a:tailEnd/>
            </a:ln>
            <a:effectLst/>
          </p:spPr>
        </p:pic>
        <p:sp>
          <p:nvSpPr>
            <p:cNvPr id="8" name="TextBox 7"/>
            <p:cNvSpPr txBox="1"/>
            <p:nvPr/>
          </p:nvSpPr>
          <p:spPr>
            <a:xfrm>
              <a:off x="0" y="6211669"/>
              <a:ext cx="9144000" cy="815608"/>
            </a:xfrm>
            <a:prstGeom prst="rect">
              <a:avLst/>
            </a:prstGeom>
            <a:noFill/>
          </p:spPr>
          <p:txBody>
            <a:bodyPr wrap="square" rtlCol="0">
              <a:spAutoFit/>
            </a:bodyPr>
            <a:lstStyle/>
            <a:p>
              <a:r>
                <a:rPr lang="en-US" dirty="0" smtClean="0"/>
                <a:t>ROBOTICS PROGRAM </a:t>
              </a:r>
            </a:p>
            <a:p>
              <a:r>
                <a:rPr lang="en-US" sz="1050" dirty="0" smtClean="0"/>
                <a:t>@ St. Louis Public Schools:2012-2013,Langston, Colombia, </a:t>
              </a:r>
              <a:r>
                <a:rPr lang="en-US" sz="1050" dirty="0" err="1" smtClean="0"/>
                <a:t>Wallbridge</a:t>
              </a:r>
              <a:endParaRPr lang="en-US" sz="1050" dirty="0" smtClean="0"/>
            </a:p>
            <a:p>
              <a:pPr algn="r"/>
              <a:endParaRPr lang="en-US" dirty="0"/>
            </a:p>
          </p:txBody>
        </p:sp>
        <p:pic>
          <p:nvPicPr>
            <p:cNvPr id="9" name="Picture 4" descr="C:\Users\B1433522\Desktop\2012\SCOPE\2012\003_MAR\COPUS_PHOTO\458687_3177711655699_1652855308_2742411_362679301_o.jpg"/>
            <p:cNvPicPr>
              <a:picLocks noChangeAspect="1" noChangeArrowheads="1"/>
            </p:cNvPicPr>
            <p:nvPr/>
          </p:nvPicPr>
          <p:blipFill>
            <a:blip r:embed="rId6" cstate="screen"/>
            <a:srcRect/>
            <a:stretch>
              <a:fillRect/>
            </a:stretch>
          </p:blipFill>
          <p:spPr bwMode="auto">
            <a:xfrm>
              <a:off x="228600" y="3962400"/>
              <a:ext cx="3440242" cy="2057400"/>
            </a:xfrm>
            <a:prstGeom prst="rect">
              <a:avLst/>
            </a:prstGeom>
            <a:noFill/>
          </p:spPr>
        </p:pic>
        <p:pic>
          <p:nvPicPr>
            <p:cNvPr id="10" name="Picture 1"/>
            <p:cNvPicPr>
              <a:picLocks noChangeAspect="1" noChangeArrowheads="1"/>
            </p:cNvPicPr>
            <p:nvPr/>
          </p:nvPicPr>
          <p:blipFill>
            <a:blip r:embed="rId7" cstate="screen"/>
            <a:srcRect/>
            <a:stretch>
              <a:fillRect/>
            </a:stretch>
          </p:blipFill>
          <p:spPr bwMode="auto">
            <a:xfrm>
              <a:off x="0" y="0"/>
              <a:ext cx="1943100" cy="1295400"/>
            </a:xfrm>
            <a:prstGeom prst="rect">
              <a:avLst/>
            </a:prstGeom>
            <a:noFill/>
            <a:ln w="9525">
              <a:noFill/>
              <a:miter lim="800000"/>
              <a:headEnd/>
              <a:tailEnd/>
            </a:ln>
          </p:spPr>
        </p:pic>
        <p:pic>
          <p:nvPicPr>
            <p:cNvPr id="11" name="Picture 2"/>
            <p:cNvPicPr>
              <a:picLocks noChangeAspect="1" noChangeArrowheads="1"/>
            </p:cNvPicPr>
            <p:nvPr/>
          </p:nvPicPr>
          <p:blipFill>
            <a:blip r:embed="rId8" cstate="screen"/>
            <a:srcRect/>
            <a:stretch>
              <a:fillRect/>
            </a:stretch>
          </p:blipFill>
          <p:spPr bwMode="auto">
            <a:xfrm>
              <a:off x="304800" y="1981200"/>
              <a:ext cx="2590800" cy="1547283"/>
            </a:xfrm>
            <a:prstGeom prst="rect">
              <a:avLst/>
            </a:prstGeom>
            <a:noFill/>
            <a:ln w="9525">
              <a:noFill/>
              <a:miter lim="800000"/>
              <a:headEnd/>
              <a:tailEnd/>
            </a:ln>
          </p:spPr>
        </p:pic>
        <p:pic>
          <p:nvPicPr>
            <p:cNvPr id="12" name="Picture 3"/>
            <p:cNvPicPr>
              <a:picLocks noChangeAspect="1" noChangeArrowheads="1"/>
            </p:cNvPicPr>
            <p:nvPr/>
          </p:nvPicPr>
          <p:blipFill>
            <a:blip r:embed="rId9" cstate="screen"/>
            <a:srcRect/>
            <a:stretch>
              <a:fillRect/>
            </a:stretch>
          </p:blipFill>
          <p:spPr bwMode="auto">
            <a:xfrm>
              <a:off x="6743700" y="0"/>
              <a:ext cx="2400300" cy="1600200"/>
            </a:xfrm>
            <a:prstGeom prst="rect">
              <a:avLst/>
            </a:prstGeom>
            <a:noFill/>
            <a:ln w="9525">
              <a:noFill/>
              <a:miter lim="800000"/>
              <a:headEnd/>
              <a:tailEnd/>
            </a:ln>
          </p:spPr>
        </p:pic>
        <p:pic>
          <p:nvPicPr>
            <p:cNvPr id="13" name="Picture 3"/>
            <p:cNvPicPr>
              <a:picLocks noChangeAspect="1" noChangeArrowheads="1"/>
            </p:cNvPicPr>
            <p:nvPr/>
          </p:nvPicPr>
          <p:blipFill>
            <a:blip r:embed="rId10" cstate="screen"/>
            <a:srcRect/>
            <a:stretch>
              <a:fillRect/>
            </a:stretch>
          </p:blipFill>
          <p:spPr bwMode="auto">
            <a:xfrm>
              <a:off x="7534299" y="5486400"/>
              <a:ext cx="1609701" cy="1371600"/>
            </a:xfrm>
            <a:prstGeom prst="rect">
              <a:avLst/>
            </a:prstGeom>
            <a:noFill/>
            <a:ln w="9525">
              <a:noFill/>
              <a:miter lim="800000"/>
              <a:headEnd/>
              <a:tailEnd/>
            </a:ln>
          </p:spPr>
        </p:pic>
        <p:pic>
          <p:nvPicPr>
            <p:cNvPr id="14" name="Picture 13" descr="piloting.jpg"/>
            <p:cNvPicPr>
              <a:picLocks noChangeAspect="1"/>
            </p:cNvPicPr>
            <p:nvPr/>
          </p:nvPicPr>
          <p:blipFill>
            <a:blip r:embed="rId11" cstate="screen"/>
            <a:stretch>
              <a:fillRect/>
            </a:stretch>
          </p:blipFill>
          <p:spPr>
            <a:xfrm>
              <a:off x="7620000" y="3200400"/>
              <a:ext cx="1308100" cy="1741553"/>
            </a:xfrm>
            <a:prstGeom prst="rect">
              <a:avLst/>
            </a:prstGeom>
          </p:spPr>
        </p:pic>
      </p:grpSp>
      <p:sp>
        <p:nvSpPr>
          <p:cNvPr id="16" name="Rectangle 15"/>
          <p:cNvSpPr/>
          <p:nvPr/>
        </p:nvSpPr>
        <p:spPr>
          <a:xfrm>
            <a:off x="2133600" y="0"/>
            <a:ext cx="2736518" cy="646331"/>
          </a:xfrm>
          <a:prstGeom prst="rect">
            <a:avLst/>
          </a:prstGeom>
        </p:spPr>
        <p:txBody>
          <a:bodyPr wrap="none">
            <a:spAutoFit/>
          </a:bodyPr>
          <a:lstStyle/>
          <a:p>
            <a:r>
              <a:rPr lang="en-US" sz="3600" smtClean="0"/>
              <a:t>FRAMEWORK</a:t>
            </a:r>
            <a:endParaRPr lang="en-US" sz="3600" dirty="0"/>
          </a:p>
        </p:txBody>
      </p:sp>
      <p:sp>
        <p:nvSpPr>
          <p:cNvPr id="17" name="Rectangle 16"/>
          <p:cNvSpPr/>
          <p:nvPr/>
        </p:nvSpPr>
        <p:spPr>
          <a:xfrm rot="21272924">
            <a:off x="924534" y="2898002"/>
            <a:ext cx="3276602" cy="369332"/>
          </a:xfrm>
          <a:prstGeom prst="rect">
            <a:avLst/>
          </a:prstGeom>
          <a:noFill/>
        </p:spPr>
        <p:txBody>
          <a:bodyPr wrap="non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PEER REVIEWED PAPERS</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8" name="Rectangle 17"/>
          <p:cNvSpPr/>
          <p:nvPr/>
        </p:nvSpPr>
        <p:spPr>
          <a:xfrm rot="21272924">
            <a:off x="6332951" y="383402"/>
            <a:ext cx="1603773" cy="369332"/>
          </a:xfrm>
          <a:prstGeom prst="rect">
            <a:avLst/>
          </a:prstGeom>
          <a:noFill/>
        </p:spPr>
        <p:txBody>
          <a:bodyPr wrap="non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HANDOUTS</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9" name="Rectangle 18"/>
          <p:cNvSpPr/>
          <p:nvPr/>
        </p:nvSpPr>
        <p:spPr>
          <a:xfrm rot="21272924">
            <a:off x="6518545" y="4017147"/>
            <a:ext cx="2615331" cy="1477328"/>
          </a:xfrm>
          <a:prstGeom prst="rect">
            <a:avLst/>
          </a:prstGeom>
          <a:noFill/>
        </p:spPr>
        <p:txBody>
          <a:bodyPr wrap="non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POWERPOINT</a:t>
            </a:r>
          </a:p>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PRESENTATION</a:t>
            </a:r>
          </a:p>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DURING E-WEEK</a:t>
            </a:r>
          </a:p>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TO PROFESSIONAL </a:t>
            </a:r>
          </a:p>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ORGANIZATIONS</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7" name="Picture 1" descr="cid:image001.png@01CDDC3F.A0D42340"/>
          <p:cNvPicPr>
            <a:picLocks noChangeAspect="1" noChangeArrowheads="1"/>
          </p:cNvPicPr>
          <p:nvPr/>
        </p:nvPicPr>
        <p:blipFill>
          <a:blip r:embed="rId12" cstate="screen"/>
          <a:srcRect/>
          <a:stretch>
            <a:fillRect/>
          </a:stretch>
        </p:blipFill>
        <p:spPr bwMode="auto">
          <a:xfrm>
            <a:off x="381000" y="4383665"/>
            <a:ext cx="3714750" cy="2474335"/>
          </a:xfrm>
          <a:prstGeom prst="rect">
            <a:avLst/>
          </a:prstGeom>
          <a:noFill/>
          <a:ln w="9525">
            <a:noFill/>
            <a:miter lim="800000"/>
            <a:headEnd/>
            <a:tailEnd/>
          </a:ln>
        </p:spPr>
      </p:pic>
      <p:sp>
        <p:nvSpPr>
          <p:cNvPr id="20" name="Rectangle 19"/>
          <p:cNvSpPr/>
          <p:nvPr/>
        </p:nvSpPr>
        <p:spPr>
          <a:xfrm rot="21272924">
            <a:off x="239245" y="6344618"/>
            <a:ext cx="3050259" cy="369332"/>
          </a:xfrm>
          <a:prstGeom prst="rect">
            <a:avLst/>
          </a:prstGeom>
          <a:noFill/>
        </p:spPr>
        <p:txBody>
          <a:bodyPr wrap="non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CALENDAR / SPONSOR</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1" name="hb471.wma">
            <a:hlinkClick r:id="" action="ppaction://media"/>
          </p:cNvPr>
          <p:cNvPicPr>
            <a:picLocks noRot="1" noChangeAspect="1"/>
          </p:cNvPicPr>
          <p:nvPr>
            <a:audioFile r:link="rId1"/>
          </p:nvPr>
        </p:nvPicPr>
        <p:blipFill>
          <a:blip r:embed="rId13" cstate="screen"/>
          <a:stretch>
            <a:fillRect/>
          </a:stretch>
        </p:blipFill>
        <p:spPr>
          <a:xfrm>
            <a:off x="152400" y="228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64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t>MENTOR TO STUDENT : PARENT ENGAGEMENT</a:t>
            </a:r>
            <a:r>
              <a:rPr lang="en-US" dirty="0" smtClean="0"/>
              <a:t/>
            </a:r>
            <a:br>
              <a:rPr lang="en-US" dirty="0" smtClean="0"/>
            </a:br>
            <a:r>
              <a:rPr lang="en-US" sz="3600" dirty="0" smtClean="0"/>
              <a:t>ASME Sponsored Activity : Robot Arm</a:t>
            </a:r>
            <a:endParaRPr lang="en-US" sz="3600" dirty="0"/>
          </a:p>
        </p:txBody>
      </p:sp>
      <p:sp>
        <p:nvSpPr>
          <p:cNvPr id="3" name="Content Placeholder 2"/>
          <p:cNvSpPr>
            <a:spLocks noGrp="1"/>
          </p:cNvSpPr>
          <p:nvPr>
            <p:ph idx="1"/>
          </p:nvPr>
        </p:nvSpPr>
        <p:spPr>
          <a:xfrm>
            <a:off x="0" y="1143000"/>
            <a:ext cx="8229600" cy="4525963"/>
          </a:xfrm>
        </p:spPr>
        <p:txBody>
          <a:bodyPr/>
          <a:lstStyle/>
          <a:p>
            <a:r>
              <a:rPr lang="en-US" sz="2800" dirty="0" smtClean="0"/>
              <a:t>$300 to Hancock H.S – All Girls Robotics Team.</a:t>
            </a:r>
          </a:p>
          <a:p>
            <a:pPr lvl="1"/>
            <a:r>
              <a:rPr lang="en-US" sz="2400" dirty="0" smtClean="0"/>
              <a:t>Total proposal request $300.</a:t>
            </a:r>
          </a:p>
          <a:p>
            <a:pPr lvl="1"/>
            <a:r>
              <a:rPr lang="en-US" sz="2400" dirty="0" smtClean="0"/>
              <a:t>$100 – pizza subsidy at kickoff</a:t>
            </a:r>
          </a:p>
          <a:p>
            <a:pPr lvl="1"/>
            <a:r>
              <a:rPr lang="en-US" sz="2400" dirty="0" smtClean="0"/>
              <a:t>$100 – Materials to build one robot arm.</a:t>
            </a:r>
          </a:p>
          <a:p>
            <a:pPr lvl="1"/>
            <a:r>
              <a:rPr lang="en-US" sz="2400" dirty="0" smtClean="0"/>
              <a:t>$100 – pizza subsidy at demo event.</a:t>
            </a:r>
          </a:p>
          <a:p>
            <a:endParaRPr lang="en-US" dirty="0"/>
          </a:p>
        </p:txBody>
      </p:sp>
      <p:pic>
        <p:nvPicPr>
          <p:cNvPr id="1026" name="Picture 2" descr="C:\Users\B1433522\Desktop\665210_442719569119766_714247804_o(2).jpg"/>
          <p:cNvPicPr>
            <a:picLocks noChangeAspect="1" noChangeArrowheads="1"/>
          </p:cNvPicPr>
          <p:nvPr/>
        </p:nvPicPr>
        <p:blipFill>
          <a:blip r:embed="rId3" cstate="screen"/>
          <a:srcRect/>
          <a:stretch>
            <a:fillRect/>
          </a:stretch>
        </p:blipFill>
        <p:spPr bwMode="auto">
          <a:xfrm>
            <a:off x="152400" y="4038600"/>
            <a:ext cx="4741334" cy="2667000"/>
          </a:xfrm>
          <a:prstGeom prst="rect">
            <a:avLst/>
          </a:prstGeom>
          <a:noFill/>
        </p:spPr>
      </p:pic>
      <p:pic>
        <p:nvPicPr>
          <p:cNvPr id="5" name="Picture 2" descr="C:\Users\B1433522\Desktop\665210_442719569119766_714247804_o(2).jpg"/>
          <p:cNvPicPr>
            <a:picLocks noChangeAspect="1" noChangeArrowheads="1"/>
          </p:cNvPicPr>
          <p:nvPr/>
        </p:nvPicPr>
        <p:blipFill>
          <a:blip r:embed="rId4" cstate="screen"/>
          <a:srcRect/>
          <a:stretch>
            <a:fillRect/>
          </a:stretch>
        </p:blipFill>
        <p:spPr bwMode="auto">
          <a:xfrm>
            <a:off x="6553200" y="2209800"/>
            <a:ext cx="2209800" cy="3013364"/>
          </a:xfrm>
          <a:prstGeom prst="rect">
            <a:avLst/>
          </a:prstGeom>
          <a:noFill/>
        </p:spPr>
      </p:pic>
      <p:cxnSp>
        <p:nvCxnSpPr>
          <p:cNvPr id="7" name="Straight Arrow Connector 6"/>
          <p:cNvCxnSpPr/>
          <p:nvPr/>
        </p:nvCxnSpPr>
        <p:spPr>
          <a:xfrm flipV="1">
            <a:off x="3124200" y="2209800"/>
            <a:ext cx="34290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429000" y="5257800"/>
            <a:ext cx="5334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88466" y="6096000"/>
            <a:ext cx="3355534" cy="646331"/>
          </a:xfrm>
          <a:prstGeom prst="rect">
            <a:avLst/>
          </a:prstGeom>
          <a:noFill/>
        </p:spPr>
        <p:txBody>
          <a:bodyPr wrap="none" rtlCol="0">
            <a:spAutoFit/>
          </a:bodyPr>
          <a:lstStyle/>
          <a:p>
            <a:r>
              <a:rPr lang="en-US" dirty="0" smtClean="0"/>
              <a:t>LC007</a:t>
            </a:r>
          </a:p>
          <a:p>
            <a:r>
              <a:rPr lang="en-US" dirty="0" smtClean="0"/>
              <a:t>ROBOT READY FOR 4</a:t>
            </a:r>
            <a:r>
              <a:rPr lang="en-US" baseline="30000" dirty="0" smtClean="0"/>
              <a:t>th</a:t>
            </a:r>
            <a:r>
              <a:rPr lang="en-US" dirty="0" smtClean="0"/>
              <a:t> July Parade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GLOCAL : CAINE’S ARCADE</a:t>
            </a:r>
            <a:endParaRPr lang="en-US"/>
          </a:p>
        </p:txBody>
      </p:sp>
      <p:pic>
        <p:nvPicPr>
          <p:cNvPr id="4098" name="Picture 2"/>
          <p:cNvPicPr>
            <a:picLocks noChangeAspect="1" noChangeArrowheads="1"/>
          </p:cNvPicPr>
          <p:nvPr/>
        </p:nvPicPr>
        <p:blipFill>
          <a:blip r:embed="rId3" cstate="screen"/>
          <a:srcRect/>
          <a:stretch>
            <a:fillRect/>
          </a:stretch>
        </p:blipFill>
        <p:spPr bwMode="auto">
          <a:xfrm>
            <a:off x="228600" y="1143000"/>
            <a:ext cx="5257800" cy="3200400"/>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srcRect/>
          <a:stretch>
            <a:fillRect/>
          </a:stretch>
        </p:blipFill>
        <p:spPr bwMode="auto">
          <a:xfrm>
            <a:off x="3962400" y="3429000"/>
            <a:ext cx="4572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smtClean="0"/>
              <a:t>Q&amp; A</a:t>
            </a:r>
            <a:endParaRPr lang="en-US" dirty="0"/>
          </a:p>
        </p:txBody>
      </p:sp>
      <p:sp>
        <p:nvSpPr>
          <p:cNvPr id="3" name="TextBox 2"/>
          <p:cNvSpPr txBox="1"/>
          <p:nvPr/>
        </p:nvSpPr>
        <p:spPr>
          <a:xfrm>
            <a:off x="3159926" y="4795897"/>
            <a:ext cx="5891100" cy="1569660"/>
          </a:xfrm>
          <a:prstGeom prst="rect">
            <a:avLst/>
          </a:prstGeom>
          <a:noFill/>
        </p:spPr>
        <p:txBody>
          <a:bodyPr wrap="none" rtlCol="0">
            <a:spAutoFit/>
          </a:bodyPr>
          <a:lstStyle/>
          <a:p>
            <a:r>
              <a:rPr lang="en-US" sz="3200" smtClean="0"/>
              <a:t>FOR MORE INFO : </a:t>
            </a:r>
          </a:p>
          <a:p>
            <a:r>
              <a:rPr lang="en-US" sz="3200" smtClean="0"/>
              <a:t>Marcos Chu (Principal Researcher)</a:t>
            </a:r>
          </a:p>
          <a:p>
            <a:r>
              <a:rPr lang="en-US" sz="3200" smtClean="0"/>
              <a:t>Facebook: Mark Chew Academy</a:t>
            </a:r>
            <a:endParaRPr lang="en-US" sz="32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8610600" cy="6096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153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7772400" cy="5562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7315200" cy="5181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6934200" cy="4800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6629400" cy="4495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6248400" cy="411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5916627" cy="38208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5640149" cy="357595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
            <a:ext cx="5308375" cy="3200400"/>
          </a:xfrm>
          <a:prstGeom prst="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piral3_mission.JPG"/>
          <p:cNvPicPr>
            <a:picLocks noChangeAspect="1"/>
          </p:cNvPicPr>
          <p:nvPr/>
        </p:nvPicPr>
        <p:blipFill>
          <a:blip r:embed="rId3" cstate="screen"/>
          <a:stretch>
            <a:fillRect/>
          </a:stretch>
        </p:blipFill>
        <p:spPr>
          <a:xfrm>
            <a:off x="0" y="-1"/>
            <a:ext cx="4953000" cy="2901367"/>
          </a:xfrm>
          <a:prstGeom prst="rect">
            <a:avLst/>
          </a:prstGeom>
        </p:spPr>
      </p:pic>
      <p:sp>
        <p:nvSpPr>
          <p:cNvPr id="20" name="Rectangle 2"/>
          <p:cNvSpPr>
            <a:spLocks noGrp="1" noChangeArrowheads="1"/>
          </p:cNvSpPr>
          <p:nvPr>
            <p:ph type="title"/>
          </p:nvPr>
        </p:nvSpPr>
        <p:spPr>
          <a:xfrm>
            <a:off x="0" y="0"/>
            <a:ext cx="4191000" cy="476983"/>
          </a:xfrm>
        </p:spPr>
        <p:txBody>
          <a:bodyPr>
            <a:noAutofit/>
          </a:bodyPr>
          <a:lstStyle/>
          <a:p>
            <a:pPr algn="l"/>
            <a:r>
              <a:rPr lang="en-US" sz="3200" smtClean="0"/>
              <a:t>SPIRAL 1 </a:t>
            </a:r>
            <a:r>
              <a:rPr lang="en-US" sz="3200" dirty="0" smtClean="0"/>
              <a:t>MISSION</a:t>
            </a:r>
            <a:endParaRPr lang="en-US" sz="3200" dirty="0"/>
          </a:p>
        </p:txBody>
      </p:sp>
      <p:sp>
        <p:nvSpPr>
          <p:cNvPr id="21" name="Text Box 5"/>
          <p:cNvSpPr txBox="1">
            <a:spLocks noChangeArrowheads="1"/>
          </p:cNvSpPr>
          <p:nvPr/>
        </p:nvSpPr>
        <p:spPr bwMode="auto">
          <a:xfrm>
            <a:off x="593725" y="2230686"/>
            <a:ext cx="142716" cy="369332"/>
          </a:xfrm>
          <a:prstGeom prst="rect">
            <a:avLst/>
          </a:prstGeom>
          <a:noFill/>
          <a:ln w="9525">
            <a:noFill/>
            <a:miter lim="800000"/>
            <a:headEnd/>
            <a:tailEnd/>
          </a:ln>
          <a:effectLst/>
        </p:spPr>
        <p:txBody>
          <a:bodyPr wrap="square">
            <a:spAutoFit/>
          </a:bodyPr>
          <a:lstStyle/>
          <a:p>
            <a:endParaRPr lang="en-US"/>
          </a:p>
        </p:txBody>
      </p:sp>
      <p:pic>
        <p:nvPicPr>
          <p:cNvPr id="22" name="Picture 21" descr="ryan.jpg"/>
          <p:cNvPicPr>
            <a:picLocks noChangeAspect="1"/>
          </p:cNvPicPr>
          <p:nvPr/>
        </p:nvPicPr>
        <p:blipFill>
          <a:blip r:embed="rId4" cstate="screen"/>
          <a:srcRect/>
          <a:stretch>
            <a:fillRect/>
          </a:stretch>
        </p:blipFill>
        <p:spPr>
          <a:xfrm>
            <a:off x="3352800" y="0"/>
            <a:ext cx="1580249" cy="1594485"/>
          </a:xfrm>
          <a:prstGeom prst="rect">
            <a:avLst/>
          </a:prstGeom>
        </p:spPr>
      </p:pic>
      <p:sp>
        <p:nvSpPr>
          <p:cNvPr id="23" name="Right Arrow 22"/>
          <p:cNvSpPr/>
          <p:nvPr/>
        </p:nvSpPr>
        <p:spPr>
          <a:xfrm rot="8819560">
            <a:off x="1665249" y="1220882"/>
            <a:ext cx="1436034" cy="104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457200"/>
            <a:ext cx="3352800" cy="307777"/>
          </a:xfrm>
          <a:prstGeom prst="rect">
            <a:avLst/>
          </a:prstGeom>
        </p:spPr>
        <p:txBody>
          <a:bodyPr wrap="square">
            <a:spAutoFit/>
          </a:bodyPr>
          <a:lstStyle/>
          <a:p>
            <a:r>
              <a:rPr lang="en-US" sz="1400" smtClean="0"/>
              <a:t>SPIRAL 3 ROBOT : GARDENING ROBOT</a:t>
            </a:r>
            <a:endParaRPr lang="en-US" sz="1400"/>
          </a:p>
        </p:txBody>
      </p:sp>
      <p:sp>
        <p:nvSpPr>
          <p:cNvPr id="25" name="TextBox 24"/>
          <p:cNvSpPr txBox="1"/>
          <p:nvPr/>
        </p:nvSpPr>
        <p:spPr>
          <a:xfrm>
            <a:off x="0" y="2590800"/>
            <a:ext cx="4966937" cy="369332"/>
          </a:xfrm>
          <a:prstGeom prst="rect">
            <a:avLst/>
          </a:prstGeom>
          <a:noFill/>
        </p:spPr>
        <p:txBody>
          <a:bodyPr wrap="none" rtlCol="0">
            <a:spAutoFit/>
          </a:bodyPr>
          <a:lstStyle/>
          <a:p>
            <a:r>
              <a:rPr lang="en-US" smtClean="0">
                <a:solidFill>
                  <a:schemeClr val="bg1"/>
                </a:solidFill>
              </a:rPr>
              <a:t>SPIRAL 1 :  RECYCLING CRUSHING ROBOT ($20,000)</a:t>
            </a:r>
          </a:p>
        </p:txBody>
      </p:sp>
      <p:sp>
        <p:nvSpPr>
          <p:cNvPr id="26" name="TextBox 25"/>
          <p:cNvSpPr txBox="1"/>
          <p:nvPr/>
        </p:nvSpPr>
        <p:spPr>
          <a:xfrm>
            <a:off x="0" y="2895600"/>
            <a:ext cx="3860224" cy="369332"/>
          </a:xfrm>
          <a:prstGeom prst="rect">
            <a:avLst/>
          </a:prstGeom>
          <a:noFill/>
        </p:spPr>
        <p:txBody>
          <a:bodyPr wrap="none" rtlCol="0">
            <a:spAutoFit/>
          </a:bodyPr>
          <a:lstStyle/>
          <a:p>
            <a:r>
              <a:rPr lang="en-US" smtClean="0">
                <a:solidFill>
                  <a:schemeClr val="bg1"/>
                </a:solidFill>
              </a:rPr>
              <a:t>SPIRAL 2 :  RECYCLING SORTING ROBOT</a:t>
            </a:r>
          </a:p>
        </p:txBody>
      </p:sp>
      <p:sp>
        <p:nvSpPr>
          <p:cNvPr id="27" name="TextBox 26"/>
          <p:cNvSpPr txBox="1"/>
          <p:nvPr/>
        </p:nvSpPr>
        <p:spPr>
          <a:xfrm>
            <a:off x="0" y="3200400"/>
            <a:ext cx="3556166" cy="369332"/>
          </a:xfrm>
          <a:prstGeom prst="rect">
            <a:avLst/>
          </a:prstGeom>
          <a:noFill/>
        </p:spPr>
        <p:txBody>
          <a:bodyPr wrap="none" rtlCol="0">
            <a:spAutoFit/>
          </a:bodyPr>
          <a:lstStyle/>
          <a:p>
            <a:r>
              <a:rPr lang="en-US" smtClean="0">
                <a:solidFill>
                  <a:schemeClr val="bg1"/>
                </a:solidFill>
              </a:rPr>
              <a:t>SPIRAL 3 :  URBAN FARMING ROBOT</a:t>
            </a:r>
            <a:endParaRPr lang="en-US">
              <a:solidFill>
                <a:schemeClr val="bg1"/>
              </a:solidFill>
            </a:endParaRPr>
          </a:p>
        </p:txBody>
      </p:sp>
      <p:sp>
        <p:nvSpPr>
          <p:cNvPr id="28" name="TextBox 27"/>
          <p:cNvSpPr txBox="1"/>
          <p:nvPr/>
        </p:nvSpPr>
        <p:spPr>
          <a:xfrm>
            <a:off x="0" y="3505200"/>
            <a:ext cx="4942700" cy="369332"/>
          </a:xfrm>
          <a:prstGeom prst="rect">
            <a:avLst/>
          </a:prstGeom>
          <a:noFill/>
        </p:spPr>
        <p:txBody>
          <a:bodyPr wrap="none" rtlCol="0">
            <a:spAutoFit/>
          </a:bodyPr>
          <a:lstStyle/>
          <a:p>
            <a:r>
              <a:rPr lang="en-US" smtClean="0">
                <a:solidFill>
                  <a:schemeClr val="bg1"/>
                </a:solidFill>
              </a:rPr>
              <a:t>SPIRAL 4 :  URBAN FARMING UNDERWATER ROBOT</a:t>
            </a:r>
          </a:p>
        </p:txBody>
      </p:sp>
      <p:sp>
        <p:nvSpPr>
          <p:cNvPr id="29" name="TextBox 28"/>
          <p:cNvSpPr txBox="1"/>
          <p:nvPr/>
        </p:nvSpPr>
        <p:spPr>
          <a:xfrm>
            <a:off x="0" y="3810000"/>
            <a:ext cx="4740144" cy="369332"/>
          </a:xfrm>
          <a:prstGeom prst="rect">
            <a:avLst/>
          </a:prstGeom>
          <a:noFill/>
        </p:spPr>
        <p:txBody>
          <a:bodyPr wrap="none" rtlCol="0">
            <a:spAutoFit/>
          </a:bodyPr>
          <a:lstStyle/>
          <a:p>
            <a:r>
              <a:rPr lang="en-US" smtClean="0"/>
              <a:t>SPIRAL 5 :  URBAN FARMING TRANSPORT ROBOT</a:t>
            </a:r>
          </a:p>
        </p:txBody>
      </p:sp>
      <p:sp>
        <p:nvSpPr>
          <p:cNvPr id="30" name="TextBox 29"/>
          <p:cNvSpPr txBox="1"/>
          <p:nvPr/>
        </p:nvSpPr>
        <p:spPr>
          <a:xfrm>
            <a:off x="0" y="4114800"/>
            <a:ext cx="4679871" cy="369332"/>
          </a:xfrm>
          <a:prstGeom prst="rect">
            <a:avLst/>
          </a:prstGeom>
          <a:noFill/>
        </p:spPr>
        <p:txBody>
          <a:bodyPr wrap="none" rtlCol="0">
            <a:spAutoFit/>
          </a:bodyPr>
          <a:lstStyle/>
          <a:p>
            <a:r>
              <a:rPr lang="en-US" smtClean="0"/>
              <a:t>SPIRAL 6 : URBAN FARMING HUMANOID ROBOT</a:t>
            </a:r>
          </a:p>
        </p:txBody>
      </p:sp>
      <p:sp>
        <p:nvSpPr>
          <p:cNvPr id="31" name="TextBox 30"/>
          <p:cNvSpPr txBox="1"/>
          <p:nvPr/>
        </p:nvSpPr>
        <p:spPr>
          <a:xfrm>
            <a:off x="0" y="4419600"/>
            <a:ext cx="6171754" cy="369332"/>
          </a:xfrm>
          <a:prstGeom prst="rect">
            <a:avLst/>
          </a:prstGeom>
          <a:noFill/>
        </p:spPr>
        <p:txBody>
          <a:bodyPr wrap="none" rtlCol="0">
            <a:spAutoFit/>
          </a:bodyPr>
          <a:lstStyle/>
          <a:p>
            <a:r>
              <a:rPr lang="en-US" smtClean="0"/>
              <a:t>SPIRAL 7 :  URBAN FARMING AUTONOMOUS HUMANOID ROBOT</a:t>
            </a:r>
          </a:p>
        </p:txBody>
      </p:sp>
      <p:sp>
        <p:nvSpPr>
          <p:cNvPr id="32" name="TextBox 31"/>
          <p:cNvSpPr txBox="1"/>
          <p:nvPr/>
        </p:nvSpPr>
        <p:spPr>
          <a:xfrm>
            <a:off x="0" y="4800600"/>
            <a:ext cx="7167218" cy="369332"/>
          </a:xfrm>
          <a:prstGeom prst="rect">
            <a:avLst/>
          </a:prstGeom>
          <a:noFill/>
        </p:spPr>
        <p:txBody>
          <a:bodyPr wrap="none" rtlCol="0">
            <a:spAutoFit/>
          </a:bodyPr>
          <a:lstStyle/>
          <a:p>
            <a:r>
              <a:rPr lang="en-US" smtClean="0"/>
              <a:t>SPIRAL 8 : URBAN FARMING AUTONOMOUS MODULAR HUMANOID ROBOT</a:t>
            </a:r>
          </a:p>
        </p:txBody>
      </p:sp>
      <p:sp>
        <p:nvSpPr>
          <p:cNvPr id="37" name="TextBox 36"/>
          <p:cNvSpPr txBox="1"/>
          <p:nvPr/>
        </p:nvSpPr>
        <p:spPr>
          <a:xfrm>
            <a:off x="0" y="5181600"/>
            <a:ext cx="4971169" cy="369332"/>
          </a:xfrm>
          <a:prstGeom prst="rect">
            <a:avLst/>
          </a:prstGeom>
          <a:noFill/>
        </p:spPr>
        <p:txBody>
          <a:bodyPr wrap="none" rtlCol="0">
            <a:spAutoFit/>
          </a:bodyPr>
          <a:lstStyle/>
          <a:p>
            <a:r>
              <a:rPr lang="en-US" b="1" smtClean="0"/>
              <a:t>SPIRAL 9 :    URBAN 5K RACER TRANSPORT ROBOT</a:t>
            </a:r>
          </a:p>
        </p:txBody>
      </p:sp>
      <p:sp>
        <p:nvSpPr>
          <p:cNvPr id="38" name="TextBox 37"/>
          <p:cNvSpPr txBox="1"/>
          <p:nvPr/>
        </p:nvSpPr>
        <p:spPr>
          <a:xfrm>
            <a:off x="0" y="5486400"/>
            <a:ext cx="4970207" cy="369332"/>
          </a:xfrm>
          <a:prstGeom prst="rect">
            <a:avLst/>
          </a:prstGeom>
          <a:noFill/>
        </p:spPr>
        <p:txBody>
          <a:bodyPr wrap="none" rtlCol="0">
            <a:spAutoFit/>
          </a:bodyPr>
          <a:lstStyle/>
          <a:p>
            <a:r>
              <a:rPr lang="en-US" b="1" smtClean="0"/>
              <a:t>SPIRAL 10 :  URBAN 5K RACER HUMANOID ROBOT</a:t>
            </a:r>
          </a:p>
        </p:txBody>
      </p:sp>
      <p:sp>
        <p:nvSpPr>
          <p:cNvPr id="39" name="TextBox 38"/>
          <p:cNvSpPr txBox="1"/>
          <p:nvPr/>
        </p:nvSpPr>
        <p:spPr>
          <a:xfrm>
            <a:off x="0" y="5715000"/>
            <a:ext cx="6444393" cy="369332"/>
          </a:xfrm>
          <a:prstGeom prst="rect">
            <a:avLst/>
          </a:prstGeom>
          <a:noFill/>
        </p:spPr>
        <p:txBody>
          <a:bodyPr wrap="none" rtlCol="0">
            <a:spAutoFit/>
          </a:bodyPr>
          <a:lstStyle/>
          <a:p>
            <a:r>
              <a:rPr lang="en-US" b="1" smtClean="0"/>
              <a:t>SPIRAL 11 :  URBAN 5K RACER AUTONOMOUS HUMANOID ROBOT</a:t>
            </a:r>
          </a:p>
        </p:txBody>
      </p:sp>
      <p:sp>
        <p:nvSpPr>
          <p:cNvPr id="40" name="TextBox 39"/>
          <p:cNvSpPr txBox="1"/>
          <p:nvPr/>
        </p:nvSpPr>
        <p:spPr>
          <a:xfrm>
            <a:off x="0" y="6019800"/>
            <a:ext cx="6365845" cy="369332"/>
          </a:xfrm>
          <a:prstGeom prst="rect">
            <a:avLst/>
          </a:prstGeom>
          <a:noFill/>
        </p:spPr>
        <p:txBody>
          <a:bodyPr wrap="none" rtlCol="0">
            <a:spAutoFit/>
          </a:bodyPr>
          <a:lstStyle/>
          <a:p>
            <a:r>
              <a:rPr lang="en-US" b="1" smtClean="0"/>
              <a:t>SPIRAL 12 :  URBAN 5K RACER AUTONOMOUS MODULAR ROBOT</a:t>
            </a:r>
          </a:p>
        </p:txBody>
      </p:sp>
      <p:sp>
        <p:nvSpPr>
          <p:cNvPr id="41" name="TextBox 40"/>
          <p:cNvSpPr txBox="1"/>
          <p:nvPr/>
        </p:nvSpPr>
        <p:spPr>
          <a:xfrm rot="16200000">
            <a:off x="4594889" y="1196311"/>
            <a:ext cx="1085554" cy="369332"/>
          </a:xfrm>
          <a:prstGeom prst="rect">
            <a:avLst/>
          </a:prstGeom>
          <a:noFill/>
        </p:spPr>
        <p:txBody>
          <a:bodyPr wrap="none" rtlCol="0">
            <a:spAutoFit/>
          </a:bodyPr>
          <a:lstStyle/>
          <a:p>
            <a:r>
              <a:rPr lang="en-US" smtClean="0">
                <a:solidFill>
                  <a:schemeClr val="bg1"/>
                </a:solidFill>
              </a:rPr>
              <a:t>($12,000)</a:t>
            </a:r>
          </a:p>
        </p:txBody>
      </p:sp>
      <p:sp>
        <p:nvSpPr>
          <p:cNvPr id="42" name="TextBox 41"/>
          <p:cNvSpPr txBox="1"/>
          <p:nvPr/>
        </p:nvSpPr>
        <p:spPr>
          <a:xfrm rot="16200000">
            <a:off x="4899689" y="1196311"/>
            <a:ext cx="1085554" cy="369332"/>
          </a:xfrm>
          <a:prstGeom prst="rect">
            <a:avLst/>
          </a:prstGeom>
          <a:noFill/>
        </p:spPr>
        <p:txBody>
          <a:bodyPr wrap="none" rtlCol="0">
            <a:spAutoFit/>
          </a:bodyPr>
          <a:lstStyle/>
          <a:p>
            <a:r>
              <a:rPr lang="en-US" smtClean="0">
                <a:solidFill>
                  <a:schemeClr val="bg1"/>
                </a:solidFill>
              </a:rPr>
              <a:t>($10,000)</a:t>
            </a:r>
          </a:p>
        </p:txBody>
      </p:sp>
      <p:sp>
        <p:nvSpPr>
          <p:cNvPr id="43" name="TextBox 42"/>
          <p:cNvSpPr txBox="1"/>
          <p:nvPr/>
        </p:nvSpPr>
        <p:spPr>
          <a:xfrm rot="16200000">
            <a:off x="5262998" y="1196311"/>
            <a:ext cx="968535" cy="369332"/>
          </a:xfrm>
          <a:prstGeom prst="rect">
            <a:avLst/>
          </a:prstGeom>
          <a:noFill/>
        </p:spPr>
        <p:txBody>
          <a:bodyPr wrap="none" rtlCol="0">
            <a:spAutoFit/>
          </a:bodyPr>
          <a:lstStyle/>
          <a:p>
            <a:r>
              <a:rPr lang="en-US" smtClean="0">
                <a:solidFill>
                  <a:schemeClr val="bg1"/>
                </a:solidFill>
              </a:rPr>
              <a:t>($8,000)</a:t>
            </a:r>
          </a:p>
        </p:txBody>
      </p:sp>
      <p:sp>
        <p:nvSpPr>
          <p:cNvPr id="44" name="TextBox 43"/>
          <p:cNvSpPr txBox="1"/>
          <p:nvPr/>
        </p:nvSpPr>
        <p:spPr>
          <a:xfrm rot="16200000">
            <a:off x="5556766" y="1148834"/>
            <a:ext cx="990600" cy="369332"/>
          </a:xfrm>
          <a:prstGeom prst="rect">
            <a:avLst/>
          </a:prstGeom>
          <a:noFill/>
        </p:spPr>
        <p:txBody>
          <a:bodyPr wrap="square" rtlCol="0">
            <a:spAutoFit/>
          </a:bodyPr>
          <a:lstStyle/>
          <a:p>
            <a:r>
              <a:rPr lang="en-US" smtClean="0"/>
              <a:t>($6,000)</a:t>
            </a:r>
          </a:p>
        </p:txBody>
      </p:sp>
      <p:sp>
        <p:nvSpPr>
          <p:cNvPr id="45" name="TextBox 44"/>
          <p:cNvSpPr txBox="1"/>
          <p:nvPr/>
        </p:nvSpPr>
        <p:spPr>
          <a:xfrm rot="16200000">
            <a:off x="5937766" y="1148834"/>
            <a:ext cx="990600" cy="369332"/>
          </a:xfrm>
          <a:prstGeom prst="rect">
            <a:avLst/>
          </a:prstGeom>
          <a:noFill/>
        </p:spPr>
        <p:txBody>
          <a:bodyPr wrap="square" rtlCol="0">
            <a:spAutoFit/>
          </a:bodyPr>
          <a:lstStyle/>
          <a:p>
            <a:r>
              <a:rPr lang="en-US" smtClean="0"/>
              <a:t>($5,000)</a:t>
            </a:r>
          </a:p>
        </p:txBody>
      </p:sp>
      <p:sp>
        <p:nvSpPr>
          <p:cNvPr id="36" name="TextBox 35"/>
          <p:cNvSpPr txBox="1"/>
          <p:nvPr/>
        </p:nvSpPr>
        <p:spPr>
          <a:xfrm rot="16200000">
            <a:off x="5251966" y="1301233"/>
            <a:ext cx="2971802" cy="369332"/>
          </a:xfrm>
          <a:prstGeom prst="rect">
            <a:avLst/>
          </a:prstGeom>
          <a:noFill/>
        </p:spPr>
        <p:txBody>
          <a:bodyPr wrap="square" rtlCol="0">
            <a:spAutoFit/>
          </a:bodyPr>
          <a:lstStyle/>
          <a:p>
            <a:r>
              <a:rPr lang="en-US" smtClean="0"/>
              <a:t>(NRE $4,000) (PROD $1,000)</a:t>
            </a:r>
          </a:p>
        </p:txBody>
      </p:sp>
      <p:sp>
        <p:nvSpPr>
          <p:cNvPr id="46" name="TextBox 45"/>
          <p:cNvSpPr txBox="1"/>
          <p:nvPr/>
        </p:nvSpPr>
        <p:spPr>
          <a:xfrm rot="16200000">
            <a:off x="5632965" y="1301235"/>
            <a:ext cx="2971802" cy="369332"/>
          </a:xfrm>
          <a:prstGeom prst="rect">
            <a:avLst/>
          </a:prstGeom>
          <a:noFill/>
        </p:spPr>
        <p:txBody>
          <a:bodyPr wrap="square" rtlCol="0">
            <a:spAutoFit/>
          </a:bodyPr>
          <a:lstStyle/>
          <a:p>
            <a:r>
              <a:rPr lang="en-US" smtClean="0"/>
              <a:t>(NRE $3,000) (PROD $1,000)</a:t>
            </a:r>
          </a:p>
        </p:txBody>
      </p:sp>
      <p:sp>
        <p:nvSpPr>
          <p:cNvPr id="47" name="TextBox 46"/>
          <p:cNvSpPr txBox="1"/>
          <p:nvPr/>
        </p:nvSpPr>
        <p:spPr>
          <a:xfrm rot="16200000">
            <a:off x="6013965" y="1301235"/>
            <a:ext cx="2971802" cy="369332"/>
          </a:xfrm>
          <a:prstGeom prst="rect">
            <a:avLst/>
          </a:prstGeom>
          <a:noFill/>
        </p:spPr>
        <p:txBody>
          <a:bodyPr wrap="square" rtlCol="0">
            <a:spAutoFit/>
          </a:bodyPr>
          <a:lstStyle/>
          <a:p>
            <a:r>
              <a:rPr lang="en-US" smtClean="0"/>
              <a:t>(NRE $2,000) (PROD $1,000)</a:t>
            </a:r>
          </a:p>
        </p:txBody>
      </p:sp>
      <p:sp>
        <p:nvSpPr>
          <p:cNvPr id="48" name="TextBox 47"/>
          <p:cNvSpPr txBox="1"/>
          <p:nvPr/>
        </p:nvSpPr>
        <p:spPr>
          <a:xfrm rot="16200000">
            <a:off x="6471165" y="1301235"/>
            <a:ext cx="2971802" cy="369332"/>
          </a:xfrm>
          <a:prstGeom prst="rect">
            <a:avLst/>
          </a:prstGeom>
          <a:noFill/>
        </p:spPr>
        <p:txBody>
          <a:bodyPr wrap="square" rtlCol="0">
            <a:spAutoFit/>
          </a:bodyPr>
          <a:lstStyle/>
          <a:p>
            <a:r>
              <a:rPr lang="en-US" smtClean="0"/>
              <a:t>(NRE $1,000) (PROD $1,000)</a:t>
            </a:r>
          </a:p>
        </p:txBody>
      </p:sp>
      <p:sp>
        <p:nvSpPr>
          <p:cNvPr id="49" name="TextBox 48"/>
          <p:cNvSpPr txBox="1"/>
          <p:nvPr/>
        </p:nvSpPr>
        <p:spPr>
          <a:xfrm rot="16200000">
            <a:off x="6928365" y="1453635"/>
            <a:ext cx="2971802" cy="369332"/>
          </a:xfrm>
          <a:prstGeom prst="rect">
            <a:avLst/>
          </a:prstGeom>
          <a:noFill/>
        </p:spPr>
        <p:txBody>
          <a:bodyPr wrap="square" rtlCol="0">
            <a:spAutoFit/>
          </a:bodyPr>
          <a:lstStyle/>
          <a:p>
            <a:r>
              <a:rPr lang="en-US" smtClean="0"/>
              <a:t>(NRE $500) (PROD $1,000)</a:t>
            </a:r>
          </a:p>
        </p:txBody>
      </p:sp>
      <p:sp>
        <p:nvSpPr>
          <p:cNvPr id="50" name="TextBox 49"/>
          <p:cNvSpPr txBox="1"/>
          <p:nvPr/>
        </p:nvSpPr>
        <p:spPr>
          <a:xfrm rot="16200000">
            <a:off x="7473433" y="1301235"/>
            <a:ext cx="2971802" cy="369332"/>
          </a:xfrm>
          <a:prstGeom prst="rect">
            <a:avLst/>
          </a:prstGeom>
          <a:noFill/>
        </p:spPr>
        <p:txBody>
          <a:bodyPr wrap="square" rtlCol="0">
            <a:spAutoFit/>
          </a:bodyPr>
          <a:lstStyle/>
          <a:p>
            <a:r>
              <a:rPr lang="en-US" smtClean="0"/>
              <a:t>(PROD $600)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1181100" y="2389257"/>
            <a:ext cx="3352800" cy="707886"/>
          </a:xfrm>
          <a:prstGeom prst="rect">
            <a:avLst/>
          </a:prstGeom>
          <a:solidFill>
            <a:srgbClr val="92D050"/>
          </a:solidFill>
        </p:spPr>
        <p:txBody>
          <a:bodyPr wrap="square" rtlCol="0">
            <a:spAutoFit/>
          </a:bodyPr>
          <a:lstStyle/>
          <a:p>
            <a:pPr algn="ctr"/>
            <a:r>
              <a:rPr lang="en-US" sz="4000" smtClean="0"/>
              <a:t>Life  Cycle Cost   </a:t>
            </a:r>
          </a:p>
        </p:txBody>
      </p:sp>
      <p:sp>
        <p:nvSpPr>
          <p:cNvPr id="5" name="Rectangle 4"/>
          <p:cNvSpPr/>
          <p:nvPr/>
        </p:nvSpPr>
        <p:spPr>
          <a:xfrm>
            <a:off x="6705600" y="2362200"/>
            <a:ext cx="2246962" cy="369332"/>
          </a:xfrm>
          <a:prstGeom prst="rect">
            <a:avLst/>
          </a:prstGeom>
        </p:spPr>
        <p:txBody>
          <a:bodyPr wrap="none">
            <a:spAutoFit/>
          </a:bodyPr>
          <a:lstStyle/>
          <a:p>
            <a:r>
              <a:rPr lang="en-US" smtClean="0"/>
              <a:t>REVISED: JAN 13 2010</a:t>
            </a:r>
            <a:endParaRPr lang="en-US"/>
          </a:p>
        </p:txBody>
      </p:sp>
      <p:graphicFrame>
        <p:nvGraphicFramePr>
          <p:cNvPr id="6" name="Diagram 5"/>
          <p:cNvGraphicFramePr>
            <a:graphicFrameLocks/>
          </p:cNvGraphicFramePr>
          <p:nvPr/>
        </p:nvGraphicFramePr>
        <p:xfrm>
          <a:off x="3276600" y="2514600"/>
          <a:ext cx="5867400" cy="3980403"/>
        </p:xfrm>
        <a:graphic>
          <a:graphicData uri="http://schemas.openxmlformats.org/drawingml/2006/compatibility">
            <com:legacyDrawing xmlns:com="http://schemas.openxmlformats.org/drawingml/2006/compatibility" spid="_x0000_s1026"/>
          </a:graphicData>
        </a:graphic>
      </p:graphicFrame>
      <p:sp>
        <p:nvSpPr>
          <p:cNvPr id="7" name="Oval 18"/>
          <p:cNvSpPr>
            <a:spLocks noChangeArrowheads="1"/>
          </p:cNvSpPr>
          <p:nvPr/>
        </p:nvSpPr>
        <p:spPr bwMode="auto">
          <a:xfrm>
            <a:off x="5998633" y="4324001"/>
            <a:ext cx="347133" cy="402089"/>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 name="Line 19"/>
          <p:cNvSpPr>
            <a:spLocks noChangeShapeType="1"/>
          </p:cNvSpPr>
          <p:nvPr/>
        </p:nvSpPr>
        <p:spPr bwMode="auto">
          <a:xfrm flipH="1">
            <a:off x="6230056" y="3352800"/>
            <a:ext cx="1237544" cy="1172245"/>
          </a:xfrm>
          <a:prstGeom prst="line">
            <a:avLst/>
          </a:prstGeom>
          <a:noFill/>
          <a:ln w="9525">
            <a:solidFill>
              <a:schemeClr val="tx1"/>
            </a:solidFill>
            <a:round/>
            <a:headEnd/>
            <a:tailEnd type="triangle" w="med" len="med"/>
          </a:ln>
          <a:effectLst/>
        </p:spPr>
        <p:txBody>
          <a:bodyPr/>
          <a:lstStyle/>
          <a:p>
            <a:endParaRPr lang="en-US"/>
          </a:p>
        </p:txBody>
      </p:sp>
      <p:sp>
        <p:nvSpPr>
          <p:cNvPr id="9" name="Text Box 20"/>
          <p:cNvSpPr txBox="1">
            <a:spLocks noChangeArrowheads="1"/>
          </p:cNvSpPr>
          <p:nvPr/>
        </p:nvSpPr>
        <p:spPr bwMode="auto">
          <a:xfrm>
            <a:off x="7467600" y="3124200"/>
            <a:ext cx="1300164" cy="276999"/>
          </a:xfrm>
          <a:prstGeom prst="rect">
            <a:avLst/>
          </a:prstGeom>
          <a:noFill/>
          <a:ln w="9525">
            <a:noFill/>
            <a:miter lim="800000"/>
            <a:headEnd/>
            <a:tailEnd/>
          </a:ln>
          <a:effectLst/>
        </p:spPr>
        <p:txBody>
          <a:bodyPr wrap="none">
            <a:spAutoFit/>
          </a:bodyPr>
          <a:lstStyle/>
          <a:p>
            <a:r>
              <a:rPr lang="en-US" sz="1200"/>
              <a:t>ROBOTICS COACH</a:t>
            </a:r>
          </a:p>
        </p:txBody>
      </p:sp>
      <p:sp>
        <p:nvSpPr>
          <p:cNvPr id="10" name="Line 21"/>
          <p:cNvSpPr>
            <a:spLocks noChangeShapeType="1"/>
          </p:cNvSpPr>
          <p:nvPr/>
        </p:nvSpPr>
        <p:spPr bwMode="auto">
          <a:xfrm>
            <a:off x="4031544" y="4592060"/>
            <a:ext cx="2140656" cy="0"/>
          </a:xfrm>
          <a:prstGeom prst="line">
            <a:avLst/>
          </a:prstGeom>
          <a:noFill/>
          <a:ln w="9525">
            <a:solidFill>
              <a:schemeClr val="tx1"/>
            </a:solidFill>
            <a:round/>
            <a:headEnd/>
            <a:tailEnd type="triangle" w="med" len="med"/>
          </a:ln>
          <a:effectLst/>
        </p:spPr>
        <p:txBody>
          <a:bodyPr/>
          <a:lstStyle/>
          <a:p>
            <a:endParaRPr lang="en-US"/>
          </a:p>
        </p:txBody>
      </p:sp>
      <p:sp>
        <p:nvSpPr>
          <p:cNvPr id="11" name="Oval 22"/>
          <p:cNvSpPr>
            <a:spLocks noChangeArrowheads="1"/>
          </p:cNvSpPr>
          <p:nvPr/>
        </p:nvSpPr>
        <p:spPr bwMode="auto">
          <a:xfrm>
            <a:off x="4957233" y="3117734"/>
            <a:ext cx="2429933" cy="2747609"/>
          </a:xfrm>
          <a:prstGeom prst="ellipse">
            <a:avLst/>
          </a:prstGeom>
          <a:solidFill>
            <a:schemeClr val="accent1">
              <a:alpha val="20000"/>
            </a:schemeClr>
          </a:solidFill>
          <a:ln w="9525">
            <a:solidFill>
              <a:schemeClr val="tx1"/>
            </a:solidFill>
            <a:round/>
            <a:headEnd/>
            <a:tailEnd/>
          </a:ln>
          <a:effectLst/>
        </p:spPr>
        <p:txBody>
          <a:bodyPr wrap="none" anchor="ctr"/>
          <a:lstStyle/>
          <a:p>
            <a:endParaRPr lang="en-US"/>
          </a:p>
        </p:txBody>
      </p:sp>
      <p:sp>
        <p:nvSpPr>
          <p:cNvPr id="12" name="Line 23"/>
          <p:cNvSpPr>
            <a:spLocks noChangeShapeType="1"/>
          </p:cNvSpPr>
          <p:nvPr/>
        </p:nvSpPr>
        <p:spPr bwMode="auto">
          <a:xfrm flipV="1">
            <a:off x="6172200" y="5865342"/>
            <a:ext cx="0" cy="536119"/>
          </a:xfrm>
          <a:prstGeom prst="line">
            <a:avLst/>
          </a:prstGeom>
          <a:noFill/>
          <a:ln w="9525">
            <a:solidFill>
              <a:schemeClr val="tx1"/>
            </a:solidFill>
            <a:round/>
            <a:headEnd/>
            <a:tailEnd type="triangle" w="med" len="med"/>
          </a:ln>
          <a:effectLst/>
        </p:spPr>
        <p:txBody>
          <a:bodyPr/>
          <a:lstStyle/>
          <a:p>
            <a:endParaRPr lang="en-US"/>
          </a:p>
        </p:txBody>
      </p:sp>
      <p:sp>
        <p:nvSpPr>
          <p:cNvPr id="13" name="Text Box 24"/>
          <p:cNvSpPr txBox="1">
            <a:spLocks noChangeArrowheads="1"/>
          </p:cNvSpPr>
          <p:nvPr/>
        </p:nvSpPr>
        <p:spPr bwMode="auto">
          <a:xfrm>
            <a:off x="5420078" y="6535491"/>
            <a:ext cx="1750131" cy="322509"/>
          </a:xfrm>
          <a:prstGeom prst="rect">
            <a:avLst/>
          </a:prstGeom>
          <a:noFill/>
          <a:ln w="9525">
            <a:noFill/>
            <a:miter lim="800000"/>
            <a:headEnd/>
            <a:tailEnd/>
          </a:ln>
          <a:effectLst/>
        </p:spPr>
        <p:txBody>
          <a:bodyPr wrap="none">
            <a:spAutoFit/>
          </a:bodyPr>
          <a:lstStyle/>
          <a:p>
            <a:r>
              <a:rPr lang="en-US"/>
              <a:t>Mentor Development</a:t>
            </a:r>
          </a:p>
        </p:txBody>
      </p:sp>
      <p:sp>
        <p:nvSpPr>
          <p:cNvPr id="14" name="Text Box 25"/>
          <p:cNvSpPr txBox="1">
            <a:spLocks noChangeArrowheads="1"/>
          </p:cNvSpPr>
          <p:nvPr/>
        </p:nvSpPr>
        <p:spPr bwMode="auto">
          <a:xfrm>
            <a:off x="3105856" y="4324001"/>
            <a:ext cx="1113719" cy="805575"/>
          </a:xfrm>
          <a:prstGeom prst="rect">
            <a:avLst/>
          </a:prstGeom>
          <a:noFill/>
          <a:ln w="9525">
            <a:noFill/>
            <a:miter lim="800000"/>
            <a:headEnd/>
            <a:tailEnd/>
          </a:ln>
          <a:effectLst/>
        </p:spPr>
        <p:txBody>
          <a:bodyPr wrap="none">
            <a:spAutoFit/>
          </a:bodyPr>
          <a:lstStyle/>
          <a:p>
            <a:r>
              <a:rPr lang="en-US"/>
              <a:t>Robotics </a:t>
            </a:r>
          </a:p>
          <a:p>
            <a:r>
              <a:rPr lang="en-US"/>
              <a:t>Competition </a:t>
            </a:r>
          </a:p>
          <a:p>
            <a:r>
              <a:rPr lang="en-US"/>
              <a:t>Programs</a:t>
            </a:r>
          </a:p>
        </p:txBody>
      </p:sp>
      <p:sp>
        <p:nvSpPr>
          <p:cNvPr id="15" name="Oval 26"/>
          <p:cNvSpPr>
            <a:spLocks noChangeArrowheads="1"/>
          </p:cNvSpPr>
          <p:nvPr/>
        </p:nvSpPr>
        <p:spPr bwMode="auto">
          <a:xfrm>
            <a:off x="7040033" y="4189971"/>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 name="Oval 27"/>
          <p:cNvSpPr>
            <a:spLocks noChangeArrowheads="1"/>
          </p:cNvSpPr>
          <p:nvPr/>
        </p:nvSpPr>
        <p:spPr bwMode="auto">
          <a:xfrm>
            <a:off x="6750756" y="4659075"/>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 name="Oval 28"/>
          <p:cNvSpPr>
            <a:spLocks noChangeArrowheads="1"/>
          </p:cNvSpPr>
          <p:nvPr/>
        </p:nvSpPr>
        <p:spPr bwMode="auto">
          <a:xfrm>
            <a:off x="5420078" y="4659075"/>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 name="Oval 30"/>
          <p:cNvSpPr>
            <a:spLocks noChangeArrowheads="1"/>
          </p:cNvSpPr>
          <p:nvPr/>
        </p:nvSpPr>
        <p:spPr bwMode="auto">
          <a:xfrm>
            <a:off x="5767211" y="3921912"/>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9" name="Oval 31"/>
          <p:cNvSpPr>
            <a:spLocks noChangeArrowheads="1"/>
          </p:cNvSpPr>
          <p:nvPr/>
        </p:nvSpPr>
        <p:spPr bwMode="auto">
          <a:xfrm>
            <a:off x="6519333" y="3854897"/>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 name="Oval 32"/>
          <p:cNvSpPr>
            <a:spLocks noChangeArrowheads="1"/>
          </p:cNvSpPr>
          <p:nvPr/>
        </p:nvSpPr>
        <p:spPr bwMode="auto">
          <a:xfrm>
            <a:off x="5940778" y="4793105"/>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 name="Oval 33"/>
          <p:cNvSpPr>
            <a:spLocks noChangeArrowheads="1"/>
          </p:cNvSpPr>
          <p:nvPr/>
        </p:nvSpPr>
        <p:spPr bwMode="auto">
          <a:xfrm>
            <a:off x="6345767" y="4726090"/>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 name="Oval 34"/>
          <p:cNvSpPr>
            <a:spLocks noChangeArrowheads="1"/>
          </p:cNvSpPr>
          <p:nvPr/>
        </p:nvSpPr>
        <p:spPr bwMode="auto">
          <a:xfrm>
            <a:off x="6519333" y="4324001"/>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3" name="Oval 36"/>
          <p:cNvSpPr>
            <a:spLocks noChangeArrowheads="1"/>
          </p:cNvSpPr>
          <p:nvPr/>
        </p:nvSpPr>
        <p:spPr bwMode="auto">
          <a:xfrm>
            <a:off x="5767211" y="4324001"/>
            <a:ext cx="115711" cy="134030"/>
          </a:xfrm>
          <a:prstGeom prst="ellipse">
            <a:avLst/>
          </a:prstGeom>
          <a:solidFill>
            <a:schemeClr val="accent1"/>
          </a:solidFill>
          <a:ln w="9525">
            <a:solidFill>
              <a:schemeClr val="tx1"/>
            </a:solidFill>
            <a:round/>
            <a:headEnd/>
            <a:tailEnd/>
          </a:ln>
          <a:effectLst/>
        </p:spPr>
        <p:txBody>
          <a:bodyPr wrap="none" anchor="ctr"/>
          <a:lstStyle/>
          <a:p>
            <a:endParaRPr lang="en-US"/>
          </a:p>
        </p:txBody>
      </p:sp>
      <p:graphicFrame>
        <p:nvGraphicFramePr>
          <p:cNvPr id="25" name="Table 24"/>
          <p:cNvGraphicFramePr>
            <a:graphicFrameLocks noGrp="1"/>
          </p:cNvGraphicFramePr>
          <p:nvPr/>
        </p:nvGraphicFramePr>
        <p:xfrm>
          <a:off x="152395" y="228600"/>
          <a:ext cx="8686813" cy="828040"/>
        </p:xfrm>
        <a:graphic>
          <a:graphicData uri="http://schemas.openxmlformats.org/drawingml/2006/table">
            <a:tbl>
              <a:tblPr firstRow="1" bandRow="1">
                <a:tableStyleId>{5C22544A-7EE6-4342-B048-85BDC9FD1C3A}</a:tableStyleId>
              </a:tblPr>
              <a:tblGrid>
                <a:gridCol w="510989"/>
                <a:gridCol w="510989"/>
                <a:gridCol w="510989"/>
                <a:gridCol w="510989"/>
                <a:gridCol w="510989"/>
                <a:gridCol w="510989"/>
                <a:gridCol w="510989"/>
                <a:gridCol w="510989"/>
                <a:gridCol w="510989"/>
                <a:gridCol w="510989"/>
                <a:gridCol w="510989"/>
                <a:gridCol w="510989"/>
                <a:gridCol w="510989"/>
                <a:gridCol w="510989"/>
                <a:gridCol w="510989"/>
                <a:gridCol w="510989"/>
                <a:gridCol w="510989"/>
              </a:tblGrid>
              <a:tr h="370840">
                <a:tc gridSpan="17">
                  <a:txBody>
                    <a:bodyPr/>
                    <a:lstStyle/>
                    <a:p>
                      <a:pPr algn="ctr"/>
                      <a:r>
                        <a:rPr lang="en-US" sz="2400" smtClean="0"/>
                        <a:t>INCOSE MG Learning Communitties</a:t>
                      </a:r>
                      <a:endParaRPr lang="en-US" sz="240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mtClean="0"/>
                        <a:t>00</a:t>
                      </a:r>
                      <a:endParaRPr lang="en-US"/>
                    </a:p>
                  </a:txBody>
                  <a:tcPr/>
                </a:tc>
                <a:tc>
                  <a:txBody>
                    <a:bodyPr/>
                    <a:lstStyle/>
                    <a:p>
                      <a:r>
                        <a:rPr lang="en-US" smtClean="0"/>
                        <a:t>01</a:t>
                      </a:r>
                      <a:endParaRPr lang="en-US"/>
                    </a:p>
                  </a:txBody>
                  <a:tcPr/>
                </a:tc>
                <a:tc>
                  <a:txBody>
                    <a:bodyPr/>
                    <a:lstStyle/>
                    <a:p>
                      <a:r>
                        <a:rPr lang="en-US" smtClean="0"/>
                        <a:t>02</a:t>
                      </a:r>
                      <a:endParaRPr lang="en-US"/>
                    </a:p>
                  </a:txBody>
                  <a:tcPr/>
                </a:tc>
                <a:tc>
                  <a:txBody>
                    <a:bodyPr/>
                    <a:lstStyle/>
                    <a:p>
                      <a:r>
                        <a:rPr lang="en-US" smtClean="0"/>
                        <a:t>03</a:t>
                      </a:r>
                      <a:endParaRPr lang="en-US"/>
                    </a:p>
                  </a:txBody>
                  <a:tcPr/>
                </a:tc>
                <a:tc>
                  <a:txBody>
                    <a:bodyPr/>
                    <a:lstStyle/>
                    <a:p>
                      <a:r>
                        <a:rPr lang="en-US" smtClean="0"/>
                        <a:t>04</a:t>
                      </a:r>
                      <a:endParaRPr lang="en-US"/>
                    </a:p>
                  </a:txBody>
                  <a:tcPr/>
                </a:tc>
                <a:tc>
                  <a:txBody>
                    <a:bodyPr/>
                    <a:lstStyle/>
                    <a:p>
                      <a:r>
                        <a:rPr lang="en-US" smtClean="0"/>
                        <a:t>05</a:t>
                      </a:r>
                      <a:endParaRPr lang="en-US"/>
                    </a:p>
                  </a:txBody>
                  <a:tcPr/>
                </a:tc>
                <a:tc>
                  <a:txBody>
                    <a:bodyPr/>
                    <a:lstStyle/>
                    <a:p>
                      <a:r>
                        <a:rPr lang="en-US" smtClean="0"/>
                        <a:t>06</a:t>
                      </a:r>
                      <a:endParaRPr lang="en-US"/>
                    </a:p>
                  </a:txBody>
                  <a:tcPr/>
                </a:tc>
                <a:tc>
                  <a:txBody>
                    <a:bodyPr/>
                    <a:lstStyle/>
                    <a:p>
                      <a:r>
                        <a:rPr lang="en-US" smtClean="0"/>
                        <a:t>07</a:t>
                      </a:r>
                      <a:endParaRPr lang="en-US"/>
                    </a:p>
                  </a:txBody>
                  <a:tcPr/>
                </a:tc>
                <a:tc>
                  <a:txBody>
                    <a:bodyPr/>
                    <a:lstStyle/>
                    <a:p>
                      <a:r>
                        <a:rPr lang="en-US" smtClean="0"/>
                        <a:t>08</a:t>
                      </a:r>
                      <a:endParaRPr lang="en-US"/>
                    </a:p>
                  </a:txBody>
                  <a:tcPr/>
                </a:tc>
                <a:tc>
                  <a:txBody>
                    <a:bodyPr/>
                    <a:lstStyle/>
                    <a:p>
                      <a:r>
                        <a:rPr lang="en-US" smtClean="0"/>
                        <a:t>09</a:t>
                      </a:r>
                      <a:endParaRPr lang="en-US"/>
                    </a:p>
                  </a:txBody>
                  <a:tcPr/>
                </a:tc>
                <a:tc>
                  <a:txBody>
                    <a:bodyPr/>
                    <a:lstStyle/>
                    <a:p>
                      <a:r>
                        <a:rPr lang="en-US" smtClean="0"/>
                        <a:t>10</a:t>
                      </a:r>
                      <a:endParaRPr lang="en-US"/>
                    </a:p>
                  </a:txBody>
                  <a:tcPr/>
                </a:tc>
                <a:tc>
                  <a:txBody>
                    <a:bodyPr/>
                    <a:lstStyle/>
                    <a:p>
                      <a:r>
                        <a:rPr lang="en-US" smtClean="0"/>
                        <a:t>11</a:t>
                      </a:r>
                      <a:endParaRPr lang="en-US"/>
                    </a:p>
                  </a:txBody>
                  <a:tcPr/>
                </a:tc>
                <a:tc>
                  <a:txBody>
                    <a:bodyPr/>
                    <a:lstStyle/>
                    <a:p>
                      <a:r>
                        <a:rPr lang="en-US" smtClean="0"/>
                        <a:t>12</a:t>
                      </a:r>
                      <a:endParaRPr lang="en-US"/>
                    </a:p>
                  </a:txBody>
                  <a:tcPr/>
                </a:tc>
                <a:tc>
                  <a:txBody>
                    <a:bodyPr/>
                    <a:lstStyle/>
                    <a:p>
                      <a:r>
                        <a:rPr lang="en-US" smtClean="0"/>
                        <a:t>13</a:t>
                      </a:r>
                      <a:endParaRPr lang="en-US"/>
                    </a:p>
                  </a:txBody>
                  <a:tcPr/>
                </a:tc>
                <a:tc>
                  <a:txBody>
                    <a:bodyPr/>
                    <a:lstStyle/>
                    <a:p>
                      <a:r>
                        <a:rPr lang="en-US" smtClean="0"/>
                        <a:t>14</a:t>
                      </a:r>
                      <a:endParaRPr lang="en-US"/>
                    </a:p>
                  </a:txBody>
                  <a:tcPr/>
                </a:tc>
                <a:tc>
                  <a:txBody>
                    <a:bodyPr/>
                    <a:lstStyle/>
                    <a:p>
                      <a:r>
                        <a:rPr lang="en-US" smtClean="0"/>
                        <a:t>15</a:t>
                      </a:r>
                      <a:endParaRPr lang="en-US"/>
                    </a:p>
                  </a:txBody>
                  <a:tcPr/>
                </a:tc>
                <a:tc>
                  <a:txBody>
                    <a:bodyPr/>
                    <a:lstStyle/>
                    <a:p>
                      <a:r>
                        <a:rPr lang="en-US" smtClean="0"/>
                        <a:t>16</a:t>
                      </a:r>
                      <a:endParaRPr lang="en-US"/>
                    </a:p>
                  </a:txBody>
                  <a:tcPr/>
                </a:tc>
              </a:tr>
            </a:tbl>
          </a:graphicData>
        </a:graphic>
      </p:graphicFrame>
      <p:sp>
        <p:nvSpPr>
          <p:cNvPr id="26" name="Right Arrow 25"/>
          <p:cNvSpPr/>
          <p:nvPr/>
        </p:nvSpPr>
        <p:spPr>
          <a:xfrm rot="13390547">
            <a:off x="677740" y="1369547"/>
            <a:ext cx="1566280" cy="596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ultidocument 26"/>
          <p:cNvSpPr/>
          <p:nvPr/>
        </p:nvSpPr>
        <p:spPr>
          <a:xfrm>
            <a:off x="1524000" y="1524000"/>
            <a:ext cx="1600200" cy="1600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t>ORIGINAL CONCEPT : AUSTIN, TX</a:t>
            </a:r>
          </a:p>
          <a:p>
            <a:pPr algn="ctr"/>
            <a:endParaRPr lang="en-US" sz="900" smtClean="0"/>
          </a:p>
          <a:p>
            <a:pPr algn="ctr"/>
            <a:r>
              <a:rPr lang="en-US" sz="900" smtClean="0"/>
              <a:t>AUSTIN COMMUNITTY COLLEGE – JAVA PROJECT</a:t>
            </a:r>
            <a:endParaRPr lang="en-US" sz="900"/>
          </a:p>
        </p:txBody>
      </p:sp>
      <p:sp>
        <p:nvSpPr>
          <p:cNvPr id="28" name="Rectangle 27"/>
          <p:cNvSpPr/>
          <p:nvPr/>
        </p:nvSpPr>
        <p:spPr>
          <a:xfrm>
            <a:off x="0" y="6292460"/>
            <a:ext cx="4572000" cy="1131079"/>
          </a:xfrm>
          <a:prstGeom prst="rect">
            <a:avLst/>
          </a:prstGeom>
        </p:spPr>
        <p:txBody>
          <a:bodyPr wrap="square">
            <a:spAutoFit/>
          </a:bodyPr>
          <a:lstStyle/>
          <a:p>
            <a:r>
              <a:rPr lang="en-US" sz="1050" smtClean="0"/>
              <a:t>2000</a:t>
            </a:r>
          </a:p>
          <a:p>
            <a:r>
              <a:rPr lang="en-US" sz="1050" smtClean="0"/>
              <a:t>“But ThermoJet -- with a U.S. list price of $49,995 for single units -- produces its output quickly and affordably in an office setting.” </a:t>
            </a:r>
            <a:br>
              <a:rPr lang="en-US" sz="1050" smtClean="0"/>
            </a:br>
            <a:r>
              <a:rPr lang="en-US" smtClean="0"/>
              <a:t/>
            </a:r>
            <a:br>
              <a:rPr lang="en-US" smtClean="0"/>
            </a:br>
            <a:endParaRPr lang="en-US"/>
          </a:p>
        </p:txBody>
      </p:sp>
      <p:sp>
        <p:nvSpPr>
          <p:cNvPr id="29" name="Rectangle 28"/>
          <p:cNvSpPr/>
          <p:nvPr/>
        </p:nvSpPr>
        <p:spPr>
          <a:xfrm>
            <a:off x="914400" y="5334000"/>
            <a:ext cx="2819400" cy="923330"/>
          </a:xfrm>
          <a:prstGeom prst="rect">
            <a:avLst/>
          </a:prstGeom>
        </p:spPr>
        <p:txBody>
          <a:bodyPr wrap="square">
            <a:spAutoFit/>
          </a:bodyPr>
          <a:lstStyle/>
          <a:p>
            <a:pPr>
              <a:lnSpc>
                <a:spcPct val="80000"/>
              </a:lnSpc>
              <a:buFontTx/>
              <a:buNone/>
            </a:pPr>
            <a:r>
              <a:rPr lang="en-US" sz="1200" smtClean="0"/>
              <a:t>2002</a:t>
            </a:r>
          </a:p>
          <a:p>
            <a:pPr>
              <a:lnSpc>
                <a:spcPct val="80000"/>
              </a:lnSpc>
              <a:buFontTx/>
              <a:buNone/>
            </a:pPr>
            <a:r>
              <a:rPr lang="en-US" sz="1200" smtClean="0"/>
              <a:t>“These tools range in cost from $30,000 to $800,000</a:t>
            </a:r>
          </a:p>
          <a:p>
            <a:pPr lvl="1">
              <a:lnSpc>
                <a:spcPct val="80000"/>
              </a:lnSpc>
              <a:buFontTx/>
              <a:buNone/>
            </a:pPr>
            <a:r>
              <a:rPr lang="en-US" sz="1050" smtClean="0"/>
              <a:t>&gt;$100K are typically called rapid prototyping systems</a:t>
            </a:r>
          </a:p>
          <a:p>
            <a:pPr lvl="1">
              <a:lnSpc>
                <a:spcPct val="80000"/>
              </a:lnSpc>
              <a:buFontTx/>
              <a:buNone/>
            </a:pPr>
            <a:r>
              <a:rPr lang="en-US" sz="1050" smtClean="0"/>
              <a:t>&lt;$100K are usually called 3D Printers”</a:t>
            </a:r>
            <a:endParaRPr lang="en-US" sz="1050"/>
          </a:p>
        </p:txBody>
      </p:sp>
      <p:sp>
        <p:nvSpPr>
          <p:cNvPr id="30" name="Rectangle 29"/>
          <p:cNvSpPr/>
          <p:nvPr/>
        </p:nvSpPr>
        <p:spPr>
          <a:xfrm>
            <a:off x="1219200" y="3200400"/>
            <a:ext cx="2286000" cy="1223412"/>
          </a:xfrm>
          <a:prstGeom prst="rect">
            <a:avLst/>
          </a:prstGeom>
        </p:spPr>
        <p:txBody>
          <a:bodyPr wrap="square">
            <a:spAutoFit/>
          </a:bodyPr>
          <a:lstStyle/>
          <a:p>
            <a:pPr algn="ctr"/>
            <a:r>
              <a:rPr lang="en-US" sz="1050" smtClean="0"/>
              <a:t>2005</a:t>
            </a:r>
          </a:p>
          <a:p>
            <a:r>
              <a:rPr lang="en-US" sz="1050" smtClean="0"/>
              <a:t>“3D printers start at $22,900 for the InVision LD lamination system from 3D Systems (manufactured by Solidimension) and climb to more than $100,000 for the Eden 330/333 from Objet Geometries”</a:t>
            </a:r>
            <a:endParaRPr lang="en-US" sz="1050"/>
          </a:p>
        </p:txBody>
      </p:sp>
      <p:pic>
        <p:nvPicPr>
          <p:cNvPr id="1041" name="Picture 17" descr="http://www.robotshop.com/Images/big/en/cube-3d-printer-silver.jpg"/>
          <p:cNvPicPr>
            <a:picLocks noChangeAspect="1" noChangeArrowheads="1"/>
          </p:cNvPicPr>
          <p:nvPr/>
        </p:nvPicPr>
        <p:blipFill>
          <a:blip r:embed="rId4" cstate="screen"/>
          <a:srcRect/>
          <a:stretch>
            <a:fillRect/>
          </a:stretch>
        </p:blipFill>
        <p:spPr bwMode="auto">
          <a:xfrm>
            <a:off x="6096000" y="1143000"/>
            <a:ext cx="685800" cy="685800"/>
          </a:xfrm>
          <a:prstGeom prst="rect">
            <a:avLst/>
          </a:prstGeom>
          <a:noFill/>
        </p:spPr>
      </p:pic>
      <p:sp>
        <p:nvSpPr>
          <p:cNvPr id="31" name="TextBox 30"/>
          <p:cNvSpPr txBox="1"/>
          <p:nvPr/>
        </p:nvSpPr>
        <p:spPr>
          <a:xfrm>
            <a:off x="5410200" y="1219200"/>
            <a:ext cx="827471" cy="369332"/>
          </a:xfrm>
          <a:prstGeom prst="rect">
            <a:avLst/>
          </a:prstGeom>
          <a:noFill/>
        </p:spPr>
        <p:txBody>
          <a:bodyPr wrap="none" rtlCol="0">
            <a:spAutoFit/>
          </a:bodyPr>
          <a:lstStyle/>
          <a:p>
            <a:r>
              <a:rPr lang="en-US" smtClean="0"/>
              <a:t>$1,299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4191001" y="1524001"/>
            <a:ext cx="4267200" cy="3733800"/>
          </a:xfrm>
          <a:prstGeom prst="rect">
            <a:avLst/>
          </a:prstGeom>
          <a:noFill/>
          <a:ln w="9525">
            <a:noFill/>
            <a:miter lim="800000"/>
            <a:headEnd/>
            <a:tailEnd/>
          </a:ln>
        </p:spPr>
      </p:pic>
      <p:sp>
        <p:nvSpPr>
          <p:cNvPr id="5" name="Oval 4"/>
          <p:cNvSpPr/>
          <p:nvPr/>
        </p:nvSpPr>
        <p:spPr>
          <a:xfrm>
            <a:off x="7162801" y="3048001"/>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29401" y="5181601"/>
            <a:ext cx="304800" cy="304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1" y="449580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1" y="243840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13033402">
            <a:off x="3619476" y="1777740"/>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2" name="Straight Connector 11"/>
          <p:cNvCxnSpPr>
            <a:stCxn id="5" idx="4"/>
            <a:endCxn id="6" idx="0"/>
          </p:cNvCxnSpPr>
          <p:nvPr/>
        </p:nvCxnSpPr>
        <p:spPr>
          <a:xfrm flipH="1">
            <a:off x="6781801" y="3352801"/>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5486401" y="2667001"/>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a:stCxn id="8" idx="5"/>
          </p:cNvCxnSpPr>
          <p:nvPr/>
        </p:nvCxnSpPr>
        <p:spPr>
          <a:xfrm>
            <a:off x="6127564" y="2698564"/>
            <a:ext cx="1035237" cy="501837"/>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562601" y="4724401"/>
            <a:ext cx="1035237" cy="501837"/>
          </a:xfrm>
          <a:prstGeom prst="line">
            <a:avLst/>
          </a:prstGeom>
        </p:spPr>
        <p:style>
          <a:lnRef idx="3">
            <a:schemeClr val="dk1"/>
          </a:lnRef>
          <a:fillRef idx="0">
            <a:schemeClr val="dk1"/>
          </a:fillRef>
          <a:effectRef idx="2">
            <a:schemeClr val="dk1"/>
          </a:effectRef>
          <a:fontRef idx="minor">
            <a:schemeClr val="tx1"/>
          </a:fontRef>
        </p:style>
      </p:cxnSp>
      <p:sp>
        <p:nvSpPr>
          <p:cNvPr id="23" name="Striped Right Arrow 22"/>
          <p:cNvSpPr/>
          <p:nvPr/>
        </p:nvSpPr>
        <p:spPr>
          <a:xfrm rot="17218464">
            <a:off x="6105891" y="834811"/>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Striped Right Arrow 23"/>
          <p:cNvSpPr/>
          <p:nvPr/>
        </p:nvSpPr>
        <p:spPr>
          <a:xfrm rot="2091634">
            <a:off x="7200081" y="4047581"/>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Striped Right Arrow 24"/>
          <p:cNvSpPr/>
          <p:nvPr/>
        </p:nvSpPr>
        <p:spPr>
          <a:xfrm rot="6368243">
            <a:off x="4677634" y="5370851"/>
            <a:ext cx="1922335" cy="1188951"/>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Group 33"/>
          <p:cNvGrpSpPr/>
          <p:nvPr/>
        </p:nvGrpSpPr>
        <p:grpSpPr>
          <a:xfrm>
            <a:off x="6248401" y="1676401"/>
            <a:ext cx="2133600" cy="3048000"/>
            <a:chOff x="3886200" y="2590800"/>
            <a:chExt cx="2133600" cy="3048000"/>
          </a:xfrm>
        </p:grpSpPr>
        <p:sp>
          <p:nvSpPr>
            <p:cNvPr id="26" name="Oval 25"/>
            <p:cNvSpPr/>
            <p:nvPr/>
          </p:nvSpPr>
          <p:spPr>
            <a:xfrm>
              <a:off x="57150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533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862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6" idx="4"/>
              <a:endCxn id="27" idx="0"/>
            </p:cNvCxnSpPr>
            <p:nvPr/>
          </p:nvCxnSpPr>
          <p:spPr>
            <a:xfrm flipH="1">
              <a:off x="5334000" y="35052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a:off x="4038600" y="28194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a:stCxn id="29" idx="5"/>
            </p:cNvCxnSpPr>
            <p:nvPr/>
          </p:nvCxnSpPr>
          <p:spPr>
            <a:xfrm>
              <a:off x="4679763" y="2850963"/>
              <a:ext cx="1035237" cy="501837"/>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4114800" y="4876800"/>
              <a:ext cx="1035237" cy="501837"/>
            </a:xfrm>
            <a:prstGeom prst="line">
              <a:avLst/>
            </a:prstGeom>
          </p:spPr>
          <p:style>
            <a:lnRef idx="3">
              <a:schemeClr val="dk1"/>
            </a:lnRef>
            <a:fillRef idx="0">
              <a:schemeClr val="dk1"/>
            </a:fillRef>
            <a:effectRef idx="2">
              <a:schemeClr val="dk1"/>
            </a:effectRef>
            <a:fontRef idx="minor">
              <a:schemeClr val="tx1"/>
            </a:fontRef>
          </p:style>
        </p:cxnSp>
      </p:grpSp>
      <p:sp>
        <p:nvSpPr>
          <p:cNvPr id="35" name="Oval 34"/>
          <p:cNvSpPr/>
          <p:nvPr/>
        </p:nvSpPr>
        <p:spPr>
          <a:xfrm>
            <a:off x="6705601" y="3429001"/>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5"/>
          <p:cNvGrpSpPr/>
          <p:nvPr/>
        </p:nvGrpSpPr>
        <p:grpSpPr>
          <a:xfrm>
            <a:off x="457200" y="228600"/>
            <a:ext cx="2133600" cy="3048000"/>
            <a:chOff x="3886200" y="2590800"/>
            <a:chExt cx="2133600" cy="3048000"/>
          </a:xfrm>
        </p:grpSpPr>
        <p:sp>
          <p:nvSpPr>
            <p:cNvPr id="37" name="Oval 36"/>
            <p:cNvSpPr/>
            <p:nvPr/>
          </p:nvSpPr>
          <p:spPr>
            <a:xfrm>
              <a:off x="57150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81600" y="533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19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7" idx="4"/>
              <a:endCxn id="38" idx="0"/>
            </p:cNvCxnSpPr>
            <p:nvPr/>
          </p:nvCxnSpPr>
          <p:spPr>
            <a:xfrm flipH="1">
              <a:off x="5334000" y="35052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4038600" y="28194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a:stCxn id="40" idx="5"/>
            </p:cNvCxnSpPr>
            <p:nvPr/>
          </p:nvCxnSpPr>
          <p:spPr>
            <a:xfrm>
              <a:off x="4679763" y="2850963"/>
              <a:ext cx="1035237" cy="501837"/>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4114800" y="4876800"/>
              <a:ext cx="1035237" cy="501837"/>
            </a:xfrm>
            <a:prstGeom prst="line">
              <a:avLst/>
            </a:prstGeom>
          </p:spPr>
          <p:style>
            <a:lnRef idx="3">
              <a:schemeClr val="dk1"/>
            </a:lnRef>
            <a:fillRef idx="0">
              <a:schemeClr val="dk1"/>
            </a:fillRef>
            <a:effectRef idx="2">
              <a:schemeClr val="dk1"/>
            </a:effectRef>
            <a:fontRef idx="minor">
              <a:schemeClr val="tx1"/>
            </a:fontRef>
          </p:style>
        </p:cxnSp>
      </p:grpSp>
      <p:sp>
        <p:nvSpPr>
          <p:cNvPr id="45" name="TextBox 44"/>
          <p:cNvSpPr txBox="1"/>
          <p:nvPr/>
        </p:nvSpPr>
        <p:spPr>
          <a:xfrm>
            <a:off x="2286000" y="381000"/>
            <a:ext cx="2553520" cy="369332"/>
          </a:xfrm>
          <a:prstGeom prst="rect">
            <a:avLst/>
          </a:prstGeom>
          <a:noFill/>
        </p:spPr>
        <p:txBody>
          <a:bodyPr wrap="none" rtlCol="0">
            <a:spAutoFit/>
          </a:bodyPr>
          <a:lstStyle/>
          <a:p>
            <a:r>
              <a:rPr lang="en-US" err="1" smtClean="0"/>
              <a:t>Your’s</a:t>
            </a:r>
            <a:r>
              <a:rPr lang="en-US" smtClean="0"/>
              <a:t> Market (Company)</a:t>
            </a:r>
            <a:endParaRPr lang="en-US" dirty="0"/>
          </a:p>
        </p:txBody>
      </p:sp>
      <p:sp>
        <p:nvSpPr>
          <p:cNvPr id="46" name="TextBox 45"/>
          <p:cNvSpPr txBox="1"/>
          <p:nvPr/>
        </p:nvSpPr>
        <p:spPr>
          <a:xfrm>
            <a:off x="1295400" y="3352800"/>
            <a:ext cx="2729786" cy="369332"/>
          </a:xfrm>
          <a:prstGeom prst="rect">
            <a:avLst/>
          </a:prstGeom>
          <a:noFill/>
        </p:spPr>
        <p:txBody>
          <a:bodyPr wrap="none" rtlCol="0">
            <a:spAutoFit/>
          </a:bodyPr>
          <a:lstStyle/>
          <a:p>
            <a:r>
              <a:rPr lang="en-US" smtClean="0"/>
              <a:t>Ranken ( Higher Education)</a:t>
            </a:r>
            <a:endParaRPr lang="en-US" dirty="0"/>
          </a:p>
        </p:txBody>
      </p:sp>
      <p:sp>
        <p:nvSpPr>
          <p:cNvPr id="47" name="Striped Right Arrow 46"/>
          <p:cNvSpPr/>
          <p:nvPr/>
        </p:nvSpPr>
        <p:spPr>
          <a:xfrm rot="1704500">
            <a:off x="571474" y="1015740"/>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STEM Corridor</a:t>
            </a:r>
            <a:endParaRPr lang="en-US" dirty="0"/>
          </a:p>
        </p:txBody>
      </p:sp>
      <p:sp>
        <p:nvSpPr>
          <p:cNvPr id="48" name="TextBox 47"/>
          <p:cNvSpPr txBox="1"/>
          <p:nvPr/>
        </p:nvSpPr>
        <p:spPr>
          <a:xfrm rot="6402304">
            <a:off x="2321848" y="2117855"/>
            <a:ext cx="1037463" cy="369332"/>
          </a:xfrm>
          <a:prstGeom prst="rect">
            <a:avLst/>
          </a:prstGeom>
          <a:noFill/>
        </p:spPr>
        <p:txBody>
          <a:bodyPr wrap="none" rtlCol="0">
            <a:spAutoFit/>
          </a:bodyPr>
          <a:lstStyle/>
          <a:p>
            <a:r>
              <a:rPr lang="en-US" dirty="0" smtClean="0"/>
              <a:t>4.4 Miles</a:t>
            </a:r>
            <a:endParaRPr lang="en-US" dirty="0"/>
          </a:p>
        </p:txBody>
      </p:sp>
      <p:sp>
        <p:nvSpPr>
          <p:cNvPr id="49" name="Curved Right Arrow 48"/>
          <p:cNvSpPr/>
          <p:nvPr/>
        </p:nvSpPr>
        <p:spPr>
          <a:xfrm>
            <a:off x="304800" y="2209800"/>
            <a:ext cx="1143000" cy="3200400"/>
          </a:xfrm>
          <a:prstGeom prst="curv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2133600" y="6019800"/>
            <a:ext cx="1680973" cy="369332"/>
          </a:xfrm>
          <a:prstGeom prst="rect">
            <a:avLst/>
          </a:prstGeom>
          <a:noFill/>
        </p:spPr>
        <p:txBody>
          <a:bodyPr wrap="none" rtlCol="0">
            <a:spAutoFit/>
          </a:bodyPr>
          <a:lstStyle/>
          <a:p>
            <a:r>
              <a:rPr lang="en-US" smtClean="0"/>
              <a:t>STEAM CENTER </a:t>
            </a:r>
            <a:endParaRPr lang="en-US" dirty="0"/>
          </a:p>
        </p:txBody>
      </p:sp>
      <p:sp>
        <p:nvSpPr>
          <p:cNvPr id="51" name="Explosion 2 50"/>
          <p:cNvSpPr/>
          <p:nvPr/>
        </p:nvSpPr>
        <p:spPr>
          <a:xfrm>
            <a:off x="1600200" y="39624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2016</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0" y="2057400"/>
            <a:ext cx="5032717" cy="403860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1" y="1066800"/>
            <a:ext cx="4953000" cy="1219200"/>
          </a:xfrm>
          <a:prstGeom prst="rect">
            <a:avLst/>
          </a:prstGeom>
          <a:noFill/>
          <a:ln w="9525">
            <a:noFill/>
            <a:miter lim="800000"/>
            <a:headEnd/>
            <a:tailEnd/>
          </a:ln>
        </p:spPr>
      </p:pic>
      <p:pic>
        <p:nvPicPr>
          <p:cNvPr id="7" name="Picture 2"/>
          <p:cNvPicPr>
            <a:picLocks noChangeAspect="1" noChangeArrowheads="1"/>
          </p:cNvPicPr>
          <p:nvPr/>
        </p:nvPicPr>
        <p:blipFill>
          <a:blip r:embed="rId5" cstate="screen"/>
          <a:srcRect/>
          <a:stretch>
            <a:fillRect/>
          </a:stretch>
        </p:blipFill>
        <p:spPr bwMode="auto">
          <a:xfrm>
            <a:off x="0" y="0"/>
            <a:ext cx="9144000" cy="990599"/>
          </a:xfrm>
          <a:prstGeom prst="rect">
            <a:avLst/>
          </a:prstGeom>
          <a:noFill/>
          <a:ln w="9525">
            <a:noFill/>
            <a:miter lim="800000"/>
            <a:headEnd/>
            <a:tailEnd/>
          </a:ln>
        </p:spPr>
      </p:pic>
      <p:grpSp>
        <p:nvGrpSpPr>
          <p:cNvPr id="6" name="Group 35"/>
          <p:cNvGrpSpPr/>
          <p:nvPr/>
        </p:nvGrpSpPr>
        <p:grpSpPr>
          <a:xfrm>
            <a:off x="6400800" y="3531513"/>
            <a:ext cx="2133600" cy="3048000"/>
            <a:chOff x="3886200" y="2590800"/>
            <a:chExt cx="2133600" cy="3048000"/>
          </a:xfrm>
        </p:grpSpPr>
        <p:sp>
          <p:nvSpPr>
            <p:cNvPr id="8" name="Oval 7"/>
            <p:cNvSpPr/>
            <p:nvPr/>
          </p:nvSpPr>
          <p:spPr>
            <a:xfrm>
              <a:off x="57150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1600" y="533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8" idx="4"/>
              <a:endCxn id="9" idx="0"/>
            </p:cNvCxnSpPr>
            <p:nvPr/>
          </p:nvCxnSpPr>
          <p:spPr>
            <a:xfrm flipH="1">
              <a:off x="5334000" y="35052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4038600" y="28194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a:stCxn id="11" idx="5"/>
            </p:cNvCxnSpPr>
            <p:nvPr/>
          </p:nvCxnSpPr>
          <p:spPr>
            <a:xfrm>
              <a:off x="4679763" y="2850963"/>
              <a:ext cx="1035237" cy="501837"/>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114800" y="4876800"/>
              <a:ext cx="1035237" cy="501837"/>
            </a:xfrm>
            <a:prstGeom prst="line">
              <a:avLst/>
            </a:prstGeom>
          </p:spPr>
          <p:style>
            <a:lnRef idx="3">
              <a:schemeClr val="dk1"/>
            </a:lnRef>
            <a:fillRef idx="0">
              <a:schemeClr val="dk1"/>
            </a:fillRef>
            <a:effectRef idx="2">
              <a:schemeClr val="dk1"/>
            </a:effectRef>
            <a:fontRef idx="minor">
              <a:schemeClr val="tx1"/>
            </a:fontRef>
          </p:style>
        </p:cxnSp>
      </p:grpSp>
      <p:sp>
        <p:nvSpPr>
          <p:cNvPr id="16" name="TextBox 15"/>
          <p:cNvSpPr txBox="1"/>
          <p:nvPr/>
        </p:nvSpPr>
        <p:spPr>
          <a:xfrm>
            <a:off x="7772400" y="3581400"/>
            <a:ext cx="1081835" cy="461665"/>
          </a:xfrm>
          <a:prstGeom prst="rect">
            <a:avLst/>
          </a:prstGeom>
          <a:noFill/>
        </p:spPr>
        <p:txBody>
          <a:bodyPr wrap="none" rtlCol="0">
            <a:spAutoFit/>
          </a:bodyPr>
          <a:lstStyle/>
          <a:p>
            <a:r>
              <a:rPr lang="en-US" sz="1200" err="1" smtClean="0"/>
              <a:t>Your’s</a:t>
            </a:r>
            <a:r>
              <a:rPr lang="en-US" sz="1200" smtClean="0"/>
              <a:t> Market </a:t>
            </a:r>
          </a:p>
          <a:p>
            <a:r>
              <a:rPr lang="en-US" sz="1200" smtClean="0"/>
              <a:t>(Company)</a:t>
            </a:r>
            <a:endParaRPr lang="en-US" sz="1200" dirty="0"/>
          </a:p>
        </p:txBody>
      </p:sp>
      <p:sp>
        <p:nvSpPr>
          <p:cNvPr id="17" name="TextBox 16"/>
          <p:cNvSpPr txBox="1"/>
          <p:nvPr/>
        </p:nvSpPr>
        <p:spPr>
          <a:xfrm>
            <a:off x="7086600" y="6427113"/>
            <a:ext cx="1284326" cy="430887"/>
          </a:xfrm>
          <a:prstGeom prst="rect">
            <a:avLst/>
          </a:prstGeom>
          <a:noFill/>
        </p:spPr>
        <p:txBody>
          <a:bodyPr wrap="none" rtlCol="0">
            <a:spAutoFit/>
          </a:bodyPr>
          <a:lstStyle/>
          <a:p>
            <a:r>
              <a:rPr lang="en-US" sz="1100" smtClean="0"/>
              <a:t>Ranken </a:t>
            </a:r>
          </a:p>
          <a:p>
            <a:r>
              <a:rPr lang="en-US" sz="1100" smtClean="0"/>
              <a:t>( Higher Education)</a:t>
            </a:r>
            <a:endParaRPr lang="en-US" sz="1100" dirty="0"/>
          </a:p>
        </p:txBody>
      </p:sp>
      <p:sp>
        <p:nvSpPr>
          <p:cNvPr id="18" name="Striped Right Arrow 17"/>
          <p:cNvSpPr/>
          <p:nvPr/>
        </p:nvSpPr>
        <p:spPr>
          <a:xfrm rot="1704500">
            <a:off x="6043384" y="4068785"/>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STEM Corridor</a:t>
            </a:r>
            <a:endParaRPr lang="en-US" dirty="0"/>
          </a:p>
        </p:txBody>
      </p:sp>
      <p:sp>
        <p:nvSpPr>
          <p:cNvPr id="19" name="TextBox 18"/>
          <p:cNvSpPr txBox="1"/>
          <p:nvPr/>
        </p:nvSpPr>
        <p:spPr>
          <a:xfrm rot="6402304">
            <a:off x="8265448" y="5039767"/>
            <a:ext cx="1037463" cy="369332"/>
          </a:xfrm>
          <a:prstGeom prst="rect">
            <a:avLst/>
          </a:prstGeom>
          <a:noFill/>
        </p:spPr>
        <p:txBody>
          <a:bodyPr wrap="none" rtlCol="0">
            <a:spAutoFit/>
          </a:bodyPr>
          <a:lstStyle/>
          <a:p>
            <a:r>
              <a:rPr lang="en-US" dirty="0" smtClean="0"/>
              <a:t>4.4 Miles</a:t>
            </a:r>
            <a:endParaRPr lang="en-US" dirty="0"/>
          </a:p>
        </p:txBody>
      </p:sp>
      <p:sp>
        <p:nvSpPr>
          <p:cNvPr id="20" name="Curved Right Arrow 19"/>
          <p:cNvSpPr/>
          <p:nvPr/>
        </p:nvSpPr>
        <p:spPr>
          <a:xfrm rot="20277390">
            <a:off x="5317930" y="3645719"/>
            <a:ext cx="955896" cy="3147961"/>
          </a:xfrm>
          <a:prstGeom prst="curved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35"/>
          <p:cNvGrpSpPr/>
          <p:nvPr/>
        </p:nvGrpSpPr>
        <p:grpSpPr>
          <a:xfrm>
            <a:off x="5029200" y="914400"/>
            <a:ext cx="2133600" cy="3048000"/>
            <a:chOff x="3886200" y="2590800"/>
            <a:chExt cx="2133600" cy="3048000"/>
          </a:xfrm>
        </p:grpSpPr>
        <p:sp>
          <p:nvSpPr>
            <p:cNvPr id="22" name="Oval 21"/>
            <p:cNvSpPr/>
            <p:nvPr/>
          </p:nvSpPr>
          <p:spPr>
            <a:xfrm>
              <a:off x="57150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181600" y="533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86200" y="4648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9600" y="2590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2" idx="4"/>
              <a:endCxn id="23" idx="0"/>
            </p:cNvCxnSpPr>
            <p:nvPr/>
          </p:nvCxnSpPr>
          <p:spPr>
            <a:xfrm flipH="1">
              <a:off x="5334000" y="35052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4038600" y="2819400"/>
              <a:ext cx="533400" cy="182880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a:stCxn id="25" idx="5"/>
            </p:cNvCxnSpPr>
            <p:nvPr/>
          </p:nvCxnSpPr>
          <p:spPr>
            <a:xfrm>
              <a:off x="4679763" y="2850963"/>
              <a:ext cx="1035237" cy="501837"/>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4114800" y="4876800"/>
              <a:ext cx="1035237" cy="501837"/>
            </a:xfrm>
            <a:prstGeom prst="line">
              <a:avLst/>
            </a:prstGeom>
          </p:spPr>
          <p:style>
            <a:lnRef idx="3">
              <a:schemeClr val="dk1"/>
            </a:lnRef>
            <a:fillRef idx="0">
              <a:schemeClr val="dk1"/>
            </a:fillRef>
            <a:effectRef idx="2">
              <a:schemeClr val="dk1"/>
            </a:effectRef>
            <a:fontRef idx="minor">
              <a:schemeClr val="tx1"/>
            </a:fontRef>
          </p:style>
        </p:cxnSp>
      </p:grpSp>
      <p:sp>
        <p:nvSpPr>
          <p:cNvPr id="30" name="Striped Right Arrow 29"/>
          <p:cNvSpPr/>
          <p:nvPr/>
        </p:nvSpPr>
        <p:spPr>
          <a:xfrm rot="1704500">
            <a:off x="4900384" y="1477984"/>
            <a:ext cx="2133600" cy="160020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STEM Corridor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mtClean="0"/>
              <a:t>GLOCAL: ST. LOUIS UNIVERSITY</a:t>
            </a:r>
            <a:endParaRPr lang="en-US"/>
          </a:p>
        </p:txBody>
      </p:sp>
      <p:pic>
        <p:nvPicPr>
          <p:cNvPr id="3074" name="Picture 2"/>
          <p:cNvPicPr>
            <a:picLocks noChangeAspect="1" noChangeArrowheads="1"/>
          </p:cNvPicPr>
          <p:nvPr/>
        </p:nvPicPr>
        <p:blipFill>
          <a:blip r:embed="rId3" cstate="screen"/>
          <a:srcRect/>
          <a:stretch>
            <a:fillRect/>
          </a:stretch>
        </p:blipFill>
        <p:spPr bwMode="auto">
          <a:xfrm>
            <a:off x="152399" y="838200"/>
            <a:ext cx="5205663" cy="3352800"/>
          </a:xfrm>
          <a:prstGeom prst="rect">
            <a:avLst/>
          </a:prstGeom>
          <a:noFill/>
          <a:ln w="9525">
            <a:noFill/>
            <a:miter lim="800000"/>
            <a:headEnd/>
            <a:tailEnd/>
          </a:ln>
        </p:spPr>
      </p:pic>
      <p:pic>
        <p:nvPicPr>
          <p:cNvPr id="3076" name="Picture 4"/>
          <p:cNvPicPr>
            <a:picLocks noChangeAspect="1" noChangeArrowheads="1"/>
          </p:cNvPicPr>
          <p:nvPr/>
        </p:nvPicPr>
        <p:blipFill>
          <a:blip r:embed="rId4" cstate="screen"/>
          <a:srcRect/>
          <a:stretch>
            <a:fillRect/>
          </a:stretch>
        </p:blipFill>
        <p:spPr bwMode="auto">
          <a:xfrm>
            <a:off x="1295400" y="4191000"/>
            <a:ext cx="4023360" cy="2514600"/>
          </a:xfrm>
          <a:prstGeom prst="rect">
            <a:avLst/>
          </a:prstGeom>
          <a:noFill/>
          <a:ln w="9525">
            <a:noFill/>
            <a:miter lim="800000"/>
            <a:headEnd/>
            <a:tailEnd/>
          </a:ln>
        </p:spPr>
      </p:pic>
      <p:sp>
        <p:nvSpPr>
          <p:cNvPr id="7" name="Rectangle 6"/>
          <p:cNvSpPr/>
          <p:nvPr/>
        </p:nvSpPr>
        <p:spPr>
          <a:xfrm>
            <a:off x="5486400" y="838200"/>
            <a:ext cx="3429000" cy="5262979"/>
          </a:xfrm>
          <a:prstGeom prst="rect">
            <a:avLst/>
          </a:prstGeom>
        </p:spPr>
        <p:txBody>
          <a:bodyPr wrap="square">
            <a:spAutoFit/>
          </a:bodyPr>
          <a:lstStyle/>
          <a:p>
            <a:r>
              <a:rPr lang="en-US" sz="1600" smtClean="0"/>
              <a:t>“ Well that is a fairly common question. Luckily I had an amazing professor for my Intro to Electrical and Computer Engineering here at SLU who instead of standing up in front of us talking about engineering the whole time, he would bring in guest speakers from businesses around Saint Louis to talk to us. One of them was Marcos Chu. Mr. Chu's topic that day was brain storming and how it is used in the workplace. As a challenge for the class to think about was how to mount electric motors to some pieces of PVC tubing. He told us that this was to build a quadcopter that a group was working called the Broad Engagement Robitic Spiral Demo Team (or BERSDT because that is really a mouthful). This immediately sparked my interest because I love anything that flies.” </a:t>
            </a:r>
            <a:endParaRPr lang="en-US" sz="1600"/>
          </a:p>
        </p:txBody>
      </p:sp>
      <p:sp>
        <p:nvSpPr>
          <p:cNvPr id="8" name="TextBox 7"/>
          <p:cNvSpPr txBox="1"/>
          <p:nvPr/>
        </p:nvSpPr>
        <p:spPr>
          <a:xfrm>
            <a:off x="7620000" y="6096000"/>
            <a:ext cx="1197444" cy="369332"/>
          </a:xfrm>
          <a:prstGeom prst="rect">
            <a:avLst/>
          </a:prstGeom>
          <a:noFill/>
        </p:spPr>
        <p:txBody>
          <a:bodyPr wrap="none" rtlCol="0">
            <a:spAutoFit/>
          </a:bodyPr>
          <a:lstStyle/>
          <a:p>
            <a:r>
              <a:rPr lang="en-US" smtClean="0"/>
              <a:t>Cody Alger</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mtClean="0"/>
              <a:t>GLOCAL: WASHINGTON UNIVERSITY</a:t>
            </a:r>
            <a:endParaRPr lang="en-US"/>
          </a:p>
        </p:txBody>
      </p:sp>
      <p:pic>
        <p:nvPicPr>
          <p:cNvPr id="18434" name="Picture 2"/>
          <p:cNvPicPr>
            <a:picLocks noChangeAspect="1" noChangeArrowheads="1"/>
          </p:cNvPicPr>
          <p:nvPr/>
        </p:nvPicPr>
        <p:blipFill>
          <a:blip r:embed="rId3" cstate="screen"/>
          <a:srcRect/>
          <a:stretch>
            <a:fillRect/>
          </a:stretch>
        </p:blipFill>
        <p:spPr bwMode="auto">
          <a:xfrm>
            <a:off x="304800" y="914400"/>
            <a:ext cx="8686800" cy="2189356"/>
          </a:xfrm>
          <a:prstGeom prst="rect">
            <a:avLst/>
          </a:prstGeom>
          <a:noFill/>
          <a:ln w="9525">
            <a:noFill/>
            <a:miter lim="800000"/>
            <a:headEnd/>
            <a:tailEnd/>
          </a:ln>
        </p:spPr>
      </p:pic>
      <p:pic>
        <p:nvPicPr>
          <p:cNvPr id="18435" name="Object 1" descr="image001"/>
          <p:cNvPicPr>
            <a:picLocks noChangeAspect="1" noChangeArrowheads="1"/>
          </p:cNvPicPr>
          <p:nvPr/>
        </p:nvPicPr>
        <p:blipFill>
          <a:blip r:embed="rId4" cstate="screen"/>
          <a:srcRect/>
          <a:stretch>
            <a:fillRect/>
          </a:stretch>
        </p:blipFill>
        <p:spPr bwMode="auto">
          <a:xfrm>
            <a:off x="4743450" y="3200400"/>
            <a:ext cx="4400550" cy="3505200"/>
          </a:xfrm>
          <a:prstGeom prst="rect">
            <a:avLst/>
          </a:prstGeom>
          <a:noFill/>
          <a:ln w="9525">
            <a:noFill/>
            <a:miter lim="800000"/>
            <a:headEnd/>
            <a:tailEnd/>
          </a:ln>
        </p:spPr>
      </p:pic>
      <p:pic>
        <p:nvPicPr>
          <p:cNvPr id="18436" name="Picture 4"/>
          <p:cNvPicPr>
            <a:picLocks noChangeAspect="1" noChangeArrowheads="1"/>
          </p:cNvPicPr>
          <p:nvPr/>
        </p:nvPicPr>
        <p:blipFill>
          <a:blip r:embed="rId5" cstate="screen"/>
          <a:srcRect/>
          <a:stretch>
            <a:fillRect/>
          </a:stretch>
        </p:blipFill>
        <p:spPr bwMode="auto">
          <a:xfrm>
            <a:off x="0" y="3081130"/>
            <a:ext cx="2895600" cy="3776870"/>
          </a:xfrm>
          <a:prstGeom prst="rect">
            <a:avLst/>
          </a:prstGeom>
          <a:noFill/>
          <a:ln w="9525">
            <a:noFill/>
            <a:miter lim="800000"/>
            <a:headEnd/>
            <a:tailEnd/>
          </a:ln>
        </p:spPr>
      </p:pic>
      <p:sp>
        <p:nvSpPr>
          <p:cNvPr id="7" name="TextBox 6"/>
          <p:cNvSpPr txBox="1"/>
          <p:nvPr/>
        </p:nvSpPr>
        <p:spPr>
          <a:xfrm>
            <a:off x="457200" y="5715000"/>
            <a:ext cx="652743" cy="369332"/>
          </a:xfrm>
          <a:prstGeom prst="rect">
            <a:avLst/>
          </a:prstGeom>
          <a:noFill/>
        </p:spPr>
        <p:txBody>
          <a:bodyPr wrap="none" rtlCol="0">
            <a:spAutoFit/>
          </a:bodyPr>
          <a:lstStyle/>
          <a:p>
            <a:r>
              <a:rPr lang="en-US" b="1" smtClean="0">
                <a:solidFill>
                  <a:srgbClr val="FF0000"/>
                </a:solidFill>
              </a:rPr>
              <a:t>2007</a:t>
            </a:r>
            <a:endParaRPr lang="en-US" b="1">
              <a:solidFill>
                <a:srgbClr val="FF0000"/>
              </a:solidFill>
            </a:endParaRPr>
          </a:p>
        </p:txBody>
      </p:sp>
      <p:sp>
        <p:nvSpPr>
          <p:cNvPr id="9" name="TextBox 8"/>
          <p:cNvSpPr txBox="1"/>
          <p:nvPr/>
        </p:nvSpPr>
        <p:spPr>
          <a:xfrm>
            <a:off x="7924800" y="3733800"/>
            <a:ext cx="652743" cy="369332"/>
          </a:xfrm>
          <a:prstGeom prst="rect">
            <a:avLst/>
          </a:prstGeom>
          <a:noFill/>
        </p:spPr>
        <p:txBody>
          <a:bodyPr wrap="none" rtlCol="0">
            <a:spAutoFit/>
          </a:bodyPr>
          <a:lstStyle/>
          <a:p>
            <a:r>
              <a:rPr lang="en-US" b="1" smtClean="0">
                <a:solidFill>
                  <a:srgbClr val="FF0000"/>
                </a:solidFill>
              </a:rPr>
              <a:t>2013</a:t>
            </a:r>
            <a:endParaRPr lang="en-US" b="1">
              <a:solidFill>
                <a:srgbClr val="FF0000"/>
              </a:solidFill>
            </a:endParaRPr>
          </a:p>
        </p:txBody>
      </p:sp>
      <p:graphicFrame>
        <p:nvGraphicFramePr>
          <p:cNvPr id="10" name="Diagram 9"/>
          <p:cNvGraphicFramePr/>
          <p:nvPr/>
        </p:nvGraphicFramePr>
        <p:xfrm>
          <a:off x="2667000" y="3657600"/>
          <a:ext cx="2057400" cy="233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Dashboard </a:t>
            </a:r>
            <a:endParaRPr lang="en-US"/>
          </a:p>
        </p:txBody>
      </p:sp>
      <p:graphicFrame>
        <p:nvGraphicFramePr>
          <p:cNvPr id="4" name="Table 3"/>
          <p:cNvGraphicFramePr>
            <a:graphicFrameLocks noGrp="1"/>
          </p:cNvGraphicFramePr>
          <p:nvPr/>
        </p:nvGraphicFramePr>
        <p:xfrm>
          <a:off x="228600" y="990600"/>
          <a:ext cx="8686800" cy="1112520"/>
        </p:xfrm>
        <a:graphic>
          <a:graphicData uri="http://schemas.openxmlformats.org/drawingml/2006/table">
            <a:tbl>
              <a:tblPr firstRow="1" bandRow="1">
                <a:tableStyleId>{5C22544A-7EE6-4342-B048-85BDC9FD1C3A}</a:tableStyleId>
              </a:tblPr>
              <a:tblGrid>
                <a:gridCol w="542925"/>
                <a:gridCol w="542925"/>
                <a:gridCol w="542925"/>
                <a:gridCol w="542925"/>
                <a:gridCol w="542925"/>
                <a:gridCol w="542925"/>
                <a:gridCol w="542925"/>
                <a:gridCol w="542925"/>
                <a:gridCol w="542925"/>
                <a:gridCol w="542925"/>
                <a:gridCol w="542925"/>
                <a:gridCol w="542925"/>
                <a:gridCol w="542925"/>
                <a:gridCol w="542925"/>
                <a:gridCol w="542925"/>
                <a:gridCol w="542925"/>
              </a:tblGrid>
              <a:tr h="370840">
                <a:tc gridSpan="16">
                  <a:txBody>
                    <a:bodyPr/>
                    <a:lstStyle/>
                    <a:p>
                      <a:r>
                        <a:rPr lang="en-US" smtClean="0"/>
                        <a:t>5K Run Quadcopter – 4 pound</a:t>
                      </a:r>
                      <a:r>
                        <a:rPr lang="en-US" baseline="0" smtClean="0"/>
                        <a:t> Class. (2000 – 2016)</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mtClean="0"/>
                        <a:t>0</a:t>
                      </a:r>
                      <a:endParaRPr lang="en-US"/>
                    </a:p>
                  </a:txBody>
                  <a:tcPr/>
                </a:tc>
                <a:tc>
                  <a:txBody>
                    <a:bodyPr/>
                    <a:lstStyle/>
                    <a:p>
                      <a:r>
                        <a:rPr lang="en-US" smtClean="0"/>
                        <a:t>1</a:t>
                      </a:r>
                      <a:endParaRPr lang="en-US"/>
                    </a:p>
                  </a:txBody>
                  <a:tcPr/>
                </a:tc>
                <a:tc>
                  <a:txBody>
                    <a:bodyPr/>
                    <a:lstStyle/>
                    <a:p>
                      <a:r>
                        <a:rPr lang="en-US" smtClean="0"/>
                        <a:t>2</a:t>
                      </a:r>
                      <a:endParaRPr lang="en-US"/>
                    </a:p>
                  </a:txBody>
                  <a:tcPr/>
                </a:tc>
                <a:tc>
                  <a:txBody>
                    <a:bodyPr/>
                    <a:lstStyle/>
                    <a:p>
                      <a:r>
                        <a:rPr lang="en-US" smtClean="0"/>
                        <a:t>3</a:t>
                      </a:r>
                      <a:endParaRPr lang="en-US"/>
                    </a:p>
                  </a:txBody>
                  <a:tcPr/>
                </a:tc>
                <a:tc>
                  <a:txBody>
                    <a:bodyPr/>
                    <a:lstStyle/>
                    <a:p>
                      <a:r>
                        <a:rPr lang="en-US" smtClean="0"/>
                        <a:t>4</a:t>
                      </a:r>
                      <a:endParaRPr lang="en-US"/>
                    </a:p>
                  </a:txBody>
                  <a:tcPr/>
                </a:tc>
                <a:tc>
                  <a:txBody>
                    <a:bodyPr/>
                    <a:lstStyle/>
                    <a:p>
                      <a:r>
                        <a:rPr lang="en-US" smtClean="0"/>
                        <a:t>5</a:t>
                      </a:r>
                      <a:endParaRPr lang="en-US"/>
                    </a:p>
                  </a:txBody>
                  <a:tcPr/>
                </a:tc>
                <a:tc>
                  <a:txBody>
                    <a:bodyPr/>
                    <a:lstStyle/>
                    <a:p>
                      <a:r>
                        <a:rPr lang="en-US" smtClean="0"/>
                        <a:t>6</a:t>
                      </a:r>
                      <a:endParaRPr lang="en-US"/>
                    </a:p>
                  </a:txBody>
                  <a:tcPr/>
                </a:tc>
                <a:tc>
                  <a:txBody>
                    <a:bodyPr/>
                    <a:lstStyle/>
                    <a:p>
                      <a:r>
                        <a:rPr lang="en-US" smtClean="0"/>
                        <a:t>7</a:t>
                      </a:r>
                      <a:endParaRPr lang="en-US"/>
                    </a:p>
                  </a:txBody>
                  <a:tcPr/>
                </a:tc>
                <a:tc>
                  <a:txBody>
                    <a:bodyPr/>
                    <a:lstStyle/>
                    <a:p>
                      <a:r>
                        <a:rPr lang="en-US" smtClean="0"/>
                        <a:t>8</a:t>
                      </a:r>
                      <a:endParaRPr lang="en-US"/>
                    </a:p>
                  </a:txBody>
                  <a:tcPr/>
                </a:tc>
                <a:tc>
                  <a:txBody>
                    <a:bodyPr/>
                    <a:lstStyle/>
                    <a:p>
                      <a:r>
                        <a:rPr lang="en-US" smtClean="0"/>
                        <a:t>9</a:t>
                      </a:r>
                      <a:endParaRPr lang="en-US"/>
                    </a:p>
                  </a:txBody>
                  <a:tcPr/>
                </a:tc>
                <a:tc>
                  <a:txBody>
                    <a:bodyPr/>
                    <a:lstStyle/>
                    <a:p>
                      <a:r>
                        <a:rPr lang="en-US" smtClean="0"/>
                        <a:t>10</a:t>
                      </a:r>
                      <a:endParaRPr lang="en-US"/>
                    </a:p>
                  </a:txBody>
                  <a:tcPr/>
                </a:tc>
                <a:tc>
                  <a:txBody>
                    <a:bodyPr/>
                    <a:lstStyle/>
                    <a:p>
                      <a:r>
                        <a:rPr lang="en-US" smtClean="0"/>
                        <a:t>11</a:t>
                      </a:r>
                      <a:endParaRPr lang="en-US"/>
                    </a:p>
                  </a:txBody>
                  <a:tcPr/>
                </a:tc>
                <a:tc>
                  <a:txBody>
                    <a:bodyPr/>
                    <a:lstStyle/>
                    <a:p>
                      <a:r>
                        <a:rPr lang="en-US" smtClean="0"/>
                        <a:t>12</a:t>
                      </a:r>
                      <a:endParaRPr lang="en-US"/>
                    </a:p>
                  </a:txBody>
                  <a:tcPr/>
                </a:tc>
                <a:tc>
                  <a:txBody>
                    <a:bodyPr/>
                    <a:lstStyle/>
                    <a:p>
                      <a:r>
                        <a:rPr lang="en-US" smtClean="0"/>
                        <a:t>13</a:t>
                      </a:r>
                      <a:endParaRPr lang="en-US"/>
                    </a:p>
                  </a:txBody>
                  <a:tcPr/>
                </a:tc>
                <a:tc>
                  <a:txBody>
                    <a:bodyPr/>
                    <a:lstStyle/>
                    <a:p>
                      <a:r>
                        <a:rPr lang="en-US" smtClean="0"/>
                        <a:t>14</a:t>
                      </a:r>
                      <a:endParaRPr lang="en-US"/>
                    </a:p>
                  </a:txBody>
                  <a:tcPr/>
                </a:tc>
                <a:tc>
                  <a:txBody>
                    <a:bodyPr/>
                    <a:lstStyle/>
                    <a:p>
                      <a:r>
                        <a:rPr lang="en-US" smtClean="0"/>
                        <a:t>15</a:t>
                      </a:r>
                      <a:endParaRPr lang="en-US"/>
                    </a:p>
                  </a:txBody>
                  <a:tcPr/>
                </a:tc>
              </a:tr>
              <a:tr h="370840">
                <a:tc gridSpan="4">
                  <a:txBody>
                    <a:bodyPr/>
                    <a:lstStyle/>
                    <a:p>
                      <a:r>
                        <a:rPr lang="en-US" smtClean="0"/>
                        <a:t>LIFECYCLE COST DEV</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mtClean="0"/>
                        <a:t>BRAINSTORMING</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b="1" smtClean="0"/>
                        <a:t>PROTOTYPING</a:t>
                      </a:r>
                      <a:endParaRPr lang="en-US" b="1"/>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mtClean="0"/>
                        <a:t>TESTING</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 name="Picture 6" descr="C:\Users\B1433522\Desktop\2001statehouse_e34_44.jpg"/>
          <p:cNvPicPr>
            <a:picLocks noChangeAspect="1" noChangeArrowheads="1"/>
          </p:cNvPicPr>
          <p:nvPr/>
        </p:nvPicPr>
        <p:blipFill>
          <a:blip r:embed="rId3" cstate="screen"/>
          <a:srcRect/>
          <a:stretch>
            <a:fillRect/>
          </a:stretch>
        </p:blipFill>
        <p:spPr bwMode="auto">
          <a:xfrm>
            <a:off x="762000" y="2336800"/>
            <a:ext cx="1451459" cy="1143000"/>
          </a:xfrm>
          <a:prstGeom prst="rect">
            <a:avLst/>
          </a:prstGeom>
          <a:noFill/>
        </p:spPr>
      </p:pic>
      <p:pic>
        <p:nvPicPr>
          <p:cNvPr id="6" name="Picture 2" descr="C:\Users\B1433522\Desktop\FIRST BNN 12.10.10.JPG"/>
          <p:cNvPicPr>
            <a:picLocks noChangeAspect="1" noChangeArrowheads="1"/>
          </p:cNvPicPr>
          <p:nvPr/>
        </p:nvPicPr>
        <p:blipFill>
          <a:blip r:embed="rId4" cstate="screen"/>
          <a:srcRect/>
          <a:stretch>
            <a:fillRect/>
          </a:stretch>
        </p:blipFill>
        <p:spPr bwMode="auto">
          <a:xfrm>
            <a:off x="2590800" y="2260600"/>
            <a:ext cx="1828800" cy="1219200"/>
          </a:xfrm>
          <a:prstGeom prst="rect">
            <a:avLst/>
          </a:prstGeom>
          <a:noFill/>
        </p:spPr>
      </p:pic>
      <p:pic>
        <p:nvPicPr>
          <p:cNvPr id="7" name="Picture 3" descr="C:\Users\B1433522\Desktop\lego.jpg"/>
          <p:cNvPicPr>
            <a:picLocks noChangeAspect="1" noChangeArrowheads="1"/>
          </p:cNvPicPr>
          <p:nvPr/>
        </p:nvPicPr>
        <p:blipFill>
          <a:blip r:embed="rId5" cstate="screen"/>
          <a:srcRect/>
          <a:stretch>
            <a:fillRect/>
          </a:stretch>
        </p:blipFill>
        <p:spPr bwMode="auto">
          <a:xfrm>
            <a:off x="4572000" y="2260600"/>
            <a:ext cx="2039968" cy="1219200"/>
          </a:xfrm>
          <a:prstGeom prst="rect">
            <a:avLst/>
          </a:prstGeom>
          <a:noFill/>
        </p:spPr>
      </p:pic>
      <p:pic>
        <p:nvPicPr>
          <p:cNvPr id="8" name="Picture 4" descr="C:\Users\B1433522\Desktop\480284_480550952003294_1217338763_n.jpg"/>
          <p:cNvPicPr>
            <a:picLocks noChangeAspect="1" noChangeArrowheads="1"/>
          </p:cNvPicPr>
          <p:nvPr/>
        </p:nvPicPr>
        <p:blipFill>
          <a:blip r:embed="rId6" cstate="screen"/>
          <a:srcRect/>
          <a:stretch>
            <a:fillRect/>
          </a:stretch>
        </p:blipFill>
        <p:spPr bwMode="auto">
          <a:xfrm>
            <a:off x="6781800" y="2184399"/>
            <a:ext cx="2133600" cy="1781667"/>
          </a:xfrm>
          <a:prstGeom prst="rect">
            <a:avLst/>
          </a:prstGeom>
          <a:noFill/>
        </p:spPr>
      </p:pic>
      <p:sp>
        <p:nvSpPr>
          <p:cNvPr id="9" name="TextBox 8"/>
          <p:cNvSpPr txBox="1"/>
          <p:nvPr/>
        </p:nvSpPr>
        <p:spPr>
          <a:xfrm>
            <a:off x="381000" y="3556000"/>
            <a:ext cx="6248400" cy="369332"/>
          </a:xfrm>
          <a:prstGeom prst="rect">
            <a:avLst/>
          </a:prstGeom>
          <a:solidFill>
            <a:schemeClr val="accent1">
              <a:lumMod val="60000"/>
              <a:lumOff val="40000"/>
            </a:schemeClr>
          </a:solidFill>
        </p:spPr>
        <p:txBody>
          <a:bodyPr wrap="square" rtlCol="0">
            <a:spAutoFit/>
          </a:bodyPr>
          <a:lstStyle/>
          <a:p>
            <a:r>
              <a:rPr lang="en-US" smtClean="0"/>
              <a:t>SPIRAL 1 , 2, 3, 4, 5, 6, 7, 8, 9, 10 ,11, 12 TEAMS : 240 MEMBERS</a:t>
            </a:r>
            <a:endParaRPr lang="en-US"/>
          </a:p>
        </p:txBody>
      </p:sp>
      <p:graphicFrame>
        <p:nvGraphicFramePr>
          <p:cNvPr id="10" name="Table 9"/>
          <p:cNvGraphicFramePr>
            <a:graphicFrameLocks noGrp="1"/>
          </p:cNvGraphicFramePr>
          <p:nvPr/>
        </p:nvGraphicFramePr>
        <p:xfrm>
          <a:off x="228600" y="5105400"/>
          <a:ext cx="8686800" cy="1275080"/>
        </p:xfrm>
        <a:graphic>
          <a:graphicData uri="http://schemas.openxmlformats.org/drawingml/2006/table">
            <a:tbl>
              <a:tblPr firstRow="1" bandRow="1">
                <a:tableStyleId>{5C22544A-7EE6-4342-B048-85BDC9FD1C3A}</a:tableStyleId>
              </a:tblPr>
              <a:tblGrid>
                <a:gridCol w="482600"/>
                <a:gridCol w="482600"/>
                <a:gridCol w="482600"/>
                <a:gridCol w="482600"/>
                <a:gridCol w="482600"/>
                <a:gridCol w="482600"/>
                <a:gridCol w="482600"/>
                <a:gridCol w="482600"/>
                <a:gridCol w="482600"/>
                <a:gridCol w="482600"/>
                <a:gridCol w="482600"/>
                <a:gridCol w="482600"/>
                <a:gridCol w="482600"/>
                <a:gridCol w="482600"/>
                <a:gridCol w="482600"/>
                <a:gridCol w="482600"/>
                <a:gridCol w="482600"/>
                <a:gridCol w="482600"/>
              </a:tblGrid>
              <a:tr h="533400">
                <a:tc gridSpan="18">
                  <a:txBody>
                    <a:bodyPr/>
                    <a:lstStyle/>
                    <a:p>
                      <a:r>
                        <a:rPr lang="en-US" smtClean="0"/>
                        <a:t>Manned Quadcopter (Flying</a:t>
                      </a:r>
                      <a:r>
                        <a:rPr lang="en-US" baseline="0" smtClean="0"/>
                        <a:t> Car)</a:t>
                      </a:r>
                      <a:r>
                        <a:rPr lang="en-US" smtClean="0"/>
                        <a:t> – 4000 pound</a:t>
                      </a:r>
                      <a:r>
                        <a:rPr lang="en-US" baseline="0" smtClean="0"/>
                        <a:t> Class. (2016 – 2034)</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smtClean="0"/>
                        <a:t>0</a:t>
                      </a:r>
                      <a:endParaRPr lang="en-US"/>
                    </a:p>
                  </a:txBody>
                  <a:tcPr/>
                </a:tc>
                <a:tc>
                  <a:txBody>
                    <a:bodyPr/>
                    <a:lstStyle/>
                    <a:p>
                      <a:r>
                        <a:rPr lang="en-US" smtClean="0"/>
                        <a:t>1</a:t>
                      </a:r>
                      <a:endParaRPr lang="en-US"/>
                    </a:p>
                  </a:txBody>
                  <a:tcPr/>
                </a:tc>
                <a:tc>
                  <a:txBody>
                    <a:bodyPr/>
                    <a:lstStyle/>
                    <a:p>
                      <a:r>
                        <a:rPr lang="en-US" smtClean="0"/>
                        <a:t>2</a:t>
                      </a:r>
                      <a:endParaRPr lang="en-US"/>
                    </a:p>
                  </a:txBody>
                  <a:tcPr/>
                </a:tc>
                <a:tc>
                  <a:txBody>
                    <a:bodyPr/>
                    <a:lstStyle/>
                    <a:p>
                      <a:r>
                        <a:rPr lang="en-US" smtClean="0"/>
                        <a:t>3</a:t>
                      </a:r>
                      <a:endParaRPr lang="en-US"/>
                    </a:p>
                  </a:txBody>
                  <a:tcPr/>
                </a:tc>
                <a:tc>
                  <a:txBody>
                    <a:bodyPr/>
                    <a:lstStyle/>
                    <a:p>
                      <a:r>
                        <a:rPr lang="en-US" smtClean="0"/>
                        <a:t>4</a:t>
                      </a:r>
                      <a:endParaRPr lang="en-US"/>
                    </a:p>
                  </a:txBody>
                  <a:tcPr/>
                </a:tc>
                <a:tc>
                  <a:txBody>
                    <a:bodyPr/>
                    <a:lstStyle/>
                    <a:p>
                      <a:r>
                        <a:rPr lang="en-US" smtClean="0"/>
                        <a:t>5</a:t>
                      </a:r>
                      <a:endParaRPr lang="en-US"/>
                    </a:p>
                  </a:txBody>
                  <a:tcPr/>
                </a:tc>
                <a:tc>
                  <a:txBody>
                    <a:bodyPr/>
                    <a:lstStyle/>
                    <a:p>
                      <a:r>
                        <a:rPr lang="en-US" smtClean="0"/>
                        <a:t>6</a:t>
                      </a:r>
                      <a:endParaRPr lang="en-US"/>
                    </a:p>
                  </a:txBody>
                  <a:tcPr/>
                </a:tc>
                <a:tc>
                  <a:txBody>
                    <a:bodyPr/>
                    <a:lstStyle/>
                    <a:p>
                      <a:r>
                        <a:rPr lang="en-US" smtClean="0"/>
                        <a:t>7</a:t>
                      </a:r>
                      <a:endParaRPr lang="en-US"/>
                    </a:p>
                  </a:txBody>
                  <a:tcPr/>
                </a:tc>
                <a:tc>
                  <a:txBody>
                    <a:bodyPr/>
                    <a:lstStyle/>
                    <a:p>
                      <a:r>
                        <a:rPr lang="en-US" smtClean="0"/>
                        <a:t>8</a:t>
                      </a:r>
                      <a:endParaRPr lang="en-US"/>
                    </a:p>
                  </a:txBody>
                  <a:tcPr/>
                </a:tc>
                <a:tc>
                  <a:txBody>
                    <a:bodyPr/>
                    <a:lstStyle/>
                    <a:p>
                      <a:r>
                        <a:rPr lang="en-US" smtClean="0"/>
                        <a:t>9</a:t>
                      </a:r>
                      <a:endParaRPr lang="en-US"/>
                    </a:p>
                  </a:txBody>
                  <a:tcPr/>
                </a:tc>
                <a:tc>
                  <a:txBody>
                    <a:bodyPr/>
                    <a:lstStyle/>
                    <a:p>
                      <a:r>
                        <a:rPr lang="en-US" smtClean="0"/>
                        <a:t>10</a:t>
                      </a:r>
                      <a:endParaRPr lang="en-US"/>
                    </a:p>
                  </a:txBody>
                  <a:tcPr/>
                </a:tc>
                <a:tc>
                  <a:txBody>
                    <a:bodyPr/>
                    <a:lstStyle/>
                    <a:p>
                      <a:r>
                        <a:rPr lang="en-US" smtClean="0"/>
                        <a:t>12</a:t>
                      </a:r>
                      <a:endParaRPr lang="en-US"/>
                    </a:p>
                  </a:txBody>
                  <a:tcPr/>
                </a:tc>
                <a:tc>
                  <a:txBody>
                    <a:bodyPr/>
                    <a:lstStyle/>
                    <a:p>
                      <a:r>
                        <a:rPr lang="en-US" smtClean="0"/>
                        <a:t>13</a:t>
                      </a:r>
                      <a:endParaRPr lang="en-US"/>
                    </a:p>
                  </a:txBody>
                  <a:tcPr/>
                </a:tc>
                <a:tc>
                  <a:txBody>
                    <a:bodyPr/>
                    <a:lstStyle/>
                    <a:p>
                      <a:r>
                        <a:rPr lang="en-US" smtClean="0"/>
                        <a:t>14</a:t>
                      </a:r>
                      <a:endParaRPr lang="en-US"/>
                    </a:p>
                  </a:txBody>
                  <a:tcPr/>
                </a:tc>
                <a:tc>
                  <a:txBody>
                    <a:bodyPr/>
                    <a:lstStyle/>
                    <a:p>
                      <a:r>
                        <a:rPr lang="en-US" smtClean="0"/>
                        <a:t>15</a:t>
                      </a:r>
                      <a:endParaRPr lang="en-US"/>
                    </a:p>
                  </a:txBody>
                  <a:tcPr/>
                </a:tc>
                <a:tc>
                  <a:txBody>
                    <a:bodyPr/>
                    <a:lstStyle/>
                    <a:p>
                      <a:r>
                        <a:rPr lang="en-US" smtClean="0"/>
                        <a:t>16</a:t>
                      </a:r>
                      <a:endParaRPr lang="en-US"/>
                    </a:p>
                  </a:txBody>
                  <a:tcPr/>
                </a:tc>
                <a:tc>
                  <a:txBody>
                    <a:bodyPr/>
                    <a:lstStyle/>
                    <a:p>
                      <a:r>
                        <a:rPr lang="en-US" smtClean="0"/>
                        <a:t>17</a:t>
                      </a:r>
                      <a:endParaRPr lang="en-US"/>
                    </a:p>
                  </a:txBody>
                  <a:tcPr/>
                </a:tc>
                <a:tc>
                  <a:txBody>
                    <a:bodyPr/>
                    <a:lstStyle/>
                    <a:p>
                      <a:r>
                        <a:rPr lang="en-US" smtClean="0"/>
                        <a:t>18</a:t>
                      </a:r>
                      <a:endParaRPr lang="en-US"/>
                    </a:p>
                  </a:txBody>
                  <a:tcPr/>
                </a:tc>
              </a:tr>
              <a:tr h="370840">
                <a:tc gridSpan="4">
                  <a:txBody>
                    <a:bodyPr/>
                    <a:lstStyle/>
                    <a:p>
                      <a:r>
                        <a:rPr lang="en-US" smtClean="0"/>
                        <a:t>LIFECYCLE COST</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mtClean="0"/>
                        <a:t>BRAINSTORMING</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mtClean="0"/>
                        <a:t>PROTOTYPING</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mtClean="0"/>
                        <a:t>TESTING</a:t>
                      </a:r>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mtClean="0"/>
                        <a:t>PROD</a:t>
                      </a:r>
                      <a:endParaRPr lang="en-US"/>
                    </a:p>
                  </a:txBody>
                  <a:tcPr/>
                </a:tc>
                <a:tc hMerge="1">
                  <a:txBody>
                    <a:bodyPr/>
                    <a:lstStyle/>
                    <a:p>
                      <a:pPr algn="ctr"/>
                      <a:endParaRPr lang="en-US"/>
                    </a:p>
                  </a:txBody>
                  <a:tcPr/>
                </a:tc>
              </a:tr>
            </a:tbl>
          </a:graphicData>
        </a:graphic>
      </p:graphicFrame>
      <p:sp>
        <p:nvSpPr>
          <p:cNvPr id="16" name="TextBox 15"/>
          <p:cNvSpPr txBox="1"/>
          <p:nvPr/>
        </p:nvSpPr>
        <p:spPr>
          <a:xfrm>
            <a:off x="457200" y="4419600"/>
            <a:ext cx="8316700" cy="400110"/>
          </a:xfrm>
          <a:prstGeom prst="rect">
            <a:avLst/>
          </a:prstGeom>
          <a:solidFill>
            <a:schemeClr val="accent6"/>
          </a:solidFill>
        </p:spPr>
        <p:txBody>
          <a:bodyPr wrap="none" rtlCol="0">
            <a:spAutoFit/>
          </a:bodyPr>
          <a:lstStyle/>
          <a:p>
            <a:r>
              <a:rPr lang="en-US" sz="2000" b="1" smtClean="0">
                <a:effectLst>
                  <a:outerShdw blurRad="38100" dist="38100" dir="2700000" algn="tl">
                    <a:srgbClr val="000000">
                      <a:alpha val="43137"/>
                    </a:srgbClr>
                  </a:outerShdw>
                </a:effectLst>
              </a:rPr>
              <a:t>MENTOR TRAINING ONLY – K12 OUTREACH DONE BY SEPARATE DEMO TEAM</a:t>
            </a:r>
            <a:endParaRPr lang="en-US" sz="2000"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4724400" cy="487362"/>
          </a:xfrm>
        </p:spPr>
        <p:txBody>
          <a:bodyPr>
            <a:normAutofit fontScale="90000"/>
          </a:bodyPr>
          <a:lstStyle/>
          <a:p>
            <a:r>
              <a:rPr lang="en-US" smtClean="0"/>
              <a:t>PROCESS</a:t>
            </a:r>
            <a:endParaRPr lang="en-US"/>
          </a:p>
        </p:txBody>
      </p:sp>
      <p:graphicFrame>
        <p:nvGraphicFramePr>
          <p:cNvPr id="5" name="Diagram 4"/>
          <p:cNvGraphicFramePr/>
          <p:nvPr/>
        </p:nvGraphicFramePr>
        <p:xfrm>
          <a:off x="304800" y="609600"/>
          <a:ext cx="502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52600" y="1295400"/>
            <a:ext cx="3330014" cy="369332"/>
          </a:xfrm>
          <a:prstGeom prst="rect">
            <a:avLst/>
          </a:prstGeom>
          <a:noFill/>
        </p:spPr>
        <p:txBody>
          <a:bodyPr wrap="none" rtlCol="0">
            <a:spAutoFit/>
          </a:bodyPr>
          <a:lstStyle/>
          <a:p>
            <a:r>
              <a:rPr lang="en-US" smtClean="0"/>
              <a:t>PROPOSAL SEED BASED FUNDING</a:t>
            </a:r>
            <a:endParaRPr lang="en-US"/>
          </a:p>
        </p:txBody>
      </p:sp>
      <p:sp>
        <p:nvSpPr>
          <p:cNvPr id="7" name="TextBox 6"/>
          <p:cNvSpPr txBox="1"/>
          <p:nvPr/>
        </p:nvSpPr>
        <p:spPr>
          <a:xfrm>
            <a:off x="1752600" y="3352800"/>
            <a:ext cx="3142783" cy="369332"/>
          </a:xfrm>
          <a:prstGeom prst="rect">
            <a:avLst/>
          </a:prstGeom>
          <a:noFill/>
        </p:spPr>
        <p:txBody>
          <a:bodyPr wrap="none" rtlCol="0">
            <a:spAutoFit/>
          </a:bodyPr>
          <a:lstStyle/>
          <a:p>
            <a:r>
              <a:rPr lang="en-US" smtClean="0"/>
              <a:t>STAKEHOLDER BASED FUNDING</a:t>
            </a:r>
            <a:endParaRPr lang="en-US"/>
          </a:p>
        </p:txBody>
      </p:sp>
      <p:sp>
        <p:nvSpPr>
          <p:cNvPr id="8" name="TextBox 7"/>
          <p:cNvSpPr txBox="1"/>
          <p:nvPr/>
        </p:nvSpPr>
        <p:spPr>
          <a:xfrm>
            <a:off x="1981200" y="2286000"/>
            <a:ext cx="2469907" cy="369332"/>
          </a:xfrm>
          <a:prstGeom prst="rect">
            <a:avLst/>
          </a:prstGeom>
          <a:noFill/>
        </p:spPr>
        <p:txBody>
          <a:bodyPr wrap="none" rtlCol="0">
            <a:spAutoFit/>
          </a:bodyPr>
          <a:lstStyle/>
          <a:p>
            <a:r>
              <a:rPr lang="en-US" smtClean="0"/>
              <a:t>GRANT BASED FUNDING</a:t>
            </a:r>
            <a:endParaRPr lang="en-US"/>
          </a:p>
        </p:txBody>
      </p:sp>
      <p:pic>
        <p:nvPicPr>
          <p:cNvPr id="2050" name="Picture 2" descr="C:\Users\B1433522\Desktop\New folder\893635_828722521436_1027396006_o.jpg"/>
          <p:cNvPicPr>
            <a:picLocks noChangeAspect="1" noChangeArrowheads="1"/>
          </p:cNvPicPr>
          <p:nvPr/>
        </p:nvPicPr>
        <p:blipFill>
          <a:blip r:embed="rId8" cstate="screen"/>
          <a:srcRect/>
          <a:stretch>
            <a:fillRect/>
          </a:stretch>
        </p:blipFill>
        <p:spPr bwMode="auto">
          <a:xfrm>
            <a:off x="1143000" y="4495800"/>
            <a:ext cx="2895600" cy="2171700"/>
          </a:xfrm>
          <a:prstGeom prst="rect">
            <a:avLst/>
          </a:prstGeom>
          <a:noFill/>
        </p:spPr>
      </p:pic>
      <p:graphicFrame>
        <p:nvGraphicFramePr>
          <p:cNvPr id="9" name="Table 8"/>
          <p:cNvGraphicFramePr>
            <a:graphicFrameLocks noGrp="1"/>
          </p:cNvGraphicFramePr>
          <p:nvPr/>
        </p:nvGraphicFramePr>
        <p:xfrm>
          <a:off x="5410200" y="0"/>
          <a:ext cx="3505200" cy="4617720"/>
        </p:xfrm>
        <a:graphic>
          <a:graphicData uri="http://schemas.openxmlformats.org/drawingml/2006/table">
            <a:tbl>
              <a:tblPr firstRow="1" bandRow="1">
                <a:tableStyleId>{5C22544A-7EE6-4342-B048-85BDC9FD1C3A}</a:tableStyleId>
              </a:tblPr>
              <a:tblGrid>
                <a:gridCol w="685800"/>
                <a:gridCol w="1447800"/>
                <a:gridCol w="1371600"/>
              </a:tblGrid>
              <a:tr h="228600">
                <a:tc>
                  <a:txBody>
                    <a:bodyPr/>
                    <a:lstStyle/>
                    <a:p>
                      <a:endParaRPr lang="en-US" sz="1600"/>
                    </a:p>
                  </a:txBody>
                  <a:tcPr/>
                </a:tc>
                <a:tc>
                  <a:txBody>
                    <a:bodyPr/>
                    <a:lstStyle/>
                    <a:p>
                      <a:r>
                        <a:rPr lang="en-US" sz="1600" smtClean="0"/>
                        <a:t>LEAD COMMUNITY</a:t>
                      </a:r>
                      <a:endParaRPr lang="en-US" sz="1600"/>
                    </a:p>
                  </a:txBody>
                  <a:tcPr/>
                </a:tc>
                <a:tc>
                  <a:txBody>
                    <a:bodyPr/>
                    <a:lstStyle/>
                    <a:p>
                      <a:r>
                        <a:rPr lang="en-US" sz="1600" smtClean="0"/>
                        <a:t> KEY DEMO</a:t>
                      </a:r>
                      <a:endParaRPr lang="en-US" sz="1600"/>
                    </a:p>
                  </a:txBody>
                  <a:tcPr/>
                </a:tc>
              </a:tr>
              <a:tr h="274320">
                <a:tc>
                  <a:txBody>
                    <a:bodyPr/>
                    <a:lstStyle/>
                    <a:p>
                      <a:r>
                        <a:rPr lang="en-US" sz="1200" smtClean="0"/>
                        <a:t>2000</a:t>
                      </a:r>
                      <a:endParaRPr lang="en-US" sz="1200"/>
                    </a:p>
                  </a:txBody>
                  <a:tcPr/>
                </a:tc>
                <a:tc>
                  <a:txBody>
                    <a:bodyPr/>
                    <a:lstStyle/>
                    <a:p>
                      <a:r>
                        <a:rPr lang="en-US" sz="1050" smtClean="0"/>
                        <a:t>AUSTIN,</a:t>
                      </a:r>
                      <a:r>
                        <a:rPr lang="en-US" sz="1050" baseline="0" smtClean="0"/>
                        <a:t> TX</a:t>
                      </a:r>
                      <a:endParaRPr lang="en-US" sz="1050"/>
                    </a:p>
                  </a:txBody>
                  <a:tcPr/>
                </a:tc>
                <a:tc>
                  <a:txBody>
                    <a:bodyPr/>
                    <a:lstStyle/>
                    <a:p>
                      <a:r>
                        <a:rPr lang="en-US" sz="1050" smtClean="0"/>
                        <a:t>AUSTIN CC</a:t>
                      </a:r>
                      <a:endParaRPr lang="en-US" sz="1050"/>
                    </a:p>
                  </a:txBody>
                  <a:tcPr/>
                </a:tc>
              </a:tr>
              <a:tr h="228600">
                <a:tc>
                  <a:txBody>
                    <a:bodyPr/>
                    <a:lstStyle/>
                    <a:p>
                      <a:r>
                        <a:rPr lang="en-US" sz="1200" smtClean="0"/>
                        <a:t>2001</a:t>
                      </a:r>
                      <a:endParaRPr lang="en-US" sz="1200"/>
                    </a:p>
                  </a:txBody>
                  <a:tcPr/>
                </a:tc>
                <a:tc>
                  <a:txBody>
                    <a:bodyPr/>
                    <a:lstStyle/>
                    <a:p>
                      <a:r>
                        <a:rPr lang="en-US" sz="1050" smtClean="0"/>
                        <a:t>PHOENIX,</a:t>
                      </a:r>
                      <a:r>
                        <a:rPr lang="en-US" sz="1050" baseline="0" smtClean="0"/>
                        <a:t> AZ</a:t>
                      </a:r>
                      <a:endParaRPr lang="en-US" sz="1050"/>
                    </a:p>
                  </a:txBody>
                  <a:tcPr/>
                </a:tc>
                <a:tc>
                  <a:txBody>
                    <a:bodyPr/>
                    <a:lstStyle/>
                    <a:p>
                      <a:r>
                        <a:rPr lang="en-US" sz="1050" smtClean="0"/>
                        <a:t>KYRENE ELEMENTARY</a:t>
                      </a:r>
                      <a:endParaRPr lang="en-US" sz="1050"/>
                    </a:p>
                  </a:txBody>
                  <a:tcPr/>
                </a:tc>
              </a:tr>
              <a:tr h="182880">
                <a:tc>
                  <a:txBody>
                    <a:bodyPr/>
                    <a:lstStyle/>
                    <a:p>
                      <a:r>
                        <a:rPr lang="en-US" sz="1200" smtClean="0"/>
                        <a:t>2002</a:t>
                      </a:r>
                      <a:endParaRPr lang="en-US" sz="1200"/>
                    </a:p>
                  </a:txBody>
                  <a:tcPr/>
                </a:tc>
                <a:tc>
                  <a:txBody>
                    <a:bodyPr/>
                    <a:lstStyle/>
                    <a:p>
                      <a:r>
                        <a:rPr lang="en-US" sz="1050" smtClean="0"/>
                        <a:t>BOISE, ID</a:t>
                      </a:r>
                      <a:endParaRPr lang="en-US" sz="1050"/>
                    </a:p>
                  </a:txBody>
                  <a:tcPr/>
                </a:tc>
                <a:tc>
                  <a:txBody>
                    <a:bodyPr/>
                    <a:lstStyle/>
                    <a:p>
                      <a:r>
                        <a:rPr lang="en-US" sz="1050" smtClean="0"/>
                        <a:t>NAPA H.S</a:t>
                      </a:r>
                      <a:endParaRPr lang="en-US" sz="1050"/>
                    </a:p>
                  </a:txBody>
                  <a:tcPr/>
                </a:tc>
              </a:tr>
              <a:tr h="213360">
                <a:tc>
                  <a:txBody>
                    <a:bodyPr/>
                    <a:lstStyle/>
                    <a:p>
                      <a:r>
                        <a:rPr lang="en-US" sz="1200" smtClean="0"/>
                        <a:t>2003</a:t>
                      </a:r>
                      <a:endParaRPr lang="en-US" sz="1200"/>
                    </a:p>
                  </a:txBody>
                  <a:tcPr/>
                </a:tc>
                <a:tc>
                  <a:txBody>
                    <a:bodyPr/>
                    <a:lstStyle/>
                    <a:p>
                      <a:r>
                        <a:rPr lang="en-US" sz="1050" smtClean="0"/>
                        <a:t>ST.</a:t>
                      </a:r>
                      <a:r>
                        <a:rPr lang="en-US" sz="1050" baseline="0" smtClean="0"/>
                        <a:t> LOUIS, MO</a:t>
                      </a:r>
                      <a:endParaRPr lang="en-US" sz="1050"/>
                    </a:p>
                  </a:txBody>
                  <a:tcPr/>
                </a:tc>
                <a:tc>
                  <a:txBody>
                    <a:bodyPr/>
                    <a:lstStyle/>
                    <a:p>
                      <a:r>
                        <a:rPr lang="en-US" sz="1050" smtClean="0"/>
                        <a:t>PARKWAY M.S</a:t>
                      </a:r>
                      <a:endParaRPr lang="en-US" sz="1050"/>
                    </a:p>
                  </a:txBody>
                  <a:tcPr/>
                </a:tc>
              </a:tr>
              <a:tr h="243840">
                <a:tc>
                  <a:txBody>
                    <a:bodyPr/>
                    <a:lstStyle/>
                    <a:p>
                      <a:r>
                        <a:rPr lang="en-US" sz="1200" smtClean="0"/>
                        <a:t>2004</a:t>
                      </a:r>
                      <a:endParaRPr lang="en-US" sz="1200"/>
                    </a:p>
                  </a:txBody>
                  <a:tcPr/>
                </a:tc>
                <a:tc>
                  <a:txBody>
                    <a:bodyPr/>
                    <a:lstStyle/>
                    <a:p>
                      <a:r>
                        <a:rPr lang="en-US" sz="1050" smtClean="0"/>
                        <a:t>LOS ANGELES, CA</a:t>
                      </a:r>
                      <a:endParaRPr lang="en-US" sz="1050"/>
                    </a:p>
                  </a:txBody>
                  <a:tcPr/>
                </a:tc>
                <a:tc>
                  <a:txBody>
                    <a:bodyPr/>
                    <a:lstStyle/>
                    <a:p>
                      <a:r>
                        <a:rPr lang="en-US" sz="1050" smtClean="0"/>
                        <a:t>RIDGECREST MIDDLE</a:t>
                      </a:r>
                      <a:endParaRPr lang="en-US" sz="1050"/>
                    </a:p>
                  </a:txBody>
                  <a:tcPr/>
                </a:tc>
              </a:tr>
              <a:tr h="274320">
                <a:tc>
                  <a:txBody>
                    <a:bodyPr/>
                    <a:lstStyle/>
                    <a:p>
                      <a:r>
                        <a:rPr lang="en-US" sz="1200" smtClean="0"/>
                        <a:t>2005</a:t>
                      </a:r>
                      <a:endParaRPr lang="en-US" sz="1200"/>
                    </a:p>
                  </a:txBody>
                  <a:tcPr/>
                </a:tc>
                <a:tc>
                  <a:txBody>
                    <a:bodyPr/>
                    <a:lstStyle/>
                    <a:p>
                      <a:r>
                        <a:rPr lang="en-US" sz="1050" smtClean="0"/>
                        <a:t>WENTZVILLE, MO</a:t>
                      </a:r>
                      <a:endParaRPr lang="en-US" sz="1050"/>
                    </a:p>
                  </a:txBody>
                  <a:tcPr/>
                </a:tc>
                <a:tc>
                  <a:txBody>
                    <a:bodyPr/>
                    <a:lstStyle/>
                    <a:p>
                      <a:r>
                        <a:rPr lang="en-US" sz="1050" smtClean="0"/>
                        <a:t>LAKE STL</a:t>
                      </a:r>
                      <a:r>
                        <a:rPr lang="en-US" sz="1050" baseline="0" smtClean="0"/>
                        <a:t> </a:t>
                      </a:r>
                      <a:r>
                        <a:rPr lang="en-US" sz="1050" smtClean="0"/>
                        <a:t>JAYCEES </a:t>
                      </a:r>
                      <a:endParaRPr lang="en-US" sz="1050"/>
                    </a:p>
                  </a:txBody>
                  <a:tcPr/>
                </a:tc>
              </a:tr>
              <a:tr h="304800">
                <a:tc>
                  <a:txBody>
                    <a:bodyPr/>
                    <a:lstStyle/>
                    <a:p>
                      <a:r>
                        <a:rPr lang="en-US" sz="1200" smtClean="0"/>
                        <a:t>2006</a:t>
                      </a:r>
                      <a:endParaRPr lang="en-US" sz="1200"/>
                    </a:p>
                  </a:txBody>
                  <a:tcPr/>
                </a:tc>
                <a:tc rowSpan="2" gridSpan="2">
                  <a:txBody>
                    <a:bodyPr/>
                    <a:lstStyle/>
                    <a:p>
                      <a:pPr algn="ctr"/>
                      <a:r>
                        <a:rPr lang="en-US" sz="1050" smtClean="0"/>
                        <a:t>URBAN CORE : FUTURE TREK</a:t>
                      </a:r>
                      <a:endParaRPr lang="en-US" sz="1050"/>
                    </a:p>
                  </a:txBody>
                  <a:tcPr anchor="ctr"/>
                </a:tc>
                <a:tc rowSpan="2" hMerge="1">
                  <a:txBody>
                    <a:bodyPr/>
                    <a:lstStyle/>
                    <a:p>
                      <a:endParaRPr lang="en-US" sz="1050"/>
                    </a:p>
                  </a:txBody>
                  <a:tcPr/>
                </a:tc>
              </a:tr>
              <a:tr h="304800">
                <a:tc>
                  <a:txBody>
                    <a:bodyPr/>
                    <a:lstStyle/>
                    <a:p>
                      <a:r>
                        <a:rPr lang="en-US" sz="1200" smtClean="0"/>
                        <a:t>2007</a:t>
                      </a:r>
                      <a:endParaRPr lang="en-US" sz="1200"/>
                    </a:p>
                  </a:txBody>
                  <a:tcPr/>
                </a:tc>
                <a:tc gridSpan="2" vMerge="1">
                  <a:txBody>
                    <a:bodyPr/>
                    <a:lstStyle/>
                    <a:p>
                      <a:endParaRPr lang="en-US" sz="1050"/>
                    </a:p>
                  </a:txBody>
                  <a:tcPr/>
                </a:tc>
                <a:tc hMerge="1" vMerge="1">
                  <a:txBody>
                    <a:bodyPr/>
                    <a:lstStyle/>
                    <a:p>
                      <a:endParaRPr lang="en-US" sz="1050"/>
                    </a:p>
                  </a:txBody>
                  <a:tcPr/>
                </a:tc>
              </a:tr>
              <a:tr h="304800">
                <a:tc>
                  <a:txBody>
                    <a:bodyPr/>
                    <a:lstStyle/>
                    <a:p>
                      <a:r>
                        <a:rPr lang="en-US" sz="1200" smtClean="0"/>
                        <a:t>2008</a:t>
                      </a:r>
                      <a:endParaRPr lang="en-US" sz="1200"/>
                    </a:p>
                  </a:txBody>
                  <a:tcPr/>
                </a:tc>
                <a:tc>
                  <a:txBody>
                    <a:bodyPr/>
                    <a:lstStyle/>
                    <a:p>
                      <a:r>
                        <a:rPr lang="en-US" sz="1050" smtClean="0"/>
                        <a:t>MEMPHIS,</a:t>
                      </a:r>
                      <a:r>
                        <a:rPr lang="en-US" sz="1050" baseline="0" smtClean="0"/>
                        <a:t> TN</a:t>
                      </a:r>
                      <a:endParaRPr lang="en-US" sz="1050"/>
                    </a:p>
                  </a:txBody>
                  <a:tcPr/>
                </a:tc>
                <a:tc>
                  <a:txBody>
                    <a:bodyPr/>
                    <a:lstStyle/>
                    <a:p>
                      <a:r>
                        <a:rPr lang="en-US" sz="1050" smtClean="0"/>
                        <a:t>TENESSE UNIVERSITY</a:t>
                      </a:r>
                      <a:endParaRPr lang="en-US" sz="1050"/>
                    </a:p>
                  </a:txBody>
                  <a:tcPr/>
                </a:tc>
              </a:tr>
              <a:tr h="344805">
                <a:tc>
                  <a:txBody>
                    <a:bodyPr/>
                    <a:lstStyle/>
                    <a:p>
                      <a:r>
                        <a:rPr lang="en-US" sz="1200" smtClean="0"/>
                        <a:t>2009</a:t>
                      </a:r>
                      <a:endParaRPr lang="en-US" sz="1200"/>
                    </a:p>
                  </a:txBody>
                  <a:tcPr/>
                </a:tc>
                <a:tc>
                  <a:txBody>
                    <a:bodyPr/>
                    <a:lstStyle/>
                    <a:p>
                      <a:r>
                        <a:rPr lang="en-US" sz="1050" smtClean="0"/>
                        <a:t>MARIETTA, GA</a:t>
                      </a:r>
                      <a:endParaRPr lang="en-US" sz="1050"/>
                    </a:p>
                  </a:txBody>
                  <a:tcPr/>
                </a:tc>
                <a:tc>
                  <a:txBody>
                    <a:bodyPr/>
                    <a:lstStyle/>
                    <a:p>
                      <a:r>
                        <a:rPr lang="en-US" sz="1050" smtClean="0"/>
                        <a:t>BEST ROBOTICS</a:t>
                      </a:r>
                      <a:endParaRPr lang="en-US" sz="1050"/>
                    </a:p>
                  </a:txBody>
                  <a:tcPr/>
                </a:tc>
              </a:tr>
              <a:tr h="381000">
                <a:tc>
                  <a:txBody>
                    <a:bodyPr/>
                    <a:lstStyle/>
                    <a:p>
                      <a:r>
                        <a:rPr lang="en-US" sz="1200" smtClean="0"/>
                        <a:t>2010</a:t>
                      </a:r>
                      <a:endParaRPr lang="en-US" sz="1200"/>
                    </a:p>
                  </a:txBody>
                  <a:tcPr/>
                </a:tc>
                <a:tc>
                  <a:txBody>
                    <a:bodyPr/>
                    <a:lstStyle/>
                    <a:p>
                      <a:r>
                        <a:rPr lang="en-US" sz="1050" smtClean="0"/>
                        <a:t>ROANOKE, VA</a:t>
                      </a:r>
                      <a:endParaRPr lang="en-US" sz="1050"/>
                    </a:p>
                  </a:txBody>
                  <a:tcPr/>
                </a:tc>
                <a:tc>
                  <a:txBody>
                    <a:bodyPr/>
                    <a:lstStyle/>
                    <a:p>
                      <a:r>
                        <a:rPr lang="en-US" sz="1050" smtClean="0"/>
                        <a:t>VIRGINIA TECH</a:t>
                      </a:r>
                      <a:endParaRPr lang="en-US" sz="1050"/>
                    </a:p>
                  </a:txBody>
                  <a:tcPr/>
                </a:tc>
              </a:tr>
              <a:tr h="340995">
                <a:tc>
                  <a:txBody>
                    <a:bodyPr/>
                    <a:lstStyle/>
                    <a:p>
                      <a:r>
                        <a:rPr lang="en-US" sz="1200" smtClean="0"/>
                        <a:t>2011</a:t>
                      </a:r>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smtClean="0"/>
                        <a:t>CHARLESTONE,</a:t>
                      </a:r>
                      <a:r>
                        <a:rPr lang="en-US" sz="1050" baseline="0" smtClean="0"/>
                        <a:t> SC</a:t>
                      </a:r>
                      <a:endParaRPr lang="en-US" sz="1050" smtClean="0"/>
                    </a:p>
                  </a:txBody>
                  <a:tcPr/>
                </a:tc>
                <a:tc>
                  <a:txBody>
                    <a:bodyPr/>
                    <a:lstStyle/>
                    <a:p>
                      <a:r>
                        <a:rPr lang="en-US" sz="1050" smtClean="0"/>
                        <a:t>CITADEL</a:t>
                      </a:r>
                      <a:endParaRPr lang="en-US" sz="1050"/>
                    </a:p>
                  </a:txBody>
                  <a:tcPr/>
                </a:tc>
              </a:tr>
              <a:tr h="304800">
                <a:tc>
                  <a:txBody>
                    <a:bodyPr/>
                    <a:lstStyle/>
                    <a:p>
                      <a:r>
                        <a:rPr lang="en-US" sz="1200" smtClean="0"/>
                        <a:t>2012</a:t>
                      </a:r>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smtClean="0"/>
                        <a:t>GLOBE, AZ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smtClean="0"/>
                        <a:t>COPUS </a:t>
                      </a:r>
                    </a:p>
                    <a:p>
                      <a:endParaRPr lang="en-US" sz="1050"/>
                    </a:p>
                  </a:txBody>
                  <a:tcPr/>
                </a:tc>
              </a:tr>
            </a:tbl>
          </a:graphicData>
        </a:graphic>
      </p:graphicFrame>
      <p:sp>
        <p:nvSpPr>
          <p:cNvPr id="11" name="TextBox 10"/>
          <p:cNvSpPr txBox="1"/>
          <p:nvPr/>
        </p:nvSpPr>
        <p:spPr>
          <a:xfrm>
            <a:off x="4114800" y="4495800"/>
            <a:ext cx="4876800" cy="861774"/>
          </a:xfrm>
          <a:prstGeom prst="rect">
            <a:avLst/>
          </a:prstGeom>
          <a:noFill/>
        </p:spPr>
        <p:txBody>
          <a:bodyPr wrap="square" rtlCol="0">
            <a:spAutoFit/>
          </a:bodyPr>
          <a:lstStyle/>
          <a:p>
            <a:r>
              <a:rPr lang="en-US" sz="3200" b="1" smtClean="0"/>
              <a:t>2014</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On-screen Show (4:3)</PresentationFormat>
  <Paragraphs>260</Paragraphs>
  <Slides>13</Slides>
  <Notes>13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16 YEAR Engineering Education Plan : Past , Present and Future</vt:lpstr>
      <vt:lpstr>SPIRAL 1 MISSION</vt:lpstr>
      <vt:lpstr>Slide 3</vt:lpstr>
      <vt:lpstr>Slide 4</vt:lpstr>
      <vt:lpstr>Slide 5</vt:lpstr>
      <vt:lpstr>GLOCAL: ST. LOUIS UNIVERSITY</vt:lpstr>
      <vt:lpstr>GLOCAL: WASHINGTON UNIVERSITY</vt:lpstr>
      <vt:lpstr>Dashboard </vt:lpstr>
      <vt:lpstr>PROCESS</vt:lpstr>
      <vt:lpstr>Slide 10</vt:lpstr>
      <vt:lpstr>MENTOR TO STUDENT : PARENT ENGAGEMENT ASME Sponsored Activity : Robot Arm</vt:lpstr>
      <vt:lpstr>GLOCAL : CAINE’S ARCADE</vt:lpstr>
      <vt:lpstr>Q&amp;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2012-09-26T18:14:19Z</dcterms:created>
  <dcterms:modified xsi:type="dcterms:W3CDTF">2013-03-20T17:43:45Z</dcterms:modified>
</cp:coreProperties>
</file>