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Lst>
  <p:sldSz cx="9144000" cy="6858000" type="screen4x3"/>
  <p:notesSz cx="6858000" cy="9144000"/>
  <p:defaultTextStyle>
    <a:defPPr>
      <a:defRPr lang="en-US"/>
    </a:defPPr>
    <a:lvl1pPr algn="l" rtl="0" eaLnBrk="0" fontAlgn="base" hangingPunct="0">
      <a:spcBef>
        <a:spcPct val="0"/>
      </a:spcBef>
      <a:spcAft>
        <a:spcPct val="0"/>
      </a:spcAft>
      <a:defRPr sz="1200" kern="1200">
        <a:solidFill>
          <a:srgbClr val="000000"/>
        </a:solidFill>
        <a:latin typeface="Arial" charset="0"/>
        <a:ea typeface="ヒラギノ角ゴ ProN W3" charset="0"/>
        <a:cs typeface="ヒラギノ角ゴ ProN W3" charset="0"/>
        <a:sym typeface="Arial" charset="0"/>
      </a:defRPr>
    </a:lvl1pPr>
    <a:lvl2pPr marL="457200" algn="l" rtl="0" eaLnBrk="0" fontAlgn="base" hangingPunct="0">
      <a:spcBef>
        <a:spcPct val="0"/>
      </a:spcBef>
      <a:spcAft>
        <a:spcPct val="0"/>
      </a:spcAft>
      <a:defRPr sz="1200" kern="1200">
        <a:solidFill>
          <a:srgbClr val="000000"/>
        </a:solidFill>
        <a:latin typeface="Arial" charset="0"/>
        <a:ea typeface="ヒラギノ角ゴ ProN W3" charset="0"/>
        <a:cs typeface="ヒラギノ角ゴ ProN W3" charset="0"/>
        <a:sym typeface="Arial" charset="0"/>
      </a:defRPr>
    </a:lvl2pPr>
    <a:lvl3pPr marL="914400" algn="l" rtl="0" eaLnBrk="0" fontAlgn="base" hangingPunct="0">
      <a:spcBef>
        <a:spcPct val="0"/>
      </a:spcBef>
      <a:spcAft>
        <a:spcPct val="0"/>
      </a:spcAft>
      <a:defRPr sz="1200" kern="1200">
        <a:solidFill>
          <a:srgbClr val="000000"/>
        </a:solidFill>
        <a:latin typeface="Arial" charset="0"/>
        <a:ea typeface="ヒラギノ角ゴ ProN W3" charset="0"/>
        <a:cs typeface="ヒラギノ角ゴ ProN W3" charset="0"/>
        <a:sym typeface="Arial" charset="0"/>
      </a:defRPr>
    </a:lvl3pPr>
    <a:lvl4pPr marL="1371600" algn="l" rtl="0" eaLnBrk="0" fontAlgn="base" hangingPunct="0">
      <a:spcBef>
        <a:spcPct val="0"/>
      </a:spcBef>
      <a:spcAft>
        <a:spcPct val="0"/>
      </a:spcAft>
      <a:defRPr sz="1200" kern="1200">
        <a:solidFill>
          <a:srgbClr val="000000"/>
        </a:solidFill>
        <a:latin typeface="Arial" charset="0"/>
        <a:ea typeface="ヒラギノ角ゴ ProN W3" charset="0"/>
        <a:cs typeface="ヒラギノ角ゴ ProN W3" charset="0"/>
        <a:sym typeface="Arial" charset="0"/>
      </a:defRPr>
    </a:lvl4pPr>
    <a:lvl5pPr marL="1828800" algn="l" rtl="0" eaLnBrk="0" fontAlgn="base" hangingPunct="0">
      <a:spcBef>
        <a:spcPct val="0"/>
      </a:spcBef>
      <a:spcAft>
        <a:spcPct val="0"/>
      </a:spcAft>
      <a:defRPr sz="1200" kern="1200">
        <a:solidFill>
          <a:srgbClr val="000000"/>
        </a:solidFill>
        <a:latin typeface="Arial" charset="0"/>
        <a:ea typeface="ヒラギノ角ゴ ProN W3" charset="0"/>
        <a:cs typeface="ヒラギノ角ゴ ProN W3" charset="0"/>
        <a:sym typeface="Arial" charset="0"/>
      </a:defRPr>
    </a:lvl5pPr>
    <a:lvl6pPr marL="2286000" algn="l" defTabSz="914400" rtl="0" eaLnBrk="1" latinLnBrk="0" hangingPunct="1">
      <a:defRPr sz="1200" kern="1200">
        <a:solidFill>
          <a:srgbClr val="000000"/>
        </a:solidFill>
        <a:latin typeface="Arial" charset="0"/>
        <a:ea typeface="ヒラギノ角ゴ ProN W3" charset="0"/>
        <a:cs typeface="ヒラギノ角ゴ ProN W3" charset="0"/>
        <a:sym typeface="Arial" charset="0"/>
      </a:defRPr>
    </a:lvl6pPr>
    <a:lvl7pPr marL="2743200" algn="l" defTabSz="914400" rtl="0" eaLnBrk="1" latinLnBrk="0" hangingPunct="1">
      <a:defRPr sz="1200" kern="1200">
        <a:solidFill>
          <a:srgbClr val="000000"/>
        </a:solidFill>
        <a:latin typeface="Arial" charset="0"/>
        <a:ea typeface="ヒラギノ角ゴ ProN W3" charset="0"/>
        <a:cs typeface="ヒラギノ角ゴ ProN W3" charset="0"/>
        <a:sym typeface="Arial" charset="0"/>
      </a:defRPr>
    </a:lvl7pPr>
    <a:lvl8pPr marL="3200400" algn="l" defTabSz="914400" rtl="0" eaLnBrk="1" latinLnBrk="0" hangingPunct="1">
      <a:defRPr sz="1200" kern="1200">
        <a:solidFill>
          <a:srgbClr val="000000"/>
        </a:solidFill>
        <a:latin typeface="Arial" charset="0"/>
        <a:ea typeface="ヒラギノ角ゴ ProN W3" charset="0"/>
        <a:cs typeface="ヒラギノ角ゴ ProN W3" charset="0"/>
        <a:sym typeface="Arial" charset="0"/>
      </a:defRPr>
    </a:lvl8pPr>
    <a:lvl9pPr marL="3657600" algn="l" defTabSz="914400" rtl="0" eaLnBrk="1" latinLnBrk="0" hangingPunct="1">
      <a:defRPr sz="1200" kern="1200">
        <a:solidFill>
          <a:srgbClr val="000000"/>
        </a:solidFill>
        <a:latin typeface="Arial" charset="0"/>
        <a:ea typeface="ヒラギノ角ゴ ProN W3" charset="0"/>
        <a:cs typeface="ヒラギノ角ゴ ProN W3" charset="0"/>
        <a:sym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2" autoAdjust="0"/>
    <p:restoredTop sz="94624" autoAdjust="0"/>
  </p:normalViewPr>
  <p:slideViewPr>
    <p:cSldViewPr>
      <p:cViewPr varScale="1">
        <p:scale>
          <a:sx n="112" d="100"/>
          <a:sy n="112" d="100"/>
        </p:scale>
        <p:origin x="-948" y="-78"/>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E2F3FD5-6A23-4E6E-AF3C-44485BCE5C31}" type="slidenum">
              <a:rPr lang="en-US" altLang="en-US"/>
              <a:pPr>
                <a:defRPr/>
              </a:pPr>
              <a:t>‹#›</a:t>
            </a:fld>
            <a:endParaRPr lang="en-US" altLang="en-US"/>
          </a:p>
        </p:txBody>
      </p:sp>
    </p:spTree>
    <p:extLst>
      <p:ext uri="{BB962C8B-B14F-4D97-AF65-F5344CB8AC3E}">
        <p14:creationId xmlns:p14="http://schemas.microsoft.com/office/powerpoint/2010/main" val="122210473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24E014B7-CEA8-48D9-BEDA-733D16B8BB09}" type="slidenum">
              <a:rPr lang="en-US" altLang="en-US"/>
              <a:pPr>
                <a:defRPr/>
              </a:pPr>
              <a:t>‹#›</a:t>
            </a:fld>
            <a:endParaRPr lang="en-US" altLang="en-US"/>
          </a:p>
        </p:txBody>
      </p:sp>
    </p:spTree>
    <p:extLst>
      <p:ext uri="{BB962C8B-B14F-4D97-AF65-F5344CB8AC3E}">
        <p14:creationId xmlns:p14="http://schemas.microsoft.com/office/powerpoint/2010/main" val="74099113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9BF48BB3-220F-4B3E-9B51-DA37E08E0AAF}" type="slidenum">
              <a:rPr lang="en-US" altLang="en-US"/>
              <a:pPr>
                <a:defRPr/>
              </a:pPr>
              <a:t>‹#›</a:t>
            </a:fld>
            <a:endParaRPr lang="en-US" altLang="en-US"/>
          </a:p>
        </p:txBody>
      </p:sp>
    </p:spTree>
    <p:extLst>
      <p:ext uri="{BB962C8B-B14F-4D97-AF65-F5344CB8AC3E}">
        <p14:creationId xmlns:p14="http://schemas.microsoft.com/office/powerpoint/2010/main" val="9564688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97B432F5-BDDE-4D8E-8BA3-CA6C01EE0EAC}" type="slidenum">
              <a:rPr lang="en-US" altLang="en-US"/>
              <a:pPr>
                <a:defRPr/>
              </a:pPr>
              <a:t>‹#›</a:t>
            </a:fld>
            <a:endParaRPr lang="en-US" altLang="en-US"/>
          </a:p>
        </p:txBody>
      </p:sp>
    </p:spTree>
    <p:extLst>
      <p:ext uri="{BB962C8B-B14F-4D97-AF65-F5344CB8AC3E}">
        <p14:creationId xmlns:p14="http://schemas.microsoft.com/office/powerpoint/2010/main" val="99589007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847C0D69-3E26-4294-AEDC-D08EC1EEB4DF}" type="slidenum">
              <a:rPr lang="en-US" altLang="en-US"/>
              <a:pPr>
                <a:defRPr/>
              </a:pPr>
              <a:t>‹#›</a:t>
            </a:fld>
            <a:endParaRPr lang="en-US" altLang="en-US"/>
          </a:p>
        </p:txBody>
      </p:sp>
    </p:spTree>
    <p:extLst>
      <p:ext uri="{BB962C8B-B14F-4D97-AF65-F5344CB8AC3E}">
        <p14:creationId xmlns:p14="http://schemas.microsoft.com/office/powerpoint/2010/main" val="69796698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32AB1C3-2AD7-449D-9BB4-C1597730804F}" type="slidenum">
              <a:rPr lang="en-US" altLang="en-US"/>
              <a:pPr>
                <a:defRPr/>
              </a:pPr>
              <a:t>‹#›</a:t>
            </a:fld>
            <a:endParaRPr lang="en-US" altLang="en-US"/>
          </a:p>
        </p:txBody>
      </p:sp>
    </p:spTree>
    <p:extLst>
      <p:ext uri="{BB962C8B-B14F-4D97-AF65-F5344CB8AC3E}">
        <p14:creationId xmlns:p14="http://schemas.microsoft.com/office/powerpoint/2010/main" val="41111789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0FF8CF0F-1864-4B6D-87C6-247EEBEFEA0F}" type="slidenum">
              <a:rPr lang="en-US" altLang="en-US"/>
              <a:pPr>
                <a:defRPr/>
              </a:pPr>
              <a:t>‹#›</a:t>
            </a:fld>
            <a:endParaRPr lang="en-US" altLang="en-US"/>
          </a:p>
        </p:txBody>
      </p:sp>
    </p:spTree>
    <p:extLst>
      <p:ext uri="{BB962C8B-B14F-4D97-AF65-F5344CB8AC3E}">
        <p14:creationId xmlns:p14="http://schemas.microsoft.com/office/powerpoint/2010/main" val="394918661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B658C071-88F8-4EA8-8579-1CB95CAA0D25}" type="slidenum">
              <a:rPr lang="en-US" altLang="en-US"/>
              <a:pPr>
                <a:defRPr/>
              </a:pPr>
              <a:t>‹#›</a:t>
            </a:fld>
            <a:endParaRPr lang="en-US" altLang="en-US"/>
          </a:p>
        </p:txBody>
      </p:sp>
    </p:spTree>
    <p:extLst>
      <p:ext uri="{BB962C8B-B14F-4D97-AF65-F5344CB8AC3E}">
        <p14:creationId xmlns:p14="http://schemas.microsoft.com/office/powerpoint/2010/main" val="74290071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0A031623-0798-43C5-BD31-D7A0B1851F33}" type="slidenum">
              <a:rPr lang="en-US" altLang="en-US"/>
              <a:pPr>
                <a:defRPr/>
              </a:pPr>
              <a:t>‹#›</a:t>
            </a:fld>
            <a:endParaRPr lang="en-US" altLang="en-US"/>
          </a:p>
        </p:txBody>
      </p:sp>
    </p:spTree>
    <p:extLst>
      <p:ext uri="{BB962C8B-B14F-4D97-AF65-F5344CB8AC3E}">
        <p14:creationId xmlns:p14="http://schemas.microsoft.com/office/powerpoint/2010/main" val="410080995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4A41D53-436B-45DA-96FB-F7ABD58CABC5}" type="slidenum">
              <a:rPr lang="en-US" altLang="en-US"/>
              <a:pPr>
                <a:defRPr/>
              </a:pPr>
              <a:t>‹#›</a:t>
            </a:fld>
            <a:endParaRPr lang="en-US" altLang="en-US"/>
          </a:p>
        </p:txBody>
      </p:sp>
    </p:spTree>
    <p:extLst>
      <p:ext uri="{BB962C8B-B14F-4D97-AF65-F5344CB8AC3E}">
        <p14:creationId xmlns:p14="http://schemas.microsoft.com/office/powerpoint/2010/main" val="257789883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8C8DB14-AD40-40DB-B016-FD916B256EB0}" type="slidenum">
              <a:rPr lang="en-US" altLang="en-US"/>
              <a:pPr>
                <a:defRPr/>
              </a:pPr>
              <a:t>‹#›</a:t>
            </a:fld>
            <a:endParaRPr lang="en-US" altLang="en-US"/>
          </a:p>
        </p:txBody>
      </p:sp>
    </p:spTree>
    <p:extLst>
      <p:ext uri="{BB962C8B-B14F-4D97-AF65-F5344CB8AC3E}">
        <p14:creationId xmlns:p14="http://schemas.microsoft.com/office/powerpoint/2010/main" val="279000747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393F52A-0A55-4B8B-B1CE-D08407832B1C}" type="slidenum">
              <a:rPr lang="en-US" altLang="en-US"/>
              <a:pPr>
                <a:defRPr/>
              </a:pPr>
              <a:t>‹#›</a:t>
            </a:fld>
            <a:endParaRPr lang="en-US" altLang="en-US"/>
          </a:p>
        </p:txBody>
      </p:sp>
    </p:spTree>
    <p:extLst>
      <p:ext uri="{BB962C8B-B14F-4D97-AF65-F5344CB8AC3E}">
        <p14:creationId xmlns:p14="http://schemas.microsoft.com/office/powerpoint/2010/main" val="407465684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Lucida Grande"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C48CAF6-1A23-4A6F-96CF-9D0A413D07A1}" type="slidenum">
              <a:rPr lang="en-US" altLang="en-US"/>
              <a:pPr>
                <a:defRPr/>
              </a:pPr>
              <a:t>‹#›</a:t>
            </a:fld>
            <a:endParaRPr lang="en-US" altLang="en-US"/>
          </a:p>
        </p:txBody>
      </p:sp>
    </p:spTree>
    <p:extLst>
      <p:ext uri="{BB962C8B-B14F-4D97-AF65-F5344CB8AC3E}">
        <p14:creationId xmlns:p14="http://schemas.microsoft.com/office/powerpoint/2010/main" val="22253316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77ED192C-1A41-4042-A041-4A29E28B7229}" type="slidenum">
              <a:rPr lang="en-US" altLang="en-US"/>
              <a:pPr>
                <a:defRPr/>
              </a:pPr>
              <a:t>‹#›</a:t>
            </a:fld>
            <a:endParaRPr lang="en-US" altLang="en-US"/>
          </a:p>
        </p:txBody>
      </p:sp>
    </p:spTree>
    <p:extLst>
      <p:ext uri="{BB962C8B-B14F-4D97-AF65-F5344CB8AC3E}">
        <p14:creationId xmlns:p14="http://schemas.microsoft.com/office/powerpoint/2010/main" val="204278456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49A2E11-3B24-4F9C-849C-DAE87E5156BD}" type="slidenum">
              <a:rPr lang="en-US" altLang="en-US"/>
              <a:pPr>
                <a:defRPr/>
              </a:pPr>
              <a:t>‹#›</a:t>
            </a:fld>
            <a:endParaRPr lang="en-US" altLang="en-US"/>
          </a:p>
        </p:txBody>
      </p:sp>
    </p:spTree>
    <p:extLst>
      <p:ext uri="{BB962C8B-B14F-4D97-AF65-F5344CB8AC3E}">
        <p14:creationId xmlns:p14="http://schemas.microsoft.com/office/powerpoint/2010/main" val="125388099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55539E4-8FD6-4075-ACC3-E2AA6C3FD819}" type="slidenum">
              <a:rPr lang="en-US" altLang="en-US"/>
              <a:pPr>
                <a:defRPr/>
              </a:pPr>
              <a:t>‹#›</a:t>
            </a:fld>
            <a:endParaRPr lang="en-US" altLang="en-US"/>
          </a:p>
        </p:txBody>
      </p:sp>
    </p:spTree>
    <p:extLst>
      <p:ext uri="{BB962C8B-B14F-4D97-AF65-F5344CB8AC3E}">
        <p14:creationId xmlns:p14="http://schemas.microsoft.com/office/powerpoint/2010/main" val="105211188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532E1CA7-4E08-43A7-B68C-7734C51CEED3}" type="slidenum">
              <a:rPr lang="en-US" altLang="en-US"/>
              <a:pPr>
                <a:defRPr/>
              </a:pPr>
              <a:t>‹#›</a:t>
            </a:fld>
            <a:endParaRPr lang="en-US" altLang="en-US"/>
          </a:p>
        </p:txBody>
      </p:sp>
    </p:spTree>
    <p:extLst>
      <p:ext uri="{BB962C8B-B14F-4D97-AF65-F5344CB8AC3E}">
        <p14:creationId xmlns:p14="http://schemas.microsoft.com/office/powerpoint/2010/main" val="237458842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95AB51B-6E38-4730-B7E9-92928793013F}" type="slidenum">
              <a:rPr lang="en-US" altLang="en-US"/>
              <a:pPr>
                <a:defRPr/>
              </a:pPr>
              <a:t>‹#›</a:t>
            </a:fld>
            <a:endParaRPr lang="en-US" altLang="en-US"/>
          </a:p>
        </p:txBody>
      </p:sp>
    </p:spTree>
    <p:extLst>
      <p:ext uri="{BB962C8B-B14F-4D97-AF65-F5344CB8AC3E}">
        <p14:creationId xmlns:p14="http://schemas.microsoft.com/office/powerpoint/2010/main" val="197885568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F02CE031-8C07-4D42-A108-5DFB40F84A8A}" type="slidenum">
              <a:rPr lang="en-US" altLang="en-US"/>
              <a:pPr>
                <a:defRPr/>
              </a:pPr>
              <a:t>‹#›</a:t>
            </a:fld>
            <a:endParaRPr lang="en-US" altLang="en-US"/>
          </a:p>
        </p:txBody>
      </p:sp>
    </p:spTree>
    <p:extLst>
      <p:ext uri="{BB962C8B-B14F-4D97-AF65-F5344CB8AC3E}">
        <p14:creationId xmlns:p14="http://schemas.microsoft.com/office/powerpoint/2010/main" val="187255032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5F24EA3D-ADC1-4F94-8956-E5ED75E5507C}" type="slidenum">
              <a:rPr lang="en-US" altLang="en-US"/>
              <a:pPr>
                <a:defRPr/>
              </a:pPr>
              <a:t>‹#›</a:t>
            </a:fld>
            <a:endParaRPr lang="en-US" altLang="en-US"/>
          </a:p>
        </p:txBody>
      </p:sp>
    </p:spTree>
    <p:extLst>
      <p:ext uri="{BB962C8B-B14F-4D97-AF65-F5344CB8AC3E}">
        <p14:creationId xmlns:p14="http://schemas.microsoft.com/office/powerpoint/2010/main" val="315461080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22E74D24-6E75-43A2-BFDB-73791A8ED78E}" type="slidenum">
              <a:rPr lang="en-US" altLang="en-US"/>
              <a:pPr>
                <a:defRPr/>
              </a:pPr>
              <a:t>‹#›</a:t>
            </a:fld>
            <a:endParaRPr lang="en-US" altLang="en-US"/>
          </a:p>
        </p:txBody>
      </p:sp>
    </p:spTree>
    <p:extLst>
      <p:ext uri="{BB962C8B-B14F-4D97-AF65-F5344CB8AC3E}">
        <p14:creationId xmlns:p14="http://schemas.microsoft.com/office/powerpoint/2010/main" val="209906579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305B942-A6D8-497E-A9CC-A2910B2EC4AB}" type="slidenum">
              <a:rPr lang="en-US" altLang="en-US"/>
              <a:pPr>
                <a:defRPr/>
              </a:pPr>
              <a:t>‹#›</a:t>
            </a:fld>
            <a:endParaRPr lang="en-US" altLang="en-US"/>
          </a:p>
        </p:txBody>
      </p:sp>
    </p:spTree>
    <p:extLst>
      <p:ext uri="{BB962C8B-B14F-4D97-AF65-F5344CB8AC3E}">
        <p14:creationId xmlns:p14="http://schemas.microsoft.com/office/powerpoint/2010/main" val="398584122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7419738-2E7C-4A4D-8253-BAE637C340B3}" type="slidenum">
              <a:rPr lang="en-US" altLang="en-US"/>
              <a:pPr>
                <a:defRPr/>
              </a:pPr>
              <a:t>‹#›</a:t>
            </a:fld>
            <a:endParaRPr lang="en-US" altLang="en-US"/>
          </a:p>
        </p:txBody>
      </p:sp>
    </p:spTree>
    <p:extLst>
      <p:ext uri="{BB962C8B-B14F-4D97-AF65-F5344CB8AC3E}">
        <p14:creationId xmlns:p14="http://schemas.microsoft.com/office/powerpoint/2010/main" val="235431484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11A8D2F-08E9-4E66-A125-45C79F8F6D8B}" type="slidenum">
              <a:rPr lang="en-US" altLang="en-US"/>
              <a:pPr>
                <a:defRPr/>
              </a:pPr>
              <a:t>‹#›</a:t>
            </a:fld>
            <a:endParaRPr lang="en-US" altLang="en-US"/>
          </a:p>
        </p:txBody>
      </p:sp>
    </p:spTree>
    <p:extLst>
      <p:ext uri="{BB962C8B-B14F-4D97-AF65-F5344CB8AC3E}">
        <p14:creationId xmlns:p14="http://schemas.microsoft.com/office/powerpoint/2010/main" val="315991493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96C67B5-D397-4172-B4F2-2A4B238A82F9}" type="slidenum">
              <a:rPr lang="en-US" altLang="en-US"/>
              <a:pPr>
                <a:defRPr/>
              </a:pPr>
              <a:t>‹#›</a:t>
            </a:fld>
            <a:endParaRPr lang="en-US" altLang="en-US"/>
          </a:p>
        </p:txBody>
      </p:sp>
    </p:spTree>
    <p:extLst>
      <p:ext uri="{BB962C8B-B14F-4D97-AF65-F5344CB8AC3E}">
        <p14:creationId xmlns:p14="http://schemas.microsoft.com/office/powerpoint/2010/main" val="13061010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6853344-CBEE-40CC-867F-D0C8E24856BB}" type="slidenum">
              <a:rPr lang="en-US" altLang="en-US"/>
              <a:pPr>
                <a:defRPr/>
              </a:pPr>
              <a:t>‹#›</a:t>
            </a:fld>
            <a:endParaRPr lang="en-US" altLang="en-US"/>
          </a:p>
        </p:txBody>
      </p:sp>
    </p:spTree>
    <p:extLst>
      <p:ext uri="{BB962C8B-B14F-4D97-AF65-F5344CB8AC3E}">
        <p14:creationId xmlns:p14="http://schemas.microsoft.com/office/powerpoint/2010/main" val="304689358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241F6D2-B104-445D-A687-D528C21112D8}" type="slidenum">
              <a:rPr lang="en-US" altLang="en-US"/>
              <a:pPr>
                <a:defRPr/>
              </a:pPr>
              <a:t>‹#›</a:t>
            </a:fld>
            <a:endParaRPr lang="en-US" altLang="en-US"/>
          </a:p>
        </p:txBody>
      </p:sp>
    </p:spTree>
    <p:extLst>
      <p:ext uri="{BB962C8B-B14F-4D97-AF65-F5344CB8AC3E}">
        <p14:creationId xmlns:p14="http://schemas.microsoft.com/office/powerpoint/2010/main" val="109007245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84AEBAC1-8F38-45FB-946E-020C1802D2E0}" type="slidenum">
              <a:rPr lang="en-US" altLang="en-US"/>
              <a:pPr>
                <a:defRPr/>
              </a:pPr>
              <a:t>‹#›</a:t>
            </a:fld>
            <a:endParaRPr lang="en-US" altLang="en-US"/>
          </a:p>
        </p:txBody>
      </p:sp>
    </p:spTree>
    <p:extLst>
      <p:ext uri="{BB962C8B-B14F-4D97-AF65-F5344CB8AC3E}">
        <p14:creationId xmlns:p14="http://schemas.microsoft.com/office/powerpoint/2010/main" val="194935761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68777389-8C96-4E83-BBAF-C41C718C8816}" type="slidenum">
              <a:rPr lang="en-US" altLang="en-US"/>
              <a:pPr>
                <a:defRPr/>
              </a:pPr>
              <a:t>‹#›</a:t>
            </a:fld>
            <a:endParaRPr lang="en-US" altLang="en-US"/>
          </a:p>
        </p:txBody>
      </p:sp>
    </p:spTree>
    <p:extLst>
      <p:ext uri="{BB962C8B-B14F-4D97-AF65-F5344CB8AC3E}">
        <p14:creationId xmlns:p14="http://schemas.microsoft.com/office/powerpoint/2010/main" val="39482540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0DB71860-F670-4B64-836C-DF65B27ABADC}" type="slidenum">
              <a:rPr lang="en-US" altLang="en-US"/>
              <a:pPr>
                <a:defRPr/>
              </a:pPr>
              <a:t>‹#›</a:t>
            </a:fld>
            <a:endParaRPr lang="en-US" altLang="en-US"/>
          </a:p>
        </p:txBody>
      </p:sp>
    </p:spTree>
    <p:extLst>
      <p:ext uri="{BB962C8B-B14F-4D97-AF65-F5344CB8AC3E}">
        <p14:creationId xmlns:p14="http://schemas.microsoft.com/office/powerpoint/2010/main" val="160085136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570E30F-4E2E-4E0A-9632-FF842719F263}" type="slidenum">
              <a:rPr lang="en-US" altLang="en-US"/>
              <a:pPr>
                <a:defRPr/>
              </a:pPr>
              <a:t>‹#›</a:t>
            </a:fld>
            <a:endParaRPr lang="en-US" altLang="en-US"/>
          </a:p>
        </p:txBody>
      </p:sp>
    </p:spTree>
    <p:extLst>
      <p:ext uri="{BB962C8B-B14F-4D97-AF65-F5344CB8AC3E}">
        <p14:creationId xmlns:p14="http://schemas.microsoft.com/office/powerpoint/2010/main" val="247910831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2F7EACB-3E98-40BB-9D2F-DC075AEFFEF7}" type="slidenum">
              <a:rPr lang="en-US" altLang="en-US"/>
              <a:pPr>
                <a:defRPr/>
              </a:pPr>
              <a:t>‹#›</a:t>
            </a:fld>
            <a:endParaRPr lang="en-US" altLang="en-US"/>
          </a:p>
        </p:txBody>
      </p:sp>
    </p:spTree>
    <p:extLst>
      <p:ext uri="{BB962C8B-B14F-4D97-AF65-F5344CB8AC3E}">
        <p14:creationId xmlns:p14="http://schemas.microsoft.com/office/powerpoint/2010/main" val="366631519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Lucida Grande"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FDB6067-80B9-431A-8132-7C55183F1F85}" type="slidenum">
              <a:rPr lang="en-US" altLang="en-US"/>
              <a:pPr>
                <a:defRPr/>
              </a:pPr>
              <a:t>‹#›</a:t>
            </a:fld>
            <a:endParaRPr lang="en-US" altLang="en-US"/>
          </a:p>
        </p:txBody>
      </p:sp>
    </p:spTree>
    <p:extLst>
      <p:ext uri="{BB962C8B-B14F-4D97-AF65-F5344CB8AC3E}">
        <p14:creationId xmlns:p14="http://schemas.microsoft.com/office/powerpoint/2010/main" val="256950312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ChangeArrowheads="1"/>
          </p:cNvSpPr>
          <p:nvPr>
            <p:ph type="title"/>
          </p:nvPr>
        </p:nvSpPr>
        <p:spPr bwMode="auto">
          <a:xfrm>
            <a:off x="457200" y="90488"/>
            <a:ext cx="8229600"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ctr" anchorCtr="0" compatLnSpc="1">
            <a:prstTxWarp prst="textNoShape">
              <a:avLst/>
            </a:prstTxWarp>
          </a:bodyPr>
          <a:lstStyle/>
          <a:p>
            <a:pPr lvl="0"/>
            <a:r>
              <a:rPr lang="en-US" altLang="en-US" smtClean="0">
                <a:sym typeface="Lucida Grande" charset="0"/>
              </a:rPr>
              <a:t>Click to edit Master title style</a:t>
            </a:r>
          </a:p>
        </p:txBody>
      </p:sp>
      <p:sp>
        <p:nvSpPr>
          <p:cNvPr id="1027" name="Rectangle 2"/>
          <p:cNvSpPr>
            <a:spLocks noChangeArrowheads="1"/>
          </p:cNvSpPr>
          <p:nvPr>
            <p:ph type="body" idx="1"/>
          </p:nvPr>
        </p:nvSpPr>
        <p:spPr bwMode="auto">
          <a:xfrm>
            <a:off x="457200" y="16002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t" anchorCtr="0" compatLnSpc="1">
            <a:prstTxWarp prst="textNoShape">
              <a:avLst/>
            </a:prstTxWarp>
          </a:bodyPr>
          <a:lstStyle/>
          <a:p>
            <a:pPr lvl="0"/>
            <a:r>
              <a:rPr lang="en-US" altLang="en-US" smtClean="0">
                <a:sym typeface="Lucida Grande" charset="0"/>
              </a:rPr>
              <a:t>Click to edit Master text styles</a:t>
            </a:r>
          </a:p>
          <a:p>
            <a:pPr lvl="1"/>
            <a:r>
              <a:rPr lang="en-US" altLang="en-US" smtClean="0">
                <a:sym typeface="Lucida Grande" charset="0"/>
              </a:rPr>
              <a:t>Second level</a:t>
            </a:r>
          </a:p>
          <a:p>
            <a:pPr lvl="2"/>
            <a:r>
              <a:rPr lang="en-US" altLang="en-US" smtClean="0">
                <a:sym typeface="Lucida Grande" charset="0"/>
              </a:rPr>
              <a:t>Third level</a:t>
            </a:r>
          </a:p>
          <a:p>
            <a:pPr lvl="3"/>
            <a:r>
              <a:rPr lang="en-US" altLang="en-US" smtClean="0">
                <a:sym typeface="Lucida Grande" charset="0"/>
              </a:rPr>
              <a:t>Fourth level</a:t>
            </a:r>
          </a:p>
          <a:p>
            <a:pPr lvl="4"/>
            <a:r>
              <a:rPr lang="en-US" altLang="en-US" smtClean="0">
                <a:sym typeface="Lucida Grande" charset="0"/>
              </a:rPr>
              <a:t>Fifth level</a:t>
            </a:r>
          </a:p>
        </p:txBody>
      </p:sp>
      <p:sp>
        <p:nvSpPr>
          <p:cNvPr id="2" name="Text Box 3"/>
          <p:cNvSpPr txBox="1">
            <a:spLocks noGrp="1" noChangeArrowheads="1"/>
          </p:cNvSpPr>
          <p:nvPr>
            <p:ph type="sldNum" sz="quarter" idx="4"/>
          </p:nvPr>
        </p:nvSpPr>
        <p:spPr bwMode="auto">
          <a:xfrm>
            <a:off x="7472363" y="6343650"/>
            <a:ext cx="284162" cy="2794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ctr" eaLnBrk="1" hangingPunct="1">
              <a:defRPr smtClean="0">
                <a:solidFill>
                  <a:srgbClr val="898989"/>
                </a:solidFill>
                <a:cs typeface="Arial" charset="0"/>
              </a:defRPr>
            </a:lvl1pPr>
          </a:lstStyle>
          <a:p>
            <a:pPr>
              <a:defRPr/>
            </a:pPr>
            <a:fld id="{1672574C-8F35-4893-A8CD-B05C012FB2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hf hdr="0" ftr="0" dt="0"/>
  <p:txStyles>
    <p:titleStyle>
      <a:lvl1pPr marL="39688" algn="ctr" rtl="0" eaLnBrk="0" fontAlgn="base" hangingPunct="0">
        <a:spcBef>
          <a:spcPct val="0"/>
        </a:spcBef>
        <a:spcAft>
          <a:spcPct val="0"/>
        </a:spcAft>
        <a:defRPr sz="4400">
          <a:solidFill>
            <a:schemeClr val="tx1"/>
          </a:solidFill>
          <a:latin typeface="+mj-lt"/>
          <a:ea typeface="+mj-ea"/>
          <a:cs typeface="+mj-cs"/>
          <a:sym typeface="Lucida Grande" charset="0"/>
        </a:defRPr>
      </a:lvl1pPr>
      <a:lvl2pPr marL="39688"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2pPr>
      <a:lvl3pPr marL="39688"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3pPr>
      <a:lvl4pPr marL="39688"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4pPr>
      <a:lvl5pPr marL="39688"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5pPr>
      <a:lvl6pPr marL="4968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6pPr>
      <a:lvl7pPr marL="9540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7pPr>
      <a:lvl8pPr marL="14112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8pPr>
      <a:lvl9pPr marL="18684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9pPr>
    </p:titleStyle>
    <p:bodyStyle>
      <a:lvl1pPr marL="382588" indent="-342900" algn="l" rtl="0" eaLnBrk="0" fontAlgn="base" hangingPunct="0">
        <a:spcBef>
          <a:spcPts val="800"/>
        </a:spcBef>
        <a:spcAft>
          <a:spcPct val="0"/>
        </a:spcAft>
        <a:buClr>
          <a:srgbClr val="000000"/>
        </a:buClr>
        <a:buSzPct val="100000"/>
        <a:buFont typeface="Arial" charset="0"/>
        <a:buChar char="•"/>
        <a:defRPr sz="3200">
          <a:solidFill>
            <a:schemeClr val="tx1"/>
          </a:solidFill>
          <a:latin typeface="+mn-lt"/>
          <a:ea typeface="+mn-ea"/>
          <a:cs typeface="+mn-cs"/>
          <a:sym typeface="Lucida Grande" charset="0"/>
        </a:defRPr>
      </a:lvl1pPr>
      <a:lvl2pPr marL="427038" indent="-285750" algn="l" rtl="0" eaLnBrk="0" fontAlgn="base" hangingPunct="0">
        <a:spcBef>
          <a:spcPts val="700"/>
        </a:spcBef>
        <a:spcAft>
          <a:spcPct val="0"/>
        </a:spcAft>
        <a:buClr>
          <a:srgbClr val="000000"/>
        </a:buClr>
        <a:buSzPct val="100000"/>
        <a:buFont typeface="Arial" charset="0"/>
        <a:buChar char="–"/>
        <a:defRPr sz="2800">
          <a:solidFill>
            <a:schemeClr val="tx1"/>
          </a:solidFill>
          <a:latin typeface="+mn-lt"/>
          <a:ea typeface="+mn-ea"/>
          <a:cs typeface="+mn-cs"/>
          <a:sym typeface="Lucida Grande" charset="0"/>
        </a:defRPr>
      </a:lvl2pPr>
      <a:lvl3pPr marL="827088"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mn-ea"/>
          <a:cs typeface="+mn-cs"/>
          <a:sym typeface="Lucida Grande" charset="0"/>
        </a:defRPr>
      </a:lvl3pPr>
      <a:lvl4pPr marL="12842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4pPr>
      <a:lvl5pPr marL="17414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5pPr>
      <a:lvl6pPr marL="2198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6pPr>
      <a:lvl7pPr marL="2655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7pPr>
      <a:lvl8pPr marL="3113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8pPr>
      <a:lvl9pPr marL="3570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ChangeArrowheads="1"/>
          </p:cNvSpPr>
          <p:nvPr>
            <p:ph type="title"/>
          </p:nvPr>
        </p:nvSpPr>
        <p:spPr bwMode="auto">
          <a:xfrm>
            <a:off x="457200" y="90488"/>
            <a:ext cx="8229600"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ctr" anchorCtr="0" compatLnSpc="1">
            <a:prstTxWarp prst="textNoShape">
              <a:avLst/>
            </a:prstTxWarp>
          </a:bodyPr>
          <a:lstStyle/>
          <a:p>
            <a:pPr lvl="0"/>
            <a:r>
              <a:rPr lang="en-US" altLang="en-US" smtClean="0">
                <a:sym typeface="Lucida Grande" charset="0"/>
              </a:rPr>
              <a:t>Click to edit Master title style</a:t>
            </a:r>
          </a:p>
        </p:txBody>
      </p:sp>
      <p:sp>
        <p:nvSpPr>
          <p:cNvPr id="2051" name="Rectangle 2"/>
          <p:cNvSpPr>
            <a:spLocks noChangeArrowheads="1"/>
          </p:cNvSpPr>
          <p:nvPr>
            <p:ph type="body" idx="1"/>
          </p:nvPr>
        </p:nvSpPr>
        <p:spPr bwMode="auto">
          <a:xfrm>
            <a:off x="457200" y="16002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t" anchorCtr="0" compatLnSpc="1">
            <a:prstTxWarp prst="textNoShape">
              <a:avLst/>
            </a:prstTxWarp>
          </a:bodyPr>
          <a:lstStyle/>
          <a:p>
            <a:pPr lvl="0"/>
            <a:r>
              <a:rPr lang="en-US" altLang="en-US" smtClean="0">
                <a:sym typeface="Lucida Grande" charset="0"/>
              </a:rPr>
              <a:t>Click to edit Master text styles</a:t>
            </a:r>
          </a:p>
          <a:p>
            <a:pPr lvl="1"/>
            <a:r>
              <a:rPr lang="en-US" altLang="en-US" smtClean="0">
                <a:sym typeface="Lucida Grande" charset="0"/>
              </a:rPr>
              <a:t>Second level</a:t>
            </a:r>
          </a:p>
          <a:p>
            <a:pPr lvl="2"/>
            <a:r>
              <a:rPr lang="en-US" altLang="en-US" smtClean="0">
                <a:sym typeface="Lucida Grande" charset="0"/>
              </a:rPr>
              <a:t>Third level</a:t>
            </a:r>
          </a:p>
          <a:p>
            <a:pPr lvl="3"/>
            <a:r>
              <a:rPr lang="en-US" altLang="en-US" smtClean="0">
                <a:sym typeface="Lucida Grande" charset="0"/>
              </a:rPr>
              <a:t>Fourth level</a:t>
            </a:r>
          </a:p>
          <a:p>
            <a:pPr lvl="4"/>
            <a:r>
              <a:rPr lang="en-US" altLang="en-US" smtClean="0">
                <a:sym typeface="Lucida Grande" charset="0"/>
              </a:rPr>
              <a:t>Fifth level</a:t>
            </a:r>
          </a:p>
        </p:txBody>
      </p:sp>
      <p:sp>
        <p:nvSpPr>
          <p:cNvPr id="2" name="Text Box 3"/>
          <p:cNvSpPr txBox="1">
            <a:spLocks noGrp="1" noChangeArrowheads="1"/>
          </p:cNvSpPr>
          <p:nvPr>
            <p:ph type="sldNum" sz="quarter" idx="4"/>
          </p:nvPr>
        </p:nvSpPr>
        <p:spPr bwMode="auto">
          <a:xfrm>
            <a:off x="7472363" y="6399213"/>
            <a:ext cx="284162" cy="2794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ctr" eaLnBrk="1" hangingPunct="1">
              <a:defRPr smtClean="0">
                <a:solidFill>
                  <a:srgbClr val="898989"/>
                </a:solidFill>
                <a:cs typeface="Arial" charset="0"/>
              </a:defRPr>
            </a:lvl1pPr>
          </a:lstStyle>
          <a:p>
            <a:pPr>
              <a:defRPr/>
            </a:pPr>
            <a:fld id="{9071A8EE-0153-4DB9-9E75-15DB640EA53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hf hdr="0" ftr="0" dt="0"/>
  <p:txStyles>
    <p:titleStyle>
      <a:lvl1pPr marL="39688" algn="ctr" rtl="0" eaLnBrk="0" fontAlgn="base" hangingPunct="0">
        <a:spcBef>
          <a:spcPct val="0"/>
        </a:spcBef>
        <a:spcAft>
          <a:spcPct val="0"/>
        </a:spcAft>
        <a:defRPr sz="4400">
          <a:solidFill>
            <a:schemeClr val="tx1"/>
          </a:solidFill>
          <a:latin typeface="+mj-lt"/>
          <a:ea typeface="+mj-ea"/>
          <a:cs typeface="+mj-cs"/>
          <a:sym typeface="Lucida Grande" charset="0"/>
        </a:defRPr>
      </a:lvl1pPr>
      <a:lvl2pPr marL="39688"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2pPr>
      <a:lvl3pPr marL="39688"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3pPr>
      <a:lvl4pPr marL="39688"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4pPr>
      <a:lvl5pPr marL="39688" algn="ctr" rtl="0" eaLnBrk="0" fontAlgn="base" hangingPunct="0">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5pPr>
      <a:lvl6pPr marL="4968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6pPr>
      <a:lvl7pPr marL="9540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7pPr>
      <a:lvl8pPr marL="14112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8pPr>
      <a:lvl9pPr marL="1868488" algn="ctr" rtl="0" fontAlgn="base">
        <a:spcBef>
          <a:spcPct val="0"/>
        </a:spcBef>
        <a:spcAft>
          <a:spcPct val="0"/>
        </a:spcAft>
        <a:defRPr sz="4400">
          <a:solidFill>
            <a:schemeClr val="tx1"/>
          </a:solidFill>
          <a:latin typeface="Lucida Grande" charset="0"/>
          <a:ea typeface="ヒラギノ角ゴ ProN W3" charset="0"/>
          <a:cs typeface="ヒラギノ角ゴ ProN W3" charset="0"/>
          <a:sym typeface="Lucida Grande" charset="0"/>
        </a:defRPr>
      </a:lvl9pPr>
    </p:titleStyle>
    <p:bodyStyle>
      <a:lvl1pPr marL="382588" indent="-342900" algn="l" rtl="0" eaLnBrk="0" fontAlgn="base" hangingPunct="0">
        <a:spcBef>
          <a:spcPts val="800"/>
        </a:spcBef>
        <a:spcAft>
          <a:spcPct val="0"/>
        </a:spcAft>
        <a:buClr>
          <a:srgbClr val="000000"/>
        </a:buClr>
        <a:buSzPct val="100000"/>
        <a:buFont typeface="Arial" charset="0"/>
        <a:buChar char="•"/>
        <a:defRPr sz="3200">
          <a:solidFill>
            <a:schemeClr val="tx1"/>
          </a:solidFill>
          <a:latin typeface="+mn-lt"/>
          <a:ea typeface="+mn-ea"/>
          <a:cs typeface="+mn-cs"/>
          <a:sym typeface="Lucida Grande" charset="0"/>
        </a:defRPr>
      </a:lvl1pPr>
      <a:lvl2pPr marL="427038" indent="-285750" algn="l" rtl="0" eaLnBrk="0" fontAlgn="base" hangingPunct="0">
        <a:spcBef>
          <a:spcPts val="700"/>
        </a:spcBef>
        <a:spcAft>
          <a:spcPct val="0"/>
        </a:spcAft>
        <a:buClr>
          <a:srgbClr val="000000"/>
        </a:buClr>
        <a:buSzPct val="100000"/>
        <a:buFont typeface="Arial" charset="0"/>
        <a:buChar char="–"/>
        <a:defRPr sz="2800">
          <a:solidFill>
            <a:schemeClr val="tx1"/>
          </a:solidFill>
          <a:latin typeface="+mn-lt"/>
          <a:ea typeface="+mn-ea"/>
          <a:cs typeface="+mn-cs"/>
          <a:sym typeface="Lucida Grande" charset="0"/>
        </a:defRPr>
      </a:lvl2pPr>
      <a:lvl3pPr marL="827088"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mn-ea"/>
          <a:cs typeface="+mn-cs"/>
          <a:sym typeface="Lucida Grande" charset="0"/>
        </a:defRPr>
      </a:lvl3pPr>
      <a:lvl4pPr marL="12842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4pPr>
      <a:lvl5pPr marL="17414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5pPr>
      <a:lvl6pPr marL="2198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6pPr>
      <a:lvl7pPr marL="2655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7pPr>
      <a:lvl8pPr marL="3113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8pPr>
      <a:lvl9pPr marL="3570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ChangeArrowheads="1"/>
          </p:cNvSpPr>
          <p:nvPr>
            <p:ph type="title"/>
          </p:nvPr>
        </p:nvSpPr>
        <p:spPr bwMode="auto">
          <a:xfrm>
            <a:off x="457200" y="90488"/>
            <a:ext cx="8229600"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ctr" anchorCtr="0" compatLnSpc="1">
            <a:prstTxWarp prst="textNoShape">
              <a:avLst/>
            </a:prstTxWarp>
          </a:bodyPr>
          <a:lstStyle/>
          <a:p>
            <a:pPr lvl="0"/>
            <a:r>
              <a:rPr lang="en-US" altLang="en-US" smtClean="0">
                <a:sym typeface="Arial" charset="0"/>
              </a:rPr>
              <a:t>Click to edit Master title style</a:t>
            </a:r>
          </a:p>
        </p:txBody>
      </p:sp>
      <p:sp>
        <p:nvSpPr>
          <p:cNvPr id="3075" name="Rectangle 2"/>
          <p:cNvSpPr>
            <a:spLocks noChangeArrowheads="1"/>
          </p:cNvSpPr>
          <p:nvPr>
            <p:ph type="body" idx="1"/>
          </p:nvPr>
        </p:nvSpPr>
        <p:spPr bwMode="auto">
          <a:xfrm>
            <a:off x="457200" y="16002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t" anchorCtr="0" compatLnSpc="1">
            <a:prstTxWarp prst="textNoShape">
              <a:avLst/>
            </a:prstTxWarp>
          </a:bodyPr>
          <a:lstStyle/>
          <a:p>
            <a:pPr lvl="0"/>
            <a:r>
              <a:rPr lang="en-US" altLang="en-US" smtClean="0">
                <a:sym typeface="Arial" charset="0"/>
              </a:rPr>
              <a:t>Click to edit Master text styles</a:t>
            </a:r>
          </a:p>
          <a:p>
            <a:pPr lvl="1"/>
            <a:r>
              <a:rPr lang="en-US" altLang="en-US" smtClean="0">
                <a:sym typeface="Arial" charset="0"/>
              </a:rPr>
              <a:t>Second level</a:t>
            </a:r>
          </a:p>
          <a:p>
            <a:pPr lvl="2"/>
            <a:r>
              <a:rPr lang="en-US" altLang="en-US" smtClean="0">
                <a:sym typeface="Arial" charset="0"/>
              </a:rPr>
              <a:t>Third level</a:t>
            </a:r>
          </a:p>
          <a:p>
            <a:pPr lvl="3"/>
            <a:r>
              <a:rPr lang="en-US" altLang="en-US" smtClean="0">
                <a:sym typeface="Arial" charset="0"/>
              </a:rPr>
              <a:t>Fourth level</a:t>
            </a:r>
          </a:p>
          <a:p>
            <a:pPr lvl="4"/>
            <a:r>
              <a:rPr lang="en-US" altLang="en-US" smtClean="0">
                <a:sym typeface="Arial" charset="0"/>
              </a:rPr>
              <a:t>Fifth level</a:t>
            </a:r>
          </a:p>
        </p:txBody>
      </p:sp>
      <p:sp>
        <p:nvSpPr>
          <p:cNvPr id="2" name="Text Box 3"/>
          <p:cNvSpPr txBox="1">
            <a:spLocks noGrp="1" noChangeArrowheads="1"/>
          </p:cNvSpPr>
          <p:nvPr>
            <p:ph type="sldNum" sz="quarter" idx="4"/>
          </p:nvPr>
        </p:nvSpPr>
        <p:spPr bwMode="auto">
          <a:xfrm>
            <a:off x="7458075" y="6245225"/>
            <a:ext cx="312738" cy="304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ctr" eaLnBrk="1" hangingPunct="1">
              <a:defRPr sz="1400" smtClean="0">
                <a:solidFill>
                  <a:schemeClr val="tx1"/>
                </a:solidFill>
                <a:cs typeface="Arial" charset="0"/>
              </a:defRPr>
            </a:lvl1pPr>
          </a:lstStyle>
          <a:p>
            <a:pPr>
              <a:defRPr/>
            </a:pPr>
            <a:fld id="{8F8E2DD9-A458-4A56-9166-606B9757078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hdr="0" ftr="0" dt="0"/>
  <p:txStyles>
    <p:titleStyle>
      <a:lvl1pPr marL="39688" algn="ctr" rtl="0" eaLnBrk="0" fontAlgn="base" hangingPunct="0">
        <a:spcBef>
          <a:spcPct val="0"/>
        </a:spcBef>
        <a:spcAft>
          <a:spcPct val="0"/>
        </a:spcAft>
        <a:defRPr sz="4400">
          <a:solidFill>
            <a:schemeClr val="tx1"/>
          </a:solidFill>
          <a:latin typeface="+mj-lt"/>
          <a:ea typeface="+mj-ea"/>
          <a:cs typeface="+mj-cs"/>
          <a:sym typeface="Arial" charset="0"/>
        </a:defRPr>
      </a:lvl1pPr>
      <a:lvl2pPr marL="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2pPr>
      <a:lvl3pPr marL="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3pPr>
      <a:lvl4pPr marL="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4pPr>
      <a:lvl5pPr marL="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5pPr>
      <a:lvl6pPr marL="4968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6pPr>
      <a:lvl7pPr marL="9540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7pPr>
      <a:lvl8pPr marL="14112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8pPr>
      <a:lvl9pPr marL="18684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9pPr>
    </p:titleStyle>
    <p:bodyStyle>
      <a:lvl1pPr marL="382588" indent="-342900" algn="l" rtl="0" eaLnBrk="0" fontAlgn="base" hangingPunct="0">
        <a:spcBef>
          <a:spcPts val="700"/>
        </a:spcBef>
        <a:spcAft>
          <a:spcPct val="0"/>
        </a:spcAft>
        <a:buClr>
          <a:srgbClr val="000000"/>
        </a:buClr>
        <a:buSzPct val="100000"/>
        <a:buFont typeface="Arial" charset="0"/>
        <a:buChar char="•"/>
        <a:defRPr sz="3200">
          <a:solidFill>
            <a:schemeClr val="tx1"/>
          </a:solidFill>
          <a:latin typeface="+mn-lt"/>
          <a:ea typeface="+mn-ea"/>
          <a:cs typeface="+mn-cs"/>
          <a:sym typeface="Arial" charset="0"/>
        </a:defRPr>
      </a:lvl1pPr>
      <a:lvl2pPr marL="427038" indent="-285750" algn="l" rtl="0" eaLnBrk="0" fontAlgn="base" hangingPunct="0">
        <a:spcBef>
          <a:spcPts val="600"/>
        </a:spcBef>
        <a:spcAft>
          <a:spcPct val="0"/>
        </a:spcAft>
        <a:buClr>
          <a:srgbClr val="000000"/>
        </a:buClr>
        <a:buSzPct val="100000"/>
        <a:buFont typeface="Arial" charset="0"/>
        <a:buChar char="–"/>
        <a:defRPr sz="2800">
          <a:solidFill>
            <a:schemeClr val="tx1"/>
          </a:solidFill>
          <a:latin typeface="+mn-lt"/>
          <a:ea typeface="+mn-ea"/>
          <a:cs typeface="+mn-cs"/>
          <a:sym typeface="Arial" charset="0"/>
        </a:defRPr>
      </a:lvl2pPr>
      <a:lvl3pPr marL="827088"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mn-ea"/>
          <a:cs typeface="+mn-cs"/>
          <a:sym typeface="Arial" charset="0"/>
        </a:defRPr>
      </a:lvl3pPr>
      <a:lvl4pPr marL="12842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4pPr>
      <a:lvl5pPr marL="17414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5pPr>
      <a:lvl6pPr marL="2198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6pPr>
      <a:lvl7pPr marL="2655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7pPr>
      <a:lvl8pPr marL="3113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8pPr>
      <a:lvl9pPr marL="3570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4.xml"/><Relationship Id="rId5" Type="http://schemas.openxmlformats.org/officeDocument/2006/relationships/image" Target="../media/image25.jpe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2.jpeg"/><Relationship Id="rId1" Type="http://schemas.openxmlformats.org/officeDocument/2006/relationships/slideLayout" Target="../slideLayouts/slideLayout24.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4.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hyperlink" Target="http://www.windpoweringamerica.gov/images/windmaps/installed_capacity_current.jpg" TargetMode="External"/><Relationship Id="rId2" Type="http://schemas.openxmlformats.org/officeDocument/2006/relationships/image" Target="../media/image54.png"/><Relationship Id="rId1" Type="http://schemas.openxmlformats.org/officeDocument/2006/relationships/slideLayout" Target="../slideLayouts/slideLayout24.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ph type="title"/>
          </p:nvPr>
        </p:nvSpPr>
        <p:spPr>
          <a:xfrm>
            <a:off x="457200" y="274638"/>
            <a:ext cx="8229600" cy="3543300"/>
          </a:xfrm>
          <a:ln w="12700">
            <a:solidFill>
              <a:srgbClr val="4F81BD"/>
            </a:solidFill>
            <a:miter lim="800000"/>
            <a:headEnd/>
            <a:tailEnd/>
          </a:ln>
        </p:spPr>
        <p:txBody>
          <a:bodyPr lIns="0" tIns="0" rIns="5078" bIns="0"/>
          <a:lstStyle/>
          <a:p>
            <a:pPr marL="65088" eaLnBrk="1" hangingPunct="1"/>
            <a:r>
              <a:rPr lang="en-US" altLang="en-US" smtClean="0">
                <a:solidFill>
                  <a:srgbClr val="FFFFFF"/>
                </a:solidFill>
              </a:rPr>
              <a:t>Power Turbine Systems:</a:t>
            </a:r>
            <a:br>
              <a:rPr lang="en-US" altLang="en-US" smtClean="0">
                <a:solidFill>
                  <a:srgbClr val="FFFFFF"/>
                </a:solidFill>
              </a:rPr>
            </a:br>
            <a:r>
              <a:rPr lang="en-US" altLang="en-US" smtClean="0">
                <a:solidFill>
                  <a:srgbClr val="FFFFFF"/>
                </a:solidFill>
              </a:rPr>
              <a:t>Tidal (Hydro / Under-sea)</a:t>
            </a:r>
            <a:br>
              <a:rPr lang="en-US" altLang="en-US" smtClean="0">
                <a:solidFill>
                  <a:srgbClr val="FFFFFF"/>
                </a:solidFill>
              </a:rPr>
            </a:br>
            <a:r>
              <a:rPr lang="en-US" altLang="en-US" smtClean="0">
                <a:solidFill>
                  <a:srgbClr val="FFFFFF"/>
                </a:solidFill>
              </a:rPr>
              <a:t>and Wind</a:t>
            </a:r>
          </a:p>
        </p:txBody>
      </p:sp>
      <p:sp>
        <p:nvSpPr>
          <p:cNvPr id="4099" name="Rectangle 3"/>
          <p:cNvSpPr>
            <a:spLocks noChangeArrowheads="1"/>
          </p:cNvSpPr>
          <p:nvPr>
            <p:ph type="body" idx="1"/>
          </p:nvPr>
        </p:nvSpPr>
        <p:spPr>
          <a:xfrm>
            <a:off x="3397250" y="5048250"/>
            <a:ext cx="5397500" cy="1809750"/>
          </a:xfrm>
        </p:spPr>
        <p:txBody>
          <a:bodyPr lIns="0" tIns="0" rIns="5078" bIns="0"/>
          <a:lstStyle/>
          <a:p>
            <a:pPr marL="2122488" lvl="4" eaLnBrk="1" hangingPunct="1">
              <a:lnSpc>
                <a:spcPct val="90000"/>
              </a:lnSpc>
              <a:buFont typeface="Arial" charset="0"/>
              <a:buNone/>
            </a:pPr>
            <a:r>
              <a:rPr lang="en-US" altLang="en-US" smtClean="0">
                <a:solidFill>
                  <a:srgbClr val="FFFFFF"/>
                </a:solidFill>
              </a:rPr>
              <a:t>Linda Britt</a:t>
            </a:r>
          </a:p>
          <a:p>
            <a:pPr marL="2122488" lvl="4" eaLnBrk="1" hangingPunct="1">
              <a:lnSpc>
                <a:spcPct val="90000"/>
              </a:lnSpc>
              <a:buFont typeface="Arial" charset="0"/>
              <a:buNone/>
            </a:pPr>
            <a:r>
              <a:rPr lang="en-US" altLang="en-US" sz="1000" smtClean="0">
                <a:solidFill>
                  <a:srgbClr val="FFFFFF"/>
                </a:solidFill>
              </a:rPr>
              <a:t>23 July 2015</a:t>
            </a:r>
          </a:p>
          <a:p>
            <a:pPr marL="2122488" lvl="4" eaLnBrk="1" hangingPunct="1">
              <a:lnSpc>
                <a:spcPct val="90000"/>
              </a:lnSpc>
              <a:buFont typeface="Arial" charset="0"/>
              <a:buNone/>
            </a:pPr>
            <a:r>
              <a:rPr lang="en-US" altLang="en-US" smtClean="0">
                <a:solidFill>
                  <a:srgbClr val="FFFFFF"/>
                </a:solidFill>
              </a:rPr>
              <a:t>INCOSE Orlando Chapter October chapter meeting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09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099">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0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4099" grpId="0" build="p" bldLvl="5"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5100638" y="266700"/>
            <a:ext cx="3581400" cy="4251325"/>
            <a:chOff x="0" y="0"/>
            <a:chExt cx="2256" cy="2678"/>
          </a:xfrm>
        </p:grpSpPr>
        <p:sp>
          <p:nvSpPr>
            <p:cNvPr id="13319" name="Rectangle 2"/>
            <p:cNvSpPr>
              <a:spLocks/>
            </p:cNvSpPr>
            <p:nvPr/>
          </p:nvSpPr>
          <p:spPr bwMode="auto">
            <a:xfrm>
              <a:off x="0" y="0"/>
              <a:ext cx="2206" cy="2678"/>
            </a:xfrm>
            <a:prstGeom prst="rect">
              <a:avLst/>
            </a:prstGeom>
            <a:solidFill>
              <a:srgbClr val="C6D9F1"/>
            </a:solidFill>
            <a:ln w="9525">
              <a:solidFill>
                <a:srgbClr val="548DD4"/>
              </a:solidFill>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3320" name="Rectangle 3"/>
            <p:cNvSpPr>
              <a:spLocks/>
            </p:cNvSpPr>
            <p:nvPr/>
          </p:nvSpPr>
          <p:spPr bwMode="auto">
            <a:xfrm>
              <a:off x="0" y="0"/>
              <a:ext cx="2256" cy="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r>
                <a:rPr lang="en-US" altLang="en-US" sz="1800" b="1">
                  <a:latin typeface="Lucida Grande" charset="0"/>
                  <a:ea typeface="Lucida Grande" charset="0"/>
                  <a:cs typeface="Lucida Grande" charset="0"/>
                  <a:sym typeface="Lucida Grande" charset="0"/>
                </a:rPr>
                <a:t>TIMES OF HIGH WATER </a:t>
              </a:r>
            </a:p>
            <a:p>
              <a:pPr eaLnBrk="1" hangingPunct="1">
                <a:spcBef>
                  <a:spcPct val="0"/>
                </a:spcBef>
                <a:buClrTx/>
                <a:buSzTx/>
                <a:buFontTx/>
                <a:buNone/>
              </a:pPr>
              <a:r>
                <a:rPr lang="en-US" altLang="en-US" sz="1800" b="1">
                  <a:latin typeface="Lucida Grande" charset="0"/>
                  <a:ea typeface="Lucida Grande" charset="0"/>
                  <a:cs typeface="Lucida Grande" charset="0"/>
                  <a:sym typeface="Lucida Grande" charset="0"/>
                </a:rPr>
                <a:t>(relative to Dover)</a:t>
              </a:r>
            </a:p>
            <a:p>
              <a:pPr eaLnBrk="1" hangingPunct="1">
                <a:spcBef>
                  <a:spcPct val="0"/>
                </a:spcBef>
                <a:buClrTx/>
                <a:buSzTx/>
                <a:buFontTx/>
                <a:buNone/>
              </a:pPr>
              <a:endParaRPr lang="en-US" altLang="en-US" sz="1800">
                <a:latin typeface="Times New Roman Bold" charset="0"/>
                <a:cs typeface="Times" charset="0"/>
                <a:sym typeface="Times New Roman Bold" charset="0"/>
              </a:endParaRPr>
            </a:p>
            <a:p>
              <a:pPr eaLnBrk="1" hangingPunct="1">
                <a:spcBef>
                  <a:spcPct val="0"/>
                </a:spcBef>
                <a:buClrTx/>
                <a:buSzTx/>
                <a:buFontTx/>
                <a:buNone/>
              </a:pPr>
              <a:r>
                <a:rPr lang="en-US" altLang="en-US" sz="1800">
                  <a:cs typeface="Arial" charset="0"/>
                </a:rPr>
                <a:t>PLYMOUTH         -5:40</a:t>
              </a:r>
            </a:p>
            <a:p>
              <a:pPr eaLnBrk="1" hangingPunct="1">
                <a:spcBef>
                  <a:spcPct val="0"/>
                </a:spcBef>
                <a:buClrTx/>
                <a:buSzTx/>
                <a:buFontTx/>
                <a:buNone/>
              </a:pPr>
              <a:r>
                <a:rPr lang="en-US" altLang="en-US" sz="1800">
                  <a:cs typeface="Arial" charset="0"/>
                </a:rPr>
                <a:t>SOUTHAMPTON	 0;+2:00</a:t>
              </a:r>
            </a:p>
            <a:p>
              <a:pPr eaLnBrk="1" hangingPunct="1">
                <a:spcBef>
                  <a:spcPct val="0"/>
                </a:spcBef>
                <a:buClrTx/>
                <a:buSzTx/>
                <a:buFontTx/>
                <a:buNone/>
              </a:pPr>
              <a:r>
                <a:rPr lang="en-US" altLang="en-US" sz="1800">
                  <a:cs typeface="Arial" charset="0"/>
                </a:rPr>
                <a:t>DOVER		 0</a:t>
              </a:r>
            </a:p>
            <a:p>
              <a:pPr eaLnBrk="1" hangingPunct="1">
                <a:spcBef>
                  <a:spcPct val="0"/>
                </a:spcBef>
                <a:buClrTx/>
                <a:buSzTx/>
                <a:buFontTx/>
                <a:buNone/>
              </a:pPr>
              <a:r>
                <a:rPr lang="en-US" altLang="en-US" sz="1800">
                  <a:cs typeface="Arial" charset="0"/>
                </a:rPr>
                <a:t>LONDON	+2:45</a:t>
              </a:r>
            </a:p>
            <a:p>
              <a:pPr eaLnBrk="1" hangingPunct="1">
                <a:spcBef>
                  <a:spcPct val="0"/>
                </a:spcBef>
                <a:buClrTx/>
                <a:buSzTx/>
                <a:buFontTx/>
                <a:buNone/>
              </a:pPr>
              <a:r>
                <a:rPr lang="en-US" altLang="en-US" sz="1800">
                  <a:cs typeface="Arial" charset="0"/>
                </a:rPr>
                <a:t>HULL		-5:10</a:t>
              </a:r>
            </a:p>
            <a:p>
              <a:pPr eaLnBrk="1" hangingPunct="1">
                <a:spcBef>
                  <a:spcPct val="0"/>
                </a:spcBef>
                <a:buClrTx/>
                <a:buSzTx/>
                <a:buFontTx/>
                <a:buNone/>
              </a:pPr>
              <a:r>
                <a:rPr lang="en-US" altLang="en-US" sz="1800">
                  <a:cs typeface="Arial" charset="0"/>
                </a:rPr>
                <a:t>NEWCASTLE	+4:30</a:t>
              </a:r>
            </a:p>
            <a:p>
              <a:pPr eaLnBrk="1" hangingPunct="1">
                <a:spcBef>
                  <a:spcPct val="0"/>
                </a:spcBef>
                <a:buClrTx/>
                <a:buSzTx/>
                <a:buFontTx/>
                <a:buNone/>
              </a:pPr>
              <a:r>
                <a:rPr lang="en-US" altLang="en-US" sz="1800">
                  <a:cs typeface="Arial" charset="0"/>
                </a:rPr>
                <a:t>EDINBURGH	+3:50</a:t>
              </a:r>
            </a:p>
            <a:p>
              <a:pPr eaLnBrk="1" hangingPunct="1">
                <a:spcBef>
                  <a:spcPct val="0"/>
                </a:spcBef>
                <a:buClrTx/>
                <a:buSzTx/>
                <a:buFontTx/>
                <a:buNone/>
              </a:pPr>
              <a:r>
                <a:rPr lang="en-US" altLang="en-US" sz="1800">
                  <a:cs typeface="Arial" charset="0"/>
                </a:rPr>
                <a:t>ORKNEY	-0:45</a:t>
              </a:r>
            </a:p>
            <a:p>
              <a:pPr eaLnBrk="1" hangingPunct="1">
                <a:spcBef>
                  <a:spcPct val="0"/>
                </a:spcBef>
                <a:buClrTx/>
                <a:buSzTx/>
                <a:buFontTx/>
                <a:buNone/>
              </a:pPr>
              <a:r>
                <a:rPr lang="en-US" altLang="en-US" sz="1800">
                  <a:cs typeface="Arial" charset="0"/>
                </a:rPr>
                <a:t>BELFAST	-0:10</a:t>
              </a:r>
            </a:p>
            <a:p>
              <a:pPr eaLnBrk="1" hangingPunct="1">
                <a:spcBef>
                  <a:spcPct val="0"/>
                </a:spcBef>
                <a:buClrTx/>
                <a:buSzTx/>
                <a:buFontTx/>
                <a:buNone/>
              </a:pPr>
              <a:r>
                <a:rPr lang="en-US" altLang="en-US" sz="1800">
                  <a:cs typeface="Arial" charset="0"/>
                </a:rPr>
                <a:t>LIVERPOOL	 0</a:t>
              </a:r>
            </a:p>
            <a:p>
              <a:pPr eaLnBrk="1" hangingPunct="1">
                <a:spcBef>
                  <a:spcPct val="0"/>
                </a:spcBef>
                <a:buClrTx/>
                <a:buSzTx/>
                <a:buFontTx/>
                <a:buNone/>
              </a:pPr>
              <a:r>
                <a:rPr lang="en-US" altLang="en-US" sz="1800">
                  <a:cs typeface="Arial" charset="0"/>
                </a:rPr>
                <a:t>BRISTOL	-4:15</a:t>
              </a:r>
            </a:p>
          </p:txBody>
        </p:sp>
      </p:grpSp>
      <p:grpSp>
        <p:nvGrpSpPr>
          <p:cNvPr id="3" name="Group 7"/>
          <p:cNvGrpSpPr>
            <a:grpSpLocks/>
          </p:cNvGrpSpPr>
          <p:nvPr/>
        </p:nvGrpSpPr>
        <p:grpSpPr bwMode="auto">
          <a:xfrm>
            <a:off x="5130800" y="5295900"/>
            <a:ext cx="3581400" cy="1219200"/>
            <a:chOff x="0" y="0"/>
            <a:chExt cx="2256" cy="768"/>
          </a:xfrm>
        </p:grpSpPr>
        <p:sp>
          <p:nvSpPr>
            <p:cNvPr id="13317" name="Rectangle 5"/>
            <p:cNvSpPr>
              <a:spLocks/>
            </p:cNvSpPr>
            <p:nvPr/>
          </p:nvSpPr>
          <p:spPr bwMode="auto">
            <a:xfrm>
              <a:off x="0" y="0"/>
              <a:ext cx="2208" cy="768"/>
            </a:xfrm>
            <a:prstGeom prst="rect">
              <a:avLst/>
            </a:prstGeom>
            <a:solidFill>
              <a:srgbClr val="B8CCE4"/>
            </a:solidFill>
            <a:ln w="9525">
              <a:solidFill>
                <a:schemeClr val="tx1"/>
              </a:solidFill>
              <a:round/>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3318" name="Rectangle 6"/>
            <p:cNvSpPr>
              <a:spLocks/>
            </p:cNvSpPr>
            <p:nvPr/>
          </p:nvSpPr>
          <p:spPr bwMode="auto">
            <a:xfrm>
              <a:off x="0" y="0"/>
              <a:ext cx="2256" cy="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600">
                  <a:solidFill>
                    <a:srgbClr val="D90B00"/>
                  </a:solidFill>
                  <a:cs typeface="Arial" charset="0"/>
                </a:rPr>
                <a:t>At any hour </a:t>
              </a:r>
              <a:r>
                <a:rPr lang="en-US" altLang="en-US" sz="1600">
                  <a:cs typeface="Arial" charset="0"/>
                </a:rPr>
                <a:t>of within any 24 hour period around the UK there would be </a:t>
              </a:r>
              <a:r>
                <a:rPr lang="en-US" altLang="en-US" sz="1600">
                  <a:solidFill>
                    <a:srgbClr val="A40800"/>
                  </a:solidFill>
                  <a:cs typeface="Arial" charset="0"/>
                </a:rPr>
                <a:t>several locations capable of generating (useful) electricity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313"/>
                                        </p:tgtEl>
                                        <p:attrNameLst>
                                          <p:attrName>style.visibility</p:attrName>
                                        </p:attrNameLst>
                                      </p:cBhvr>
                                      <p:to>
                                        <p:strVal val="visible"/>
                                      </p:to>
                                    </p:set>
                                    <p:anim calcmode="lin" valueType="num">
                                      <p:cBhvr>
                                        <p:cTn id="7" dur="500" fill="hold"/>
                                        <p:tgtEl>
                                          <p:spTgt spid="13313"/>
                                        </p:tgtEl>
                                        <p:attrNameLst>
                                          <p:attrName>ppt_w</p:attrName>
                                        </p:attrNameLst>
                                      </p:cBhvr>
                                      <p:tavLst>
                                        <p:tav tm="0">
                                          <p:val>
                                            <p:fltVal val="0"/>
                                          </p:val>
                                        </p:tav>
                                        <p:tav tm="100000">
                                          <p:val>
                                            <p:strVal val="#ppt_w"/>
                                          </p:val>
                                        </p:tav>
                                      </p:tavLst>
                                    </p:anim>
                                    <p:anim calcmode="lin" valueType="num">
                                      <p:cBhvr>
                                        <p:cTn id="8" dur="500" fill="hold"/>
                                        <p:tgtEl>
                                          <p:spTgt spid="1331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ph type="body" idx="1"/>
          </p:nvPr>
        </p:nvSpPr>
        <p:spPr>
          <a:xfrm>
            <a:off x="533400" y="152400"/>
            <a:ext cx="7391400" cy="457200"/>
          </a:xfrm>
        </p:spPr>
        <p:txBody>
          <a:bodyPr lIns="0" tIns="0" rIns="5078" bIns="0"/>
          <a:lstStyle/>
          <a:p>
            <a:pPr marL="407988" eaLnBrk="1" hangingPunct="1">
              <a:buFont typeface="Arial" charset="0"/>
              <a:buNone/>
            </a:pPr>
            <a:r>
              <a:rPr lang="en-US" altLang="en-US" sz="2000" smtClean="0">
                <a:solidFill>
                  <a:srgbClr val="262673"/>
                </a:solidFill>
                <a:latin typeface="Arial Bold" charset="0"/>
                <a:cs typeface="Arial Bold" charset="0"/>
                <a:sym typeface="Arial Bold" charset="0"/>
              </a:rPr>
              <a:t>USING THE TIDAL RESOURCE TO GENERATE BASELOAD  ELECTRICITY</a:t>
            </a:r>
            <a:endParaRPr lang="en-US" altLang="en-US" sz="2000" smtClean="0">
              <a:solidFill>
                <a:srgbClr val="262673"/>
              </a:solidFill>
              <a:latin typeface="Arial Bold" charset="0"/>
              <a:ea typeface="ヒラギノ角ゴ ProN W6" charset="0"/>
              <a:cs typeface="ヒラギノ角ゴ ProN W6" charset="0"/>
              <a:sym typeface="Arial Bold" charset="0"/>
            </a:endParaRPr>
          </a:p>
        </p:txBody>
      </p:sp>
      <p:grpSp>
        <p:nvGrpSpPr>
          <p:cNvPr id="2" name="Group 14"/>
          <p:cNvGrpSpPr>
            <a:grpSpLocks/>
          </p:cNvGrpSpPr>
          <p:nvPr/>
        </p:nvGrpSpPr>
        <p:grpSpPr bwMode="auto">
          <a:xfrm>
            <a:off x="609600" y="692150"/>
            <a:ext cx="4446588" cy="2589213"/>
            <a:chOff x="0" y="0"/>
            <a:chExt cx="2801" cy="1631"/>
          </a:xfrm>
        </p:grpSpPr>
        <p:sp>
          <p:nvSpPr>
            <p:cNvPr id="14381" name="Rectangle 2"/>
            <p:cNvSpPr>
              <a:spLocks/>
            </p:cNvSpPr>
            <p:nvPr/>
          </p:nvSpPr>
          <p:spPr bwMode="auto">
            <a:xfrm>
              <a:off x="0" y="0"/>
              <a:ext cx="2783" cy="1631"/>
            </a:xfrm>
            <a:prstGeom prst="rect">
              <a:avLst/>
            </a:prstGeom>
            <a:solidFill>
              <a:srgbClr val="DBE5F1"/>
            </a:solidFill>
            <a:ln w="12700">
              <a:solidFill>
                <a:srgbClr val="548DD4"/>
              </a:solidFill>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4382" name="Freeform 3"/>
            <p:cNvSpPr>
              <a:spLocks/>
            </p:cNvSpPr>
            <p:nvPr/>
          </p:nvSpPr>
          <p:spPr bwMode="auto">
            <a:xfrm>
              <a:off x="47" y="193"/>
              <a:ext cx="2754" cy="1405"/>
            </a:xfrm>
            <a:custGeom>
              <a:avLst/>
              <a:gdLst>
                <a:gd name="T0" fmla="*/ 0 w 21600"/>
                <a:gd name="T1" fmla="*/ 0 h 20743"/>
                <a:gd name="T2" fmla="*/ 1 w 21600"/>
                <a:gd name="T3" fmla="*/ 0 h 20743"/>
                <a:gd name="T4" fmla="*/ 2 w 21600"/>
                <a:gd name="T5" fmla="*/ 0 h 20743"/>
                <a:gd name="T6" fmla="*/ 3 w 21600"/>
                <a:gd name="T7" fmla="*/ 0 h 20743"/>
                <a:gd name="T8" fmla="*/ 3 w 21600"/>
                <a:gd name="T9" fmla="*/ 0 h 20743"/>
                <a:gd name="T10" fmla="*/ 4 w 21600"/>
                <a:gd name="T11" fmla="*/ 0 h 20743"/>
                <a:gd name="T12" fmla="*/ 6 w 21600"/>
                <a:gd name="T13" fmla="*/ 0 h 20743"/>
                <a:gd name="T14" fmla="*/ 0 60000 65536"/>
                <a:gd name="T15" fmla="*/ 0 60000 65536"/>
                <a:gd name="T16" fmla="*/ 0 60000 65536"/>
                <a:gd name="T17" fmla="*/ 0 60000 65536"/>
                <a:gd name="T18" fmla="*/ 0 60000 65536"/>
                <a:gd name="T19" fmla="*/ 0 60000 65536"/>
                <a:gd name="T20" fmla="*/ 0 60000 65536"/>
                <a:gd name="T21" fmla="*/ 0 w 21600"/>
                <a:gd name="T22" fmla="*/ 0 h 20743"/>
                <a:gd name="T23" fmla="*/ 21600 w 21600"/>
                <a:gd name="T24" fmla="*/ 20743 h 207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0743">
                  <a:moveTo>
                    <a:pt x="0" y="20718"/>
                  </a:moveTo>
                  <a:cubicBezTo>
                    <a:pt x="774" y="17297"/>
                    <a:pt x="3200" y="522"/>
                    <a:pt x="4632" y="13"/>
                  </a:cubicBezTo>
                  <a:cubicBezTo>
                    <a:pt x="6064" y="-497"/>
                    <a:pt x="7640" y="14194"/>
                    <a:pt x="8582" y="17648"/>
                  </a:cubicBezTo>
                  <a:cubicBezTo>
                    <a:pt x="9524" y="21103"/>
                    <a:pt x="9745" y="20752"/>
                    <a:pt x="10288" y="20718"/>
                  </a:cubicBezTo>
                  <a:cubicBezTo>
                    <a:pt x="10831" y="20684"/>
                    <a:pt x="10850" y="20910"/>
                    <a:pt x="11855" y="17456"/>
                  </a:cubicBezTo>
                  <a:cubicBezTo>
                    <a:pt x="12859" y="14001"/>
                    <a:pt x="14680" y="-486"/>
                    <a:pt x="16305" y="13"/>
                  </a:cubicBezTo>
                  <a:cubicBezTo>
                    <a:pt x="17929" y="511"/>
                    <a:pt x="20500" y="16187"/>
                    <a:pt x="21600" y="20435"/>
                  </a:cubicBezTo>
                </a:path>
              </a:pathLst>
            </a:custGeom>
            <a:noFill/>
            <a:ln w="19050" cap="flat">
              <a:solidFill>
                <a:srgbClr val="17365D"/>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83" name="Rectangle 4"/>
            <p:cNvSpPr>
              <a:spLocks/>
            </p:cNvSpPr>
            <p:nvPr/>
          </p:nvSpPr>
          <p:spPr bwMode="auto">
            <a:xfrm>
              <a:off x="524" y="363"/>
              <a:ext cx="32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8000" bIns="12700" anchor="ctr"/>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100">
                  <a:latin typeface="Lucida Grande" charset="0"/>
                  <a:ea typeface="Lucida Grande" charset="0"/>
                  <a:cs typeface="Lucida Grande" charset="0"/>
                  <a:sym typeface="Lucida Grande" charset="0"/>
                </a:rPr>
                <a:t>HW</a:t>
              </a:r>
            </a:p>
          </p:txBody>
        </p:sp>
        <p:sp>
          <p:nvSpPr>
            <p:cNvPr id="14384" name="Rectangle 5"/>
            <p:cNvSpPr>
              <a:spLocks/>
            </p:cNvSpPr>
            <p:nvPr/>
          </p:nvSpPr>
          <p:spPr bwMode="auto">
            <a:xfrm>
              <a:off x="1996" y="363"/>
              <a:ext cx="32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8000" bIns="12700" anchor="ctr"/>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100">
                  <a:latin typeface="Lucida Grande" charset="0"/>
                  <a:ea typeface="Lucida Grande" charset="0"/>
                  <a:cs typeface="Lucida Grande" charset="0"/>
                  <a:sym typeface="Lucida Grande" charset="0"/>
                </a:rPr>
                <a:t>HW</a:t>
              </a:r>
            </a:p>
          </p:txBody>
        </p:sp>
        <p:sp>
          <p:nvSpPr>
            <p:cNvPr id="14385" name="Rectangle 6"/>
            <p:cNvSpPr>
              <a:spLocks/>
            </p:cNvSpPr>
            <p:nvPr/>
          </p:nvSpPr>
          <p:spPr bwMode="auto">
            <a:xfrm>
              <a:off x="1255" y="1364"/>
              <a:ext cx="32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8000" bIns="12700" anchor="ctr"/>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100">
                  <a:latin typeface="Lucida Grande" charset="0"/>
                  <a:ea typeface="Lucida Grande" charset="0"/>
                  <a:cs typeface="Lucida Grande" charset="0"/>
                  <a:sym typeface="Lucida Grande" charset="0"/>
                </a:rPr>
                <a:t>LW</a:t>
              </a:r>
            </a:p>
          </p:txBody>
        </p:sp>
        <p:sp>
          <p:nvSpPr>
            <p:cNvPr id="14386" name="Line 7"/>
            <p:cNvSpPr>
              <a:spLocks noChangeShapeType="1"/>
            </p:cNvSpPr>
            <p:nvPr/>
          </p:nvSpPr>
          <p:spPr bwMode="auto">
            <a:xfrm>
              <a:off x="967" y="211"/>
              <a:ext cx="8" cy="141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4387" name="Freeform 8"/>
            <p:cNvSpPr>
              <a:spLocks/>
            </p:cNvSpPr>
            <p:nvPr/>
          </p:nvSpPr>
          <p:spPr bwMode="auto">
            <a:xfrm>
              <a:off x="967" y="1620"/>
              <a:ext cx="402" cy="1"/>
            </a:xfrm>
            <a:custGeom>
              <a:avLst/>
              <a:gdLst>
                <a:gd name="T0" fmla="*/ 0 w 21600"/>
                <a:gd name="T1" fmla="*/ 0 h 21600"/>
                <a:gd name="T2" fmla="*/ 0 w 21600"/>
                <a:gd name="T3" fmla="*/ 0 h 21600"/>
                <a:gd name="T4" fmla="*/ 0 60000 65536"/>
                <a:gd name="T5" fmla="*/ 0 60000 65536"/>
                <a:gd name="T6" fmla="*/ 0 w 21600"/>
                <a:gd name="T7" fmla="*/ 0 h 21600"/>
                <a:gd name="T8" fmla="*/ 21600 w 21600"/>
                <a:gd name="T9" fmla="*/ 21600 h 21600"/>
              </a:gdLst>
              <a:ahLst/>
              <a:cxnLst>
                <a:cxn ang="T4">
                  <a:pos x="T0" y="T1"/>
                </a:cxn>
                <a:cxn ang="T5">
                  <a:pos x="T2" y="T3"/>
                </a:cxn>
              </a:cxnLst>
              <a:rect l="T6" t="T7" r="T8" b="T9"/>
              <a:pathLst>
                <a:path w="21600" h="21600">
                  <a:moveTo>
                    <a:pt x="0" y="0"/>
                  </a:moveTo>
                  <a:cubicBezTo>
                    <a:pt x="8989" y="8989"/>
                    <a:pt x="18011" y="18011"/>
                    <a:pt x="21600" y="21600"/>
                  </a:cubicBezTo>
                </a:path>
              </a:pathLst>
            </a:custGeom>
            <a:noFill/>
            <a:ln w="12700" cap="flat">
              <a:solidFill>
                <a:srgbClr val="365F9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88" name="Freeform 9"/>
            <p:cNvSpPr>
              <a:spLocks/>
            </p:cNvSpPr>
            <p:nvPr/>
          </p:nvSpPr>
          <p:spPr bwMode="auto">
            <a:xfrm>
              <a:off x="632" y="210"/>
              <a:ext cx="401" cy="1"/>
            </a:xfrm>
            <a:custGeom>
              <a:avLst/>
              <a:gdLst>
                <a:gd name="T0" fmla="*/ 0 w 21600"/>
                <a:gd name="T1" fmla="*/ 0 h 21600"/>
                <a:gd name="T2" fmla="*/ 0 w 21600"/>
                <a:gd name="T3" fmla="*/ 0 h 21600"/>
                <a:gd name="T4" fmla="*/ 0 60000 65536"/>
                <a:gd name="T5" fmla="*/ 0 60000 65536"/>
                <a:gd name="T6" fmla="*/ 0 w 21600"/>
                <a:gd name="T7" fmla="*/ 0 h 21600"/>
                <a:gd name="T8" fmla="*/ 21600 w 21600"/>
                <a:gd name="T9" fmla="*/ 21600 h 21600"/>
              </a:gdLst>
              <a:ahLst/>
              <a:cxnLst>
                <a:cxn ang="T4">
                  <a:pos x="T0" y="T1"/>
                </a:cxn>
                <a:cxn ang="T5">
                  <a:pos x="T2" y="T3"/>
                </a:cxn>
              </a:cxnLst>
              <a:rect l="T6" t="T7" r="T8" b="T9"/>
              <a:pathLst>
                <a:path w="21600" h="21600">
                  <a:moveTo>
                    <a:pt x="0" y="0"/>
                  </a:moveTo>
                  <a:cubicBezTo>
                    <a:pt x="8989" y="8989"/>
                    <a:pt x="18011" y="18011"/>
                    <a:pt x="21600" y="21600"/>
                  </a:cubicBezTo>
                </a:path>
              </a:pathLst>
            </a:custGeom>
            <a:noFill/>
            <a:ln w="12700" cap="flat">
              <a:solidFill>
                <a:srgbClr val="365F9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89" name="Rectangle 10"/>
            <p:cNvSpPr>
              <a:spLocks/>
            </p:cNvSpPr>
            <p:nvPr/>
          </p:nvSpPr>
          <p:spPr bwMode="auto">
            <a:xfrm>
              <a:off x="975" y="751"/>
              <a:ext cx="4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8000" bIns="12700" anchor="ctr"/>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800" b="1">
                  <a:latin typeface="Lucida Grande" charset="0"/>
                  <a:ea typeface="Lucida Grande" charset="0"/>
                  <a:cs typeface="Lucida Grande" charset="0"/>
                  <a:sym typeface="Lucida Grande" charset="0"/>
                </a:rPr>
                <a:t>RANGE</a:t>
              </a:r>
            </a:p>
          </p:txBody>
        </p:sp>
        <p:sp>
          <p:nvSpPr>
            <p:cNvPr id="14390" name="Line 11"/>
            <p:cNvSpPr>
              <a:spLocks noChangeShapeType="1"/>
            </p:cNvSpPr>
            <p:nvPr/>
          </p:nvSpPr>
          <p:spPr bwMode="auto">
            <a:xfrm>
              <a:off x="632" y="110"/>
              <a:ext cx="737" cy="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4391" name="Rectangle 12"/>
            <p:cNvSpPr>
              <a:spLocks/>
            </p:cNvSpPr>
            <p:nvPr/>
          </p:nvSpPr>
          <p:spPr bwMode="auto">
            <a:xfrm>
              <a:off x="788" y="31"/>
              <a:ext cx="56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8000" bIns="12700" anchor="ctr"/>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800" b="1">
                  <a:latin typeface="Lucida Grande" charset="0"/>
                  <a:ea typeface="Lucida Grande" charset="0"/>
                  <a:cs typeface="Lucida Grande" charset="0"/>
                  <a:sym typeface="Lucida Grande" charset="0"/>
                </a:rPr>
                <a:t>INTERVAL</a:t>
              </a:r>
            </a:p>
          </p:txBody>
        </p:sp>
        <p:sp>
          <p:nvSpPr>
            <p:cNvPr id="14392" name="Freeform 13"/>
            <p:cNvSpPr>
              <a:spLocks/>
            </p:cNvSpPr>
            <p:nvPr/>
          </p:nvSpPr>
          <p:spPr bwMode="auto">
            <a:xfrm>
              <a:off x="1369" y="110"/>
              <a:ext cx="13" cy="1489"/>
            </a:xfrm>
            <a:custGeom>
              <a:avLst/>
              <a:gdLst>
                <a:gd name="T0" fmla="*/ 0 w 21600"/>
                <a:gd name="T1" fmla="*/ 0 h 21600"/>
                <a:gd name="T2" fmla="*/ 0 w 21600"/>
                <a:gd name="T3" fmla="*/ 0 h 21600"/>
                <a:gd name="T4" fmla="*/ 0 60000 65536"/>
                <a:gd name="T5" fmla="*/ 0 60000 65536"/>
                <a:gd name="T6" fmla="*/ 0 w 21600"/>
                <a:gd name="T7" fmla="*/ 0 h 21600"/>
                <a:gd name="T8" fmla="*/ 21600 w 21600"/>
                <a:gd name="T9" fmla="*/ 21600 h 21600"/>
              </a:gdLst>
              <a:ahLst/>
              <a:cxnLst>
                <a:cxn ang="T4">
                  <a:pos x="T0" y="T1"/>
                </a:cxn>
                <a:cxn ang="T5">
                  <a:pos x="T2" y="T3"/>
                </a:cxn>
              </a:cxnLst>
              <a:rect l="T6" t="T7" r="T8" b="T9"/>
              <a:pathLst>
                <a:path w="21600" h="21600">
                  <a:moveTo>
                    <a:pt x="21600" y="0"/>
                  </a:moveTo>
                  <a:cubicBezTo>
                    <a:pt x="18514" y="3602"/>
                    <a:pt x="4114" y="17106"/>
                    <a:pt x="0" y="21600"/>
                  </a:cubicBezTo>
                </a:path>
              </a:pathLst>
            </a:custGeom>
            <a:noFill/>
            <a:ln w="12700" cap="flat">
              <a:solidFill>
                <a:srgbClr val="365F9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 name="Group 17"/>
          <p:cNvGrpSpPr>
            <a:grpSpLocks/>
          </p:cNvGrpSpPr>
          <p:nvPr/>
        </p:nvGrpSpPr>
        <p:grpSpPr bwMode="auto">
          <a:xfrm>
            <a:off x="5499100" y="762000"/>
            <a:ext cx="3429000" cy="2497138"/>
            <a:chOff x="0" y="0"/>
            <a:chExt cx="2160" cy="1573"/>
          </a:xfrm>
        </p:grpSpPr>
        <p:sp>
          <p:nvSpPr>
            <p:cNvPr id="14379" name="Rectangle 15"/>
            <p:cNvSpPr>
              <a:spLocks/>
            </p:cNvSpPr>
            <p:nvPr/>
          </p:nvSpPr>
          <p:spPr bwMode="auto">
            <a:xfrm>
              <a:off x="0" y="0"/>
              <a:ext cx="2112" cy="1573"/>
            </a:xfrm>
            <a:prstGeom prst="rect">
              <a:avLst/>
            </a:prstGeom>
            <a:solidFill>
              <a:srgbClr val="C6D9F1"/>
            </a:solidFill>
            <a:ln w="9525">
              <a:solidFill>
                <a:srgbClr val="548DD4"/>
              </a:solidFill>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4380" name="Rectangle 16"/>
            <p:cNvSpPr>
              <a:spLocks/>
            </p:cNvSpPr>
            <p:nvPr/>
          </p:nvSpPr>
          <p:spPr bwMode="auto">
            <a:xfrm>
              <a:off x="0" y="0"/>
              <a:ext cx="216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600" b="1" u="sng">
                  <a:latin typeface="Lucida Grande" charset="0"/>
                  <a:ea typeface="Lucida Grande" charset="0"/>
                  <a:cs typeface="Lucida Grande" charset="0"/>
                  <a:sym typeface="Lucida Grande" charset="0"/>
                </a:rPr>
                <a:t>Rule of 12ths</a:t>
              </a:r>
            </a:p>
            <a:p>
              <a:pPr eaLnBrk="1" hangingPunct="1">
                <a:spcBef>
                  <a:spcPts val="1000"/>
                </a:spcBef>
                <a:buClrTx/>
                <a:buSzTx/>
                <a:buFontTx/>
                <a:buNone/>
              </a:pPr>
              <a:r>
                <a:rPr lang="en-US" altLang="en-US" sz="1400">
                  <a:latin typeface="Lucida Grande" charset="0"/>
                  <a:ea typeface="Lucida Grande" charset="0"/>
                  <a:cs typeface="Lucida Grande" charset="0"/>
                  <a:sym typeface="Lucida Grande" charset="0"/>
                </a:rPr>
                <a:t>1	1/12</a:t>
              </a:r>
              <a:r>
                <a:rPr lang="en-US" altLang="en-US" sz="1400" baseline="30000">
                  <a:latin typeface="Lucida Grande" charset="0"/>
                  <a:ea typeface="Lucida Grande" charset="0"/>
                  <a:cs typeface="Lucida Grande" charset="0"/>
                  <a:sym typeface="Lucida Grande" charset="0"/>
                </a:rPr>
                <a:t>th</a:t>
              </a:r>
              <a:r>
                <a:rPr lang="en-US" altLang="en-US" sz="1400">
                  <a:latin typeface="Lucida Grande" charset="0"/>
                  <a:ea typeface="Lucida Grande" charset="0"/>
                  <a:cs typeface="Lucida Grande" charset="0"/>
                  <a:sym typeface="Lucida Grande" charset="0"/>
                </a:rPr>
                <a:t> of tidal rise or fall </a:t>
              </a:r>
            </a:p>
            <a:p>
              <a:pPr eaLnBrk="1" hangingPunct="1">
                <a:spcBef>
                  <a:spcPts val="1000"/>
                </a:spcBef>
                <a:buClrTx/>
                <a:buSzTx/>
                <a:buFontTx/>
                <a:buNone/>
              </a:pPr>
              <a:r>
                <a:rPr lang="en-US" altLang="en-US" sz="1400">
                  <a:latin typeface="Lucida Grande" charset="0"/>
                  <a:ea typeface="Lucida Grande" charset="0"/>
                  <a:cs typeface="Lucida Grande" charset="0"/>
                  <a:sym typeface="Lucida Grande" charset="0"/>
                </a:rPr>
                <a:t>2	2/12</a:t>
              </a:r>
              <a:r>
                <a:rPr lang="en-US" altLang="en-US" sz="1400" baseline="30000">
                  <a:latin typeface="Lucida Grande" charset="0"/>
                  <a:ea typeface="Lucida Grande" charset="0"/>
                  <a:cs typeface="Lucida Grande" charset="0"/>
                  <a:sym typeface="Lucida Grande" charset="0"/>
                </a:rPr>
                <a:t>th</a:t>
              </a:r>
              <a:r>
                <a:rPr lang="en-US" altLang="en-US" sz="1400">
                  <a:latin typeface="Lucida Grande" charset="0"/>
                  <a:ea typeface="Lucida Grande" charset="0"/>
                  <a:cs typeface="Lucida Grande" charset="0"/>
                  <a:sym typeface="Lucida Grande" charset="0"/>
                </a:rPr>
                <a:t> of tidal rise or fall</a:t>
              </a:r>
            </a:p>
            <a:p>
              <a:pPr eaLnBrk="1" hangingPunct="1">
                <a:spcBef>
                  <a:spcPts val="1000"/>
                </a:spcBef>
                <a:buClrTx/>
                <a:buSzTx/>
                <a:buFontTx/>
                <a:buNone/>
              </a:pPr>
              <a:r>
                <a:rPr lang="en-US" altLang="en-US" sz="1400">
                  <a:latin typeface="Lucida Grande" charset="0"/>
                  <a:ea typeface="Lucida Grande" charset="0"/>
                  <a:cs typeface="Lucida Grande" charset="0"/>
                  <a:sym typeface="Lucida Grande" charset="0"/>
                </a:rPr>
                <a:t>3	3/12</a:t>
              </a:r>
              <a:r>
                <a:rPr lang="en-US" altLang="en-US" sz="1400" baseline="30000">
                  <a:latin typeface="Lucida Grande" charset="0"/>
                  <a:ea typeface="Lucida Grande" charset="0"/>
                  <a:cs typeface="Lucida Grande" charset="0"/>
                  <a:sym typeface="Lucida Grande" charset="0"/>
                </a:rPr>
                <a:t>th</a:t>
              </a:r>
              <a:r>
                <a:rPr lang="en-US" altLang="en-US" sz="1400">
                  <a:latin typeface="Lucida Grande" charset="0"/>
                  <a:ea typeface="Lucida Grande" charset="0"/>
                  <a:cs typeface="Lucida Grande" charset="0"/>
                  <a:sym typeface="Lucida Grande" charset="0"/>
                </a:rPr>
                <a:t> of tidal rise or fall</a:t>
              </a:r>
            </a:p>
            <a:p>
              <a:pPr eaLnBrk="1" hangingPunct="1">
                <a:spcBef>
                  <a:spcPts val="1000"/>
                </a:spcBef>
                <a:buClrTx/>
                <a:buSzTx/>
                <a:buFontTx/>
                <a:buNone/>
              </a:pPr>
              <a:r>
                <a:rPr lang="en-US" altLang="en-US" sz="1400">
                  <a:latin typeface="Lucida Grande" charset="0"/>
                  <a:ea typeface="Lucida Grande" charset="0"/>
                  <a:cs typeface="Lucida Grande" charset="0"/>
                  <a:sym typeface="Lucida Grande" charset="0"/>
                </a:rPr>
                <a:t>4	3/12</a:t>
              </a:r>
              <a:r>
                <a:rPr lang="en-US" altLang="en-US" sz="1400" baseline="30000">
                  <a:latin typeface="Lucida Grande" charset="0"/>
                  <a:ea typeface="Lucida Grande" charset="0"/>
                  <a:cs typeface="Lucida Grande" charset="0"/>
                  <a:sym typeface="Lucida Grande" charset="0"/>
                </a:rPr>
                <a:t>th</a:t>
              </a:r>
              <a:r>
                <a:rPr lang="en-US" altLang="en-US" sz="1400">
                  <a:latin typeface="Lucida Grande" charset="0"/>
                  <a:ea typeface="Lucida Grande" charset="0"/>
                  <a:cs typeface="Lucida Grande" charset="0"/>
                  <a:sym typeface="Lucida Grande" charset="0"/>
                </a:rPr>
                <a:t> of tidal rise or fall</a:t>
              </a:r>
            </a:p>
            <a:p>
              <a:pPr eaLnBrk="1" hangingPunct="1">
                <a:spcBef>
                  <a:spcPts val="1000"/>
                </a:spcBef>
                <a:buClrTx/>
                <a:buSzTx/>
                <a:buFontTx/>
                <a:buNone/>
              </a:pPr>
              <a:r>
                <a:rPr lang="en-US" altLang="en-US" sz="1400">
                  <a:latin typeface="Lucida Grande" charset="0"/>
                  <a:ea typeface="Lucida Grande" charset="0"/>
                  <a:cs typeface="Lucida Grande" charset="0"/>
                  <a:sym typeface="Lucida Grande" charset="0"/>
                </a:rPr>
                <a:t>5	2/12</a:t>
              </a:r>
              <a:r>
                <a:rPr lang="en-US" altLang="en-US" sz="1400" baseline="30000">
                  <a:latin typeface="Lucida Grande" charset="0"/>
                  <a:ea typeface="Lucida Grande" charset="0"/>
                  <a:cs typeface="Lucida Grande" charset="0"/>
                  <a:sym typeface="Lucida Grande" charset="0"/>
                </a:rPr>
                <a:t>th</a:t>
              </a:r>
              <a:r>
                <a:rPr lang="en-US" altLang="en-US" sz="1400">
                  <a:latin typeface="Lucida Grande" charset="0"/>
                  <a:ea typeface="Lucida Grande" charset="0"/>
                  <a:cs typeface="Lucida Grande" charset="0"/>
                  <a:sym typeface="Lucida Grande" charset="0"/>
                </a:rPr>
                <a:t> of tidal rise or fall</a:t>
              </a:r>
            </a:p>
            <a:p>
              <a:pPr eaLnBrk="1" hangingPunct="1">
                <a:spcBef>
                  <a:spcPts val="1000"/>
                </a:spcBef>
                <a:buClrTx/>
                <a:buSzTx/>
                <a:buFontTx/>
                <a:buNone/>
              </a:pPr>
              <a:r>
                <a:rPr lang="en-US" altLang="en-US" sz="1400">
                  <a:latin typeface="Lucida Grande" charset="0"/>
                  <a:ea typeface="Lucida Grande" charset="0"/>
                  <a:cs typeface="Lucida Grande" charset="0"/>
                  <a:sym typeface="Lucida Grande" charset="0"/>
                </a:rPr>
                <a:t>6	1/12</a:t>
              </a:r>
              <a:r>
                <a:rPr lang="en-US" altLang="en-US" sz="1400" baseline="30000">
                  <a:latin typeface="Lucida Grande" charset="0"/>
                  <a:ea typeface="Lucida Grande" charset="0"/>
                  <a:cs typeface="Lucida Grande" charset="0"/>
                  <a:sym typeface="Lucida Grande" charset="0"/>
                </a:rPr>
                <a:t>th</a:t>
              </a:r>
              <a:r>
                <a:rPr lang="en-US" altLang="en-US" sz="1400">
                  <a:latin typeface="Lucida Grande" charset="0"/>
                  <a:ea typeface="Lucida Grande" charset="0"/>
                  <a:cs typeface="Lucida Grande" charset="0"/>
                  <a:sym typeface="Lucida Grande" charset="0"/>
                </a:rPr>
                <a:t> of tidal rise or fall</a:t>
              </a:r>
            </a:p>
          </p:txBody>
        </p:sp>
      </p:grpSp>
      <p:grpSp>
        <p:nvGrpSpPr>
          <p:cNvPr id="4" name="Group 52"/>
          <p:cNvGrpSpPr>
            <a:grpSpLocks/>
          </p:cNvGrpSpPr>
          <p:nvPr/>
        </p:nvGrpSpPr>
        <p:grpSpPr bwMode="auto">
          <a:xfrm>
            <a:off x="609600" y="3429000"/>
            <a:ext cx="3114675" cy="2984500"/>
            <a:chOff x="0" y="0"/>
            <a:chExt cx="1962" cy="1880"/>
          </a:xfrm>
        </p:grpSpPr>
        <p:sp>
          <p:nvSpPr>
            <p:cNvPr id="14345" name="Rectangle 18"/>
            <p:cNvSpPr>
              <a:spLocks/>
            </p:cNvSpPr>
            <p:nvPr/>
          </p:nvSpPr>
          <p:spPr bwMode="auto">
            <a:xfrm>
              <a:off x="0" y="314"/>
              <a:ext cx="1865" cy="1273"/>
            </a:xfrm>
            <a:prstGeom prst="rect">
              <a:avLst/>
            </a:prstGeom>
            <a:solidFill>
              <a:srgbClr val="DBE5F1"/>
            </a:solidFill>
            <a:ln w="12700">
              <a:solidFill>
                <a:srgbClr val="548DD4"/>
              </a:solidFill>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4346" name="Freeform 19"/>
            <p:cNvSpPr>
              <a:spLocks/>
            </p:cNvSpPr>
            <p:nvPr/>
          </p:nvSpPr>
          <p:spPr bwMode="auto">
            <a:xfrm>
              <a:off x="8" y="313"/>
              <a:ext cx="1855" cy="1240"/>
            </a:xfrm>
            <a:custGeom>
              <a:avLst/>
              <a:gdLst>
                <a:gd name="T0" fmla="*/ 0 w 21600"/>
                <a:gd name="T1" fmla="*/ 0 h 20802"/>
                <a:gd name="T2" fmla="*/ 0 w 21600"/>
                <a:gd name="T3" fmla="*/ 0 h 20802"/>
                <a:gd name="T4" fmla="*/ 1 w 21600"/>
                <a:gd name="T5" fmla="*/ 0 h 20802"/>
                <a:gd name="T6" fmla="*/ 1 w 21600"/>
                <a:gd name="T7" fmla="*/ 0 h 20802"/>
                <a:gd name="T8" fmla="*/ 1 w 21600"/>
                <a:gd name="T9" fmla="*/ 0 h 20802"/>
                <a:gd name="T10" fmla="*/ 1 w 21600"/>
                <a:gd name="T11" fmla="*/ 0 h 20802"/>
                <a:gd name="T12" fmla="*/ 1 w 21600"/>
                <a:gd name="T13" fmla="*/ 0 h 20802"/>
                <a:gd name="T14" fmla="*/ 1 w 21600"/>
                <a:gd name="T15" fmla="*/ 0 h 20802"/>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0802"/>
                <a:gd name="T26" fmla="*/ 21600 w 21600"/>
                <a:gd name="T27" fmla="*/ 20802 h 208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0802">
                  <a:moveTo>
                    <a:pt x="0" y="20794"/>
                  </a:moveTo>
                  <a:cubicBezTo>
                    <a:pt x="956" y="17435"/>
                    <a:pt x="3877" y="952"/>
                    <a:pt x="5729" y="429"/>
                  </a:cubicBezTo>
                  <a:cubicBezTo>
                    <a:pt x="7581" y="-95"/>
                    <a:pt x="9953" y="14273"/>
                    <a:pt x="11117" y="17669"/>
                  </a:cubicBezTo>
                  <a:cubicBezTo>
                    <a:pt x="12281" y="21065"/>
                    <a:pt x="12132" y="20803"/>
                    <a:pt x="12721" y="20794"/>
                  </a:cubicBezTo>
                  <a:cubicBezTo>
                    <a:pt x="13311" y="20784"/>
                    <a:pt x="13702" y="20653"/>
                    <a:pt x="14657" y="17585"/>
                  </a:cubicBezTo>
                  <a:cubicBezTo>
                    <a:pt x="15613" y="14517"/>
                    <a:pt x="17510" y="5302"/>
                    <a:pt x="18461" y="2384"/>
                  </a:cubicBezTo>
                  <a:cubicBezTo>
                    <a:pt x="19411" y="-535"/>
                    <a:pt x="19852" y="26"/>
                    <a:pt x="20377" y="73"/>
                  </a:cubicBezTo>
                  <a:cubicBezTo>
                    <a:pt x="20902" y="120"/>
                    <a:pt x="21347" y="2140"/>
                    <a:pt x="21600" y="2683"/>
                  </a:cubicBezTo>
                </a:path>
              </a:pathLst>
            </a:custGeom>
            <a:noFill/>
            <a:ln w="19050" cap="flat">
              <a:solidFill>
                <a:srgbClr val="17365D"/>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47" name="Rectangle 20"/>
            <p:cNvSpPr>
              <a:spLocks/>
            </p:cNvSpPr>
            <p:nvPr/>
          </p:nvSpPr>
          <p:spPr bwMode="auto">
            <a:xfrm>
              <a:off x="64" y="345"/>
              <a:ext cx="28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8000" bIns="12700" anchor="ctr"/>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100">
                  <a:latin typeface="Lucida Grande" charset="0"/>
                  <a:ea typeface="Lucida Grande" charset="0"/>
                  <a:cs typeface="Lucida Grande" charset="0"/>
                  <a:sym typeface="Lucida Grande" charset="0"/>
                </a:rPr>
                <a:t>HW</a:t>
              </a:r>
            </a:p>
          </p:txBody>
        </p:sp>
        <p:sp>
          <p:nvSpPr>
            <p:cNvPr id="14348" name="Rectangle 21"/>
            <p:cNvSpPr>
              <a:spLocks/>
            </p:cNvSpPr>
            <p:nvPr/>
          </p:nvSpPr>
          <p:spPr bwMode="auto">
            <a:xfrm>
              <a:off x="401" y="414"/>
              <a:ext cx="28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8000" bIns="12700" anchor="ctr"/>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100">
                  <a:latin typeface="Lucida Grande" charset="0"/>
                  <a:ea typeface="Lucida Grande" charset="0"/>
                  <a:cs typeface="Lucida Grande" charset="0"/>
                  <a:sym typeface="Lucida Grande" charset="0"/>
                </a:rPr>
                <a:t>   A</a:t>
              </a:r>
            </a:p>
          </p:txBody>
        </p:sp>
        <p:sp>
          <p:nvSpPr>
            <p:cNvPr id="14349" name="Rectangle 22"/>
            <p:cNvSpPr>
              <a:spLocks/>
            </p:cNvSpPr>
            <p:nvPr/>
          </p:nvSpPr>
          <p:spPr bwMode="auto">
            <a:xfrm>
              <a:off x="64" y="1430"/>
              <a:ext cx="28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8000" bIns="12700" anchor="ctr"/>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100">
                  <a:latin typeface="Lucida Grande" charset="0"/>
                  <a:ea typeface="Lucida Grande" charset="0"/>
                  <a:cs typeface="Lucida Grande" charset="0"/>
                  <a:sym typeface="Lucida Grande" charset="0"/>
                </a:rPr>
                <a:t>LW</a:t>
              </a:r>
            </a:p>
          </p:txBody>
        </p:sp>
        <p:grpSp>
          <p:nvGrpSpPr>
            <p:cNvPr id="14350" name="Group 25"/>
            <p:cNvGrpSpPr>
              <a:grpSpLocks/>
            </p:cNvGrpSpPr>
            <p:nvPr/>
          </p:nvGrpSpPr>
          <p:grpSpPr bwMode="auto">
            <a:xfrm>
              <a:off x="323" y="1654"/>
              <a:ext cx="409" cy="226"/>
              <a:chOff x="0" y="0"/>
              <a:chExt cx="409" cy="226"/>
            </a:xfrm>
          </p:grpSpPr>
          <p:sp>
            <p:nvSpPr>
              <p:cNvPr id="14377" name="Rectangle 23"/>
              <p:cNvSpPr>
                <a:spLocks/>
              </p:cNvSpPr>
              <p:nvPr/>
            </p:nvSpPr>
            <p:spPr bwMode="auto">
              <a:xfrm>
                <a:off x="0" y="0"/>
                <a:ext cx="361" cy="226"/>
              </a:xfrm>
              <a:prstGeom prst="rect">
                <a:avLst/>
              </a:prstGeom>
              <a:solidFill>
                <a:srgbClr val="8DB3E2"/>
              </a:solidFill>
              <a:ln w="15875">
                <a:solidFill>
                  <a:srgbClr val="365F91"/>
                </a:solidFill>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4378" name="Rectangle 24"/>
              <p:cNvSpPr>
                <a:spLocks/>
              </p:cNvSpPr>
              <p:nvPr/>
            </p:nvSpPr>
            <p:spPr bwMode="auto">
              <a:xfrm>
                <a:off x="0" y="65"/>
                <a:ext cx="40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18000" bIns="0" anchor="ctr"/>
              <a:lstStyle>
                <a:lvl1pPr marL="17463">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000" b="1">
                    <a:latin typeface="Lucida Grande" charset="0"/>
                    <a:ea typeface="Lucida Grande" charset="0"/>
                    <a:cs typeface="Lucida Grande" charset="0"/>
                    <a:sym typeface="Lucida Grande" charset="0"/>
                  </a:rPr>
                  <a:t>         </a:t>
                </a:r>
              </a:p>
            </p:txBody>
          </p:sp>
        </p:grpSp>
        <p:sp>
          <p:nvSpPr>
            <p:cNvPr id="14351" name="Freeform 26"/>
            <p:cNvSpPr>
              <a:spLocks/>
            </p:cNvSpPr>
            <p:nvPr/>
          </p:nvSpPr>
          <p:spPr bwMode="auto">
            <a:xfrm>
              <a:off x="401" y="337"/>
              <a:ext cx="1457" cy="1217"/>
            </a:xfrm>
            <a:custGeom>
              <a:avLst/>
              <a:gdLst>
                <a:gd name="T0" fmla="*/ 0 w 21600"/>
                <a:gd name="T1" fmla="*/ 0 h 20738"/>
                <a:gd name="T2" fmla="*/ 0 w 21600"/>
                <a:gd name="T3" fmla="*/ 0 h 20738"/>
                <a:gd name="T4" fmla="*/ 0 w 21600"/>
                <a:gd name="T5" fmla="*/ 0 h 20738"/>
                <a:gd name="T6" fmla="*/ 0 w 21600"/>
                <a:gd name="T7" fmla="*/ 0 h 20738"/>
                <a:gd name="T8" fmla="*/ 0 w 21600"/>
                <a:gd name="T9" fmla="*/ 0 h 20738"/>
                <a:gd name="T10" fmla="*/ 0 w 21600"/>
                <a:gd name="T11" fmla="*/ 0 h 20738"/>
                <a:gd name="T12" fmla="*/ 0 60000 65536"/>
                <a:gd name="T13" fmla="*/ 0 60000 65536"/>
                <a:gd name="T14" fmla="*/ 0 60000 65536"/>
                <a:gd name="T15" fmla="*/ 0 60000 65536"/>
                <a:gd name="T16" fmla="*/ 0 60000 65536"/>
                <a:gd name="T17" fmla="*/ 0 60000 65536"/>
                <a:gd name="T18" fmla="*/ 0 w 21600"/>
                <a:gd name="T19" fmla="*/ 0 h 20738"/>
                <a:gd name="T20" fmla="*/ 21600 w 21600"/>
                <a:gd name="T21" fmla="*/ 20738 h 20738"/>
              </a:gdLst>
              <a:ahLst/>
              <a:cxnLst>
                <a:cxn ang="T12">
                  <a:pos x="T0" y="T1"/>
                </a:cxn>
                <a:cxn ang="T13">
                  <a:pos x="T2" y="T3"/>
                </a:cxn>
                <a:cxn ang="T14">
                  <a:pos x="T4" y="T5"/>
                </a:cxn>
                <a:cxn ang="T15">
                  <a:pos x="T6" y="T7"/>
                </a:cxn>
                <a:cxn ang="T16">
                  <a:pos x="T8" y="T9"/>
                </a:cxn>
                <a:cxn ang="T17">
                  <a:pos x="T10" y="T11"/>
                </a:cxn>
              </a:cxnLst>
              <a:rect l="T18" t="T19" r="T20" b="T21"/>
              <a:pathLst>
                <a:path w="21600" h="20738">
                  <a:moveTo>
                    <a:pt x="0" y="20710"/>
                  </a:moveTo>
                  <a:cubicBezTo>
                    <a:pt x="1245" y="17297"/>
                    <a:pt x="5146" y="517"/>
                    <a:pt x="7453" y="13"/>
                  </a:cubicBezTo>
                  <a:cubicBezTo>
                    <a:pt x="9759" y="-500"/>
                    <a:pt x="12296" y="14188"/>
                    <a:pt x="13811" y="17649"/>
                  </a:cubicBezTo>
                  <a:cubicBezTo>
                    <a:pt x="15320" y="21100"/>
                    <a:pt x="15676" y="20748"/>
                    <a:pt x="16553" y="20710"/>
                  </a:cubicBezTo>
                  <a:cubicBezTo>
                    <a:pt x="17429" y="20682"/>
                    <a:pt x="18233" y="18970"/>
                    <a:pt x="19076" y="17449"/>
                  </a:cubicBezTo>
                  <a:cubicBezTo>
                    <a:pt x="19920" y="15928"/>
                    <a:pt x="21073" y="12819"/>
                    <a:pt x="21600" y="11602"/>
                  </a:cubicBezTo>
                </a:path>
              </a:pathLst>
            </a:custGeom>
            <a:noFill/>
            <a:ln w="19050" cap="flat">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52" name="Freeform 27"/>
            <p:cNvSpPr>
              <a:spLocks/>
            </p:cNvSpPr>
            <p:nvPr/>
          </p:nvSpPr>
          <p:spPr bwMode="auto">
            <a:xfrm>
              <a:off x="826" y="335"/>
              <a:ext cx="1032" cy="1219"/>
            </a:xfrm>
            <a:custGeom>
              <a:avLst/>
              <a:gdLst>
                <a:gd name="T0" fmla="*/ 0 w 21600"/>
                <a:gd name="T1" fmla="*/ 0 h 21261"/>
                <a:gd name="T2" fmla="*/ 0 w 21600"/>
                <a:gd name="T3" fmla="*/ 0 h 21261"/>
                <a:gd name="T4" fmla="*/ 0 w 21600"/>
                <a:gd name="T5" fmla="*/ 0 h 21261"/>
                <a:gd name="T6" fmla="*/ 0 w 21600"/>
                <a:gd name="T7" fmla="*/ 0 h 21261"/>
                <a:gd name="T8" fmla="*/ 0 w 21600"/>
                <a:gd name="T9" fmla="*/ 0 h 21261"/>
                <a:gd name="T10" fmla="*/ 0 w 21600"/>
                <a:gd name="T11" fmla="*/ 0 h 21261"/>
                <a:gd name="T12" fmla="*/ 0 60000 65536"/>
                <a:gd name="T13" fmla="*/ 0 60000 65536"/>
                <a:gd name="T14" fmla="*/ 0 60000 65536"/>
                <a:gd name="T15" fmla="*/ 0 60000 65536"/>
                <a:gd name="T16" fmla="*/ 0 60000 65536"/>
                <a:gd name="T17" fmla="*/ 0 60000 65536"/>
                <a:gd name="T18" fmla="*/ 0 w 21600"/>
                <a:gd name="T19" fmla="*/ 0 h 21261"/>
                <a:gd name="T20" fmla="*/ 21600 w 21600"/>
                <a:gd name="T21" fmla="*/ 21261 h 21261"/>
              </a:gdLst>
              <a:ahLst/>
              <a:cxnLst>
                <a:cxn ang="T12">
                  <a:pos x="T0" y="T1"/>
                </a:cxn>
                <a:cxn ang="T13">
                  <a:pos x="T2" y="T3"/>
                </a:cxn>
                <a:cxn ang="T14">
                  <a:pos x="T4" y="T5"/>
                </a:cxn>
                <a:cxn ang="T15">
                  <a:pos x="T6" y="T7"/>
                </a:cxn>
                <a:cxn ang="T16">
                  <a:pos x="T8" y="T9"/>
                </a:cxn>
                <a:cxn ang="T17">
                  <a:pos x="T10" y="T11"/>
                </a:cxn>
              </a:cxnLst>
              <a:rect l="T18" t="T19" r="T20" b="T21"/>
              <a:pathLst>
                <a:path w="21600" h="21261">
                  <a:moveTo>
                    <a:pt x="0" y="18012"/>
                  </a:moveTo>
                  <a:cubicBezTo>
                    <a:pt x="1655" y="15007"/>
                    <a:pt x="6924" y="-19"/>
                    <a:pt x="9932" y="0"/>
                  </a:cubicBezTo>
                  <a:cubicBezTo>
                    <a:pt x="12940" y="20"/>
                    <a:pt x="16465" y="14618"/>
                    <a:pt x="18031" y="18099"/>
                  </a:cubicBezTo>
                  <a:cubicBezTo>
                    <a:pt x="19598" y="21581"/>
                    <a:pt x="18814" y="20395"/>
                    <a:pt x="19313" y="20910"/>
                  </a:cubicBezTo>
                  <a:cubicBezTo>
                    <a:pt x="19811" y="21425"/>
                    <a:pt x="20648" y="21221"/>
                    <a:pt x="21030" y="21221"/>
                  </a:cubicBezTo>
                  <a:cubicBezTo>
                    <a:pt x="21413" y="21221"/>
                    <a:pt x="21484" y="20978"/>
                    <a:pt x="21600" y="20910"/>
                  </a:cubicBezTo>
                </a:path>
              </a:pathLst>
            </a:custGeom>
            <a:noFill/>
            <a:ln w="19050" cap="flat">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53" name="Rectangle 28"/>
            <p:cNvSpPr>
              <a:spLocks/>
            </p:cNvSpPr>
            <p:nvPr/>
          </p:nvSpPr>
          <p:spPr bwMode="auto">
            <a:xfrm>
              <a:off x="807" y="414"/>
              <a:ext cx="28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8000" bIns="12700" anchor="ctr"/>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100">
                  <a:latin typeface="Lucida Grande" charset="0"/>
                  <a:ea typeface="Lucida Grande" charset="0"/>
                  <a:cs typeface="Lucida Grande" charset="0"/>
                  <a:sym typeface="Lucida Grande" charset="0"/>
                </a:rPr>
                <a:t>   B</a:t>
              </a:r>
            </a:p>
          </p:txBody>
        </p:sp>
        <p:sp>
          <p:nvSpPr>
            <p:cNvPr id="14354" name="Rectangle 29"/>
            <p:cNvSpPr>
              <a:spLocks/>
            </p:cNvSpPr>
            <p:nvPr/>
          </p:nvSpPr>
          <p:spPr bwMode="auto">
            <a:xfrm>
              <a:off x="1228" y="414"/>
              <a:ext cx="28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8000" bIns="12700" anchor="ctr"/>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100">
                  <a:latin typeface="Lucida Grande" charset="0"/>
                  <a:ea typeface="Lucida Grande" charset="0"/>
                  <a:cs typeface="Lucida Grande" charset="0"/>
                  <a:sym typeface="Lucida Grande" charset="0"/>
                </a:rPr>
                <a:t>  C </a:t>
              </a:r>
            </a:p>
          </p:txBody>
        </p:sp>
        <p:sp>
          <p:nvSpPr>
            <p:cNvPr id="14355" name="Freeform 30"/>
            <p:cNvSpPr>
              <a:spLocks/>
            </p:cNvSpPr>
            <p:nvPr/>
          </p:nvSpPr>
          <p:spPr bwMode="auto">
            <a:xfrm>
              <a:off x="8" y="326"/>
              <a:ext cx="825" cy="1252"/>
            </a:xfrm>
            <a:custGeom>
              <a:avLst/>
              <a:gdLst>
                <a:gd name="T0" fmla="*/ 0 w 21600"/>
                <a:gd name="T1" fmla="*/ 0 h 21460"/>
                <a:gd name="T2" fmla="*/ 0 w 21600"/>
                <a:gd name="T3" fmla="*/ 0 h 21460"/>
                <a:gd name="T4" fmla="*/ 0 w 21600"/>
                <a:gd name="T5" fmla="*/ 0 h 21460"/>
                <a:gd name="T6" fmla="*/ 0 w 21600"/>
                <a:gd name="T7" fmla="*/ 0 h 21460"/>
                <a:gd name="T8" fmla="*/ 0 60000 65536"/>
                <a:gd name="T9" fmla="*/ 0 60000 65536"/>
                <a:gd name="T10" fmla="*/ 0 60000 65536"/>
                <a:gd name="T11" fmla="*/ 0 60000 65536"/>
                <a:gd name="T12" fmla="*/ 0 w 21600"/>
                <a:gd name="T13" fmla="*/ 0 h 21460"/>
                <a:gd name="T14" fmla="*/ 21600 w 21600"/>
                <a:gd name="T15" fmla="*/ 21460 h 21460"/>
              </a:gdLst>
              <a:ahLst/>
              <a:cxnLst>
                <a:cxn ang="T8">
                  <a:pos x="T0" y="T1"/>
                </a:cxn>
                <a:cxn ang="T9">
                  <a:pos x="T2" y="T3"/>
                </a:cxn>
                <a:cxn ang="T10">
                  <a:pos x="T4" y="T5"/>
                </a:cxn>
                <a:cxn ang="T11">
                  <a:pos x="T6" y="T7"/>
                </a:cxn>
              </a:cxnLst>
              <a:rect l="T12" t="T13" r="T14" b="T15"/>
              <a:pathLst>
                <a:path w="21600" h="21460">
                  <a:moveTo>
                    <a:pt x="0" y="0"/>
                  </a:moveTo>
                  <a:cubicBezTo>
                    <a:pt x="2260" y="3008"/>
                    <a:pt x="10611" y="14457"/>
                    <a:pt x="13650" y="18029"/>
                  </a:cubicBezTo>
                  <a:cubicBezTo>
                    <a:pt x="16690" y="21600"/>
                    <a:pt x="16913" y="21495"/>
                    <a:pt x="18238" y="21447"/>
                  </a:cubicBezTo>
                  <a:cubicBezTo>
                    <a:pt x="19562" y="21399"/>
                    <a:pt x="20899" y="18497"/>
                    <a:pt x="21600" y="17723"/>
                  </a:cubicBezTo>
                </a:path>
              </a:pathLst>
            </a:custGeom>
            <a:noFill/>
            <a:ln w="19050" cap="flat">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56" name="Rectangle 31"/>
            <p:cNvSpPr>
              <a:spLocks/>
            </p:cNvSpPr>
            <p:nvPr/>
          </p:nvSpPr>
          <p:spPr bwMode="auto">
            <a:xfrm>
              <a:off x="1641" y="414"/>
              <a:ext cx="28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8000" bIns="12700" anchor="ctr"/>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100">
                  <a:latin typeface="Lucida Grande" charset="0"/>
                  <a:ea typeface="Lucida Grande" charset="0"/>
                  <a:cs typeface="Lucida Grande" charset="0"/>
                  <a:sym typeface="Lucida Grande" charset="0"/>
                </a:rPr>
                <a:t>   A</a:t>
              </a:r>
            </a:p>
          </p:txBody>
        </p:sp>
        <p:sp>
          <p:nvSpPr>
            <p:cNvPr id="14357" name="Rectangle 32"/>
            <p:cNvSpPr>
              <a:spLocks/>
            </p:cNvSpPr>
            <p:nvPr/>
          </p:nvSpPr>
          <p:spPr bwMode="auto">
            <a:xfrm>
              <a:off x="323" y="635"/>
              <a:ext cx="361" cy="946"/>
            </a:xfrm>
            <a:prstGeom prst="rect">
              <a:avLst/>
            </a:prstGeom>
            <a:blipFill dpi="0" rotWithShape="0">
              <a:blip r:embed="rId2"/>
              <a:srcRect/>
              <a:tile tx="0" ty="0" sx="100000" sy="100000" flip="none" algn="tl"/>
            </a:blipFill>
            <a:ln w="19050">
              <a:solidFill>
                <a:schemeClr val="tx1"/>
              </a:solidFill>
              <a:prstDash val="sysDot"/>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4358" name="Rectangle 33"/>
            <p:cNvSpPr>
              <a:spLocks/>
            </p:cNvSpPr>
            <p:nvPr/>
          </p:nvSpPr>
          <p:spPr bwMode="auto">
            <a:xfrm>
              <a:off x="684" y="635"/>
              <a:ext cx="411" cy="946"/>
            </a:xfrm>
            <a:prstGeom prst="rect">
              <a:avLst/>
            </a:prstGeom>
            <a:blipFill dpi="0" rotWithShape="0">
              <a:blip r:embed="rId2"/>
              <a:srcRect/>
              <a:tile tx="0" ty="0" sx="100000" sy="100000" flip="none" algn="tl"/>
            </a:blipFill>
            <a:ln w="19050">
              <a:solidFill>
                <a:schemeClr val="tx1"/>
              </a:solidFill>
              <a:prstDash val="sysDot"/>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4359" name="Rectangle 34"/>
            <p:cNvSpPr>
              <a:spLocks/>
            </p:cNvSpPr>
            <p:nvPr/>
          </p:nvSpPr>
          <p:spPr bwMode="auto">
            <a:xfrm>
              <a:off x="1484" y="628"/>
              <a:ext cx="388" cy="946"/>
            </a:xfrm>
            <a:prstGeom prst="rect">
              <a:avLst/>
            </a:prstGeom>
            <a:blipFill dpi="0" rotWithShape="0">
              <a:blip r:embed="rId2"/>
              <a:srcRect/>
              <a:tile tx="0" ty="0" sx="100000" sy="100000" flip="none" algn="tl"/>
            </a:blipFill>
            <a:ln w="19050">
              <a:solidFill>
                <a:schemeClr val="tx1"/>
              </a:solidFill>
              <a:prstDash val="sysDot"/>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4360" name="Rectangle 35"/>
            <p:cNvSpPr>
              <a:spLocks/>
            </p:cNvSpPr>
            <p:nvPr/>
          </p:nvSpPr>
          <p:spPr bwMode="auto">
            <a:xfrm>
              <a:off x="1095" y="641"/>
              <a:ext cx="389" cy="946"/>
            </a:xfrm>
            <a:prstGeom prst="rect">
              <a:avLst/>
            </a:prstGeom>
            <a:blipFill dpi="0" rotWithShape="0">
              <a:blip r:embed="rId2"/>
              <a:srcRect/>
              <a:tile tx="0" ty="0" sx="100000" sy="100000" flip="none" algn="tl"/>
            </a:blipFill>
            <a:ln w="19050">
              <a:solidFill>
                <a:schemeClr val="tx1"/>
              </a:solidFill>
              <a:prstDash val="sysDot"/>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grpSp>
          <p:nvGrpSpPr>
            <p:cNvPr id="14361" name="Group 38"/>
            <p:cNvGrpSpPr>
              <a:grpSpLocks/>
            </p:cNvGrpSpPr>
            <p:nvPr/>
          </p:nvGrpSpPr>
          <p:grpSpPr bwMode="auto">
            <a:xfrm>
              <a:off x="1095" y="1654"/>
              <a:ext cx="457" cy="226"/>
              <a:chOff x="0" y="0"/>
              <a:chExt cx="457" cy="226"/>
            </a:xfrm>
          </p:grpSpPr>
          <p:sp>
            <p:nvSpPr>
              <p:cNvPr id="14375" name="Rectangle 36"/>
              <p:cNvSpPr>
                <a:spLocks/>
              </p:cNvSpPr>
              <p:nvPr/>
            </p:nvSpPr>
            <p:spPr bwMode="auto">
              <a:xfrm>
                <a:off x="0" y="0"/>
                <a:ext cx="411" cy="226"/>
              </a:xfrm>
              <a:prstGeom prst="rect">
                <a:avLst/>
              </a:prstGeom>
              <a:solidFill>
                <a:srgbClr val="943634"/>
              </a:solidFill>
              <a:ln w="15875">
                <a:solidFill>
                  <a:srgbClr val="365F91"/>
                </a:solidFill>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4376" name="Rectangle 37"/>
              <p:cNvSpPr>
                <a:spLocks/>
              </p:cNvSpPr>
              <p:nvPr/>
            </p:nvSpPr>
            <p:spPr bwMode="auto">
              <a:xfrm>
                <a:off x="0" y="65"/>
                <a:ext cx="45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18000" bIns="0" anchor="ctr"/>
              <a:lstStyle>
                <a:lvl1pPr marL="17463">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000" b="1">
                    <a:latin typeface="Lucida Grande" charset="0"/>
                    <a:ea typeface="Lucida Grande" charset="0"/>
                    <a:cs typeface="Lucida Grande" charset="0"/>
                    <a:sym typeface="Lucida Grande" charset="0"/>
                  </a:rPr>
                  <a:t>         </a:t>
                </a:r>
              </a:p>
            </p:txBody>
          </p:sp>
        </p:grpSp>
        <p:grpSp>
          <p:nvGrpSpPr>
            <p:cNvPr id="14362" name="Group 41"/>
            <p:cNvGrpSpPr>
              <a:grpSpLocks/>
            </p:cNvGrpSpPr>
            <p:nvPr/>
          </p:nvGrpSpPr>
          <p:grpSpPr bwMode="auto">
            <a:xfrm>
              <a:off x="1506" y="1654"/>
              <a:ext cx="456" cy="226"/>
              <a:chOff x="0" y="0"/>
              <a:chExt cx="456" cy="226"/>
            </a:xfrm>
          </p:grpSpPr>
          <p:sp>
            <p:nvSpPr>
              <p:cNvPr id="14373" name="Rectangle 39"/>
              <p:cNvSpPr>
                <a:spLocks/>
              </p:cNvSpPr>
              <p:nvPr/>
            </p:nvSpPr>
            <p:spPr bwMode="auto">
              <a:xfrm>
                <a:off x="0" y="0"/>
                <a:ext cx="410" cy="226"/>
              </a:xfrm>
              <a:prstGeom prst="rect">
                <a:avLst/>
              </a:prstGeom>
              <a:solidFill>
                <a:srgbClr val="8DB3E2"/>
              </a:solidFill>
              <a:ln w="15875">
                <a:solidFill>
                  <a:srgbClr val="365F91"/>
                </a:solidFill>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4374" name="Rectangle 40"/>
              <p:cNvSpPr>
                <a:spLocks/>
              </p:cNvSpPr>
              <p:nvPr/>
            </p:nvSpPr>
            <p:spPr bwMode="auto">
              <a:xfrm>
                <a:off x="0" y="65"/>
                <a:ext cx="45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18000" bIns="0" anchor="ctr"/>
              <a:lstStyle>
                <a:lvl1pPr marL="17463">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000" b="1">
                    <a:latin typeface="Lucida Grande" charset="0"/>
                    <a:ea typeface="Lucida Grande" charset="0"/>
                    <a:cs typeface="Lucida Grande" charset="0"/>
                    <a:sym typeface="Lucida Grande" charset="0"/>
                  </a:rPr>
                  <a:t>         </a:t>
                </a:r>
              </a:p>
            </p:txBody>
          </p:sp>
        </p:grpSp>
        <p:grpSp>
          <p:nvGrpSpPr>
            <p:cNvPr id="14363" name="Group 44"/>
            <p:cNvGrpSpPr>
              <a:grpSpLocks/>
            </p:cNvGrpSpPr>
            <p:nvPr/>
          </p:nvGrpSpPr>
          <p:grpSpPr bwMode="auto">
            <a:xfrm>
              <a:off x="684" y="1654"/>
              <a:ext cx="457" cy="226"/>
              <a:chOff x="0" y="0"/>
              <a:chExt cx="457" cy="226"/>
            </a:xfrm>
          </p:grpSpPr>
          <p:sp>
            <p:nvSpPr>
              <p:cNvPr id="14371" name="Rectangle 42"/>
              <p:cNvSpPr>
                <a:spLocks/>
              </p:cNvSpPr>
              <p:nvPr/>
            </p:nvSpPr>
            <p:spPr bwMode="auto">
              <a:xfrm>
                <a:off x="0" y="0"/>
                <a:ext cx="411" cy="226"/>
              </a:xfrm>
              <a:prstGeom prst="rect">
                <a:avLst/>
              </a:prstGeom>
              <a:solidFill>
                <a:srgbClr val="FFFF00"/>
              </a:solidFill>
              <a:ln w="15875">
                <a:solidFill>
                  <a:srgbClr val="365F91"/>
                </a:solidFill>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4372" name="Rectangle 43"/>
              <p:cNvSpPr>
                <a:spLocks/>
              </p:cNvSpPr>
              <p:nvPr/>
            </p:nvSpPr>
            <p:spPr bwMode="auto">
              <a:xfrm>
                <a:off x="0" y="65"/>
                <a:ext cx="45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18000" bIns="0" anchor="ctr"/>
              <a:lstStyle>
                <a:lvl1pPr marL="17463">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000" b="1">
                    <a:latin typeface="Lucida Grande" charset="0"/>
                    <a:ea typeface="Lucida Grande" charset="0"/>
                    <a:cs typeface="Lucida Grande" charset="0"/>
                    <a:sym typeface="Lucida Grande" charset="0"/>
                  </a:rPr>
                  <a:t>         </a:t>
                </a:r>
              </a:p>
            </p:txBody>
          </p:sp>
        </p:grpSp>
        <p:sp>
          <p:nvSpPr>
            <p:cNvPr id="14364" name="Rectangle 45"/>
            <p:cNvSpPr>
              <a:spLocks/>
            </p:cNvSpPr>
            <p:nvPr/>
          </p:nvSpPr>
          <p:spPr bwMode="auto">
            <a:xfrm>
              <a:off x="401" y="1729"/>
              <a:ext cx="28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8000" bIns="12700" anchor="ctr"/>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100">
                  <a:latin typeface="Lucida Grande" charset="0"/>
                  <a:ea typeface="Lucida Grande" charset="0"/>
                  <a:cs typeface="Lucida Grande" charset="0"/>
                  <a:sym typeface="Lucida Grande" charset="0"/>
                </a:rPr>
                <a:t>   A</a:t>
              </a:r>
            </a:p>
          </p:txBody>
        </p:sp>
        <p:sp>
          <p:nvSpPr>
            <p:cNvPr id="14365" name="Rectangle 46"/>
            <p:cNvSpPr>
              <a:spLocks/>
            </p:cNvSpPr>
            <p:nvPr/>
          </p:nvSpPr>
          <p:spPr bwMode="auto">
            <a:xfrm>
              <a:off x="1192" y="1729"/>
              <a:ext cx="28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8000" bIns="12700" anchor="ctr"/>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100">
                  <a:latin typeface="Lucida Grande" charset="0"/>
                  <a:ea typeface="Lucida Grande" charset="0"/>
                  <a:cs typeface="Lucida Grande" charset="0"/>
                  <a:sym typeface="Lucida Grande" charset="0"/>
                </a:rPr>
                <a:t>    C</a:t>
              </a:r>
            </a:p>
          </p:txBody>
        </p:sp>
        <p:sp>
          <p:nvSpPr>
            <p:cNvPr id="14366" name="Rectangle 47"/>
            <p:cNvSpPr>
              <a:spLocks/>
            </p:cNvSpPr>
            <p:nvPr/>
          </p:nvSpPr>
          <p:spPr bwMode="auto">
            <a:xfrm>
              <a:off x="771" y="1729"/>
              <a:ext cx="28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8000" bIns="12700" anchor="ctr"/>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100">
                  <a:latin typeface="Lucida Grande" charset="0"/>
                  <a:ea typeface="Lucida Grande" charset="0"/>
                  <a:cs typeface="Lucida Grande" charset="0"/>
                  <a:sym typeface="Lucida Grande" charset="0"/>
                </a:rPr>
                <a:t>    B</a:t>
              </a:r>
            </a:p>
          </p:txBody>
        </p:sp>
        <p:sp>
          <p:nvSpPr>
            <p:cNvPr id="14367" name="Rectangle 48"/>
            <p:cNvSpPr>
              <a:spLocks/>
            </p:cNvSpPr>
            <p:nvPr/>
          </p:nvSpPr>
          <p:spPr bwMode="auto">
            <a:xfrm>
              <a:off x="1593" y="1729"/>
              <a:ext cx="28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700" tIns="12700" rIns="18000" bIns="12700" anchor="ctr"/>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100">
                  <a:latin typeface="Lucida Grande" charset="0"/>
                  <a:ea typeface="Lucida Grande" charset="0"/>
                  <a:cs typeface="Lucida Grande" charset="0"/>
                  <a:sym typeface="Lucida Grande" charset="0"/>
                </a:rPr>
                <a:t>   A</a:t>
              </a:r>
            </a:p>
          </p:txBody>
        </p:sp>
        <p:grpSp>
          <p:nvGrpSpPr>
            <p:cNvPr id="14368" name="Group 51"/>
            <p:cNvGrpSpPr>
              <a:grpSpLocks/>
            </p:cNvGrpSpPr>
            <p:nvPr/>
          </p:nvGrpSpPr>
          <p:grpSpPr bwMode="auto">
            <a:xfrm>
              <a:off x="7" y="0"/>
              <a:ext cx="1369" cy="223"/>
              <a:chOff x="0" y="0"/>
              <a:chExt cx="1369" cy="223"/>
            </a:xfrm>
          </p:grpSpPr>
          <p:sp>
            <p:nvSpPr>
              <p:cNvPr id="14369" name="Rectangle 49"/>
              <p:cNvSpPr>
                <a:spLocks/>
              </p:cNvSpPr>
              <p:nvPr/>
            </p:nvSpPr>
            <p:spPr bwMode="auto">
              <a:xfrm>
                <a:off x="0" y="0"/>
                <a:ext cx="1316" cy="223"/>
              </a:xfrm>
              <a:prstGeom prst="rect">
                <a:avLst/>
              </a:prstGeom>
              <a:solidFill>
                <a:srgbClr val="95B3D7"/>
              </a:solidFill>
              <a:ln w="9525">
                <a:solidFill>
                  <a:schemeClr val="tx1"/>
                </a:solidFill>
                <a:round/>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4370" name="Rectangle 50"/>
              <p:cNvSpPr>
                <a:spLocks/>
              </p:cNvSpPr>
              <p:nvPr/>
            </p:nvSpPr>
            <p:spPr bwMode="auto">
              <a:xfrm>
                <a:off x="0" y="0"/>
                <a:ext cx="136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r>
                  <a:rPr lang="en-US" altLang="en-US" sz="1000">
                    <a:cs typeface="Arial" charset="0"/>
                  </a:rPr>
                  <a:t>TIDAL POWER GENERATION</a:t>
                </a:r>
              </a:p>
            </p:txBody>
          </p:sp>
        </p:grpSp>
      </p:grpSp>
      <p:grpSp>
        <p:nvGrpSpPr>
          <p:cNvPr id="10" name="Group 55"/>
          <p:cNvGrpSpPr>
            <a:grpSpLocks/>
          </p:cNvGrpSpPr>
          <p:nvPr/>
        </p:nvGrpSpPr>
        <p:grpSpPr bwMode="auto">
          <a:xfrm>
            <a:off x="4457700" y="4572000"/>
            <a:ext cx="4343400" cy="1905000"/>
            <a:chOff x="0" y="0"/>
            <a:chExt cx="2736" cy="1200"/>
          </a:xfrm>
        </p:grpSpPr>
        <p:sp>
          <p:nvSpPr>
            <p:cNvPr id="14343" name="Rectangle 53"/>
            <p:cNvSpPr>
              <a:spLocks/>
            </p:cNvSpPr>
            <p:nvPr/>
          </p:nvSpPr>
          <p:spPr bwMode="auto">
            <a:xfrm>
              <a:off x="0" y="0"/>
              <a:ext cx="2688" cy="1200"/>
            </a:xfrm>
            <a:prstGeom prst="rect">
              <a:avLst/>
            </a:prstGeom>
            <a:solidFill>
              <a:srgbClr val="C6D9F1"/>
            </a:solidFill>
            <a:ln w="9525">
              <a:solidFill>
                <a:schemeClr val="tx1"/>
              </a:solidFill>
              <a:round/>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4344" name="Rectangle 54"/>
            <p:cNvSpPr>
              <a:spLocks/>
            </p:cNvSpPr>
            <p:nvPr/>
          </p:nvSpPr>
          <p:spPr bwMode="auto">
            <a:xfrm>
              <a:off x="0" y="0"/>
              <a:ext cx="2736"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r>
                <a:rPr lang="en-US" altLang="en-US" sz="1800">
                  <a:latin typeface="Lucida Grande" charset="0"/>
                  <a:ea typeface="Lucida Grande" charset="0"/>
                  <a:cs typeface="Lucida Grande" charset="0"/>
                  <a:sym typeface="Lucida Grande" charset="0"/>
                </a:rPr>
                <a:t>During the tidal cycles at locations A,B and C </a:t>
              </a:r>
              <a:r>
                <a:rPr lang="en-US" altLang="en-US" sz="1800">
                  <a:solidFill>
                    <a:srgbClr val="D90B00"/>
                  </a:solidFill>
                  <a:latin typeface="Lucida Grande" charset="0"/>
                  <a:ea typeface="Lucida Grande" charset="0"/>
                  <a:cs typeface="Lucida Grande" charset="0"/>
                  <a:sym typeface="Lucida Grande" charset="0"/>
                </a:rPr>
                <a:t>each generates maximum power during a two hour period</a:t>
              </a:r>
              <a:r>
                <a:rPr lang="en-US" altLang="en-US" sz="1800">
                  <a:latin typeface="Lucida Grande" charset="0"/>
                  <a:ea typeface="Lucida Grande" charset="0"/>
                  <a:cs typeface="Lucida Grande" charset="0"/>
                  <a:sym typeface="Lucida Grande" charset="0"/>
                </a:rPr>
                <a:t> on the respective flood tides; because high water is at different times there is continuous electricity outputs.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4267200" cy="6705600"/>
          </a:xfrm>
          <a:prstGeom prst="rect">
            <a:avLst/>
          </a:prstGeom>
          <a:noFill/>
          <a:ln w="9525">
            <a:solidFill>
              <a:srgbClr val="BBE0E3"/>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362" name="Group 2"/>
          <p:cNvGraphicFramePr>
            <a:graphicFrameLocks noGrp="1"/>
          </p:cNvGraphicFramePr>
          <p:nvPr/>
        </p:nvGraphicFramePr>
        <p:xfrm>
          <a:off x="4572000" y="3048000"/>
          <a:ext cx="4344988" cy="1905000"/>
        </p:xfrm>
        <a:graphic>
          <a:graphicData uri="http://schemas.openxmlformats.org/drawingml/2006/table">
            <a:tbl>
              <a:tblPr/>
              <a:tblGrid>
                <a:gridCol w="1003300"/>
                <a:gridCol w="1112838"/>
                <a:gridCol w="1116012"/>
                <a:gridCol w="1112838"/>
              </a:tblGrid>
              <a:tr h="254000">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rgbClr val="231E1F"/>
                          </a:solidFill>
                          <a:effectLst/>
                          <a:latin typeface="Trebuchet MS" charset="0"/>
                          <a:ea typeface="Trebuchet MS" charset="0"/>
                          <a:cs typeface="Trebuchet MS" charset="0"/>
                          <a:sym typeface="Trebuchet MS" charset="0"/>
                        </a:rPr>
                        <a:t>Velocity m/s  </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rgbClr val="231E1F"/>
                          </a:solidFill>
                          <a:effectLst/>
                          <a:latin typeface="Trebuchet MS" charset="0"/>
                          <a:ea typeface="Trebuchet MS" charset="0"/>
                          <a:cs typeface="Trebuchet MS" charset="0"/>
                          <a:sym typeface="Trebuchet MS" charset="0"/>
                        </a:rPr>
                        <a:t>Velocity knots</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rgbClr val="231E1F"/>
                          </a:solidFill>
                          <a:effectLst/>
                          <a:latin typeface="Trebuchet MS" charset="0"/>
                          <a:ea typeface="Trebuchet MS" charset="0"/>
                          <a:cs typeface="Trebuchet MS" charset="0"/>
                          <a:sym typeface="Trebuchet MS" charset="0"/>
                        </a:rPr>
                        <a:t>Marine kW/m</a:t>
                      </a:r>
                      <a:r>
                        <a:rPr kumimoji="0" lang="en-US" sz="1200" b="0" i="0" u="none" strike="noStrike" cap="none" normalizeH="0" baseline="31000" smtClean="0">
                          <a:ln>
                            <a:noFill/>
                          </a:ln>
                          <a:solidFill>
                            <a:srgbClr val="231E1F"/>
                          </a:solidFill>
                          <a:effectLst/>
                          <a:latin typeface="Trebuchet MS" charset="0"/>
                          <a:ea typeface="Trebuchet MS" charset="0"/>
                          <a:cs typeface="Trebuchet MS" charset="0"/>
                          <a:sym typeface="Trebuchet MS" charset="0"/>
                        </a:rPr>
                        <a:t>2</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rgbClr val="231E1F"/>
                          </a:solidFill>
                          <a:effectLst/>
                          <a:latin typeface="Trebuchet MS" charset="0"/>
                          <a:ea typeface="Trebuchet MS" charset="0"/>
                          <a:cs typeface="Trebuchet MS" charset="0"/>
                          <a:sym typeface="Trebuchet MS" charset="0"/>
                        </a:rPr>
                        <a:t>Wind kW/m</a:t>
                      </a:r>
                      <a:r>
                        <a:rPr kumimoji="0" lang="en-US" sz="1200" b="0" i="0" u="none" strike="noStrike" cap="none" normalizeH="0" baseline="31000" smtClean="0">
                          <a:ln>
                            <a:noFill/>
                          </a:ln>
                          <a:solidFill>
                            <a:srgbClr val="231E1F"/>
                          </a:solidFill>
                          <a:effectLst/>
                          <a:latin typeface="Trebuchet MS" charset="0"/>
                          <a:ea typeface="Trebuchet MS" charset="0"/>
                          <a:cs typeface="Trebuchet MS" charset="0"/>
                          <a:sym typeface="Trebuchet MS" charset="0"/>
                        </a:rPr>
                        <a:t>2</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277813">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rgbClr val="231E1F"/>
                          </a:solidFill>
                          <a:effectLst/>
                          <a:latin typeface="Trebuchet MS" charset="0"/>
                          <a:ea typeface="Trebuchet MS" charset="0"/>
                          <a:cs typeface="Trebuchet MS" charset="0"/>
                          <a:sym typeface="Trebuchet MS" charset="0"/>
                        </a:rPr>
                        <a:t>1</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rgbClr val="231E1F"/>
                          </a:solidFill>
                          <a:effectLst/>
                          <a:latin typeface="Trebuchet MS" charset="0"/>
                          <a:ea typeface="Trebuchet MS" charset="0"/>
                          <a:cs typeface="Trebuchet MS" charset="0"/>
                          <a:sym typeface="Trebuchet MS" charset="0"/>
                        </a:rPr>
                        <a:t>2      </a:t>
                      </a:r>
                      <a:r>
                        <a:rPr kumimoji="0" lang="en-US" sz="1200" b="0" i="0" u="none" strike="noStrike" cap="none" normalizeH="0" baseline="0" smtClean="0">
                          <a:ln>
                            <a:noFill/>
                          </a:ln>
                          <a:solidFill>
                            <a:srgbClr val="9A9A9A"/>
                          </a:solidFill>
                          <a:effectLst/>
                          <a:latin typeface="Trebuchet MS" charset="0"/>
                          <a:ea typeface="Trebuchet MS" charset="0"/>
                          <a:cs typeface="Trebuchet MS" charset="0"/>
                          <a:sym typeface="Trebuchet MS" charset="0"/>
                        </a:rPr>
                        <a:t> 1.96</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rgbClr val="231E1F"/>
                          </a:solidFill>
                          <a:effectLst/>
                          <a:latin typeface="Trebuchet MS" charset="0"/>
                          <a:ea typeface="Trebuchet MS" charset="0"/>
                          <a:cs typeface="Trebuchet MS" charset="0"/>
                          <a:sym typeface="Trebuchet MS" charset="0"/>
                        </a:rPr>
                        <a:t>0.52</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endParaRPr kumimoji="0" lang="en-US" sz="1200" b="0" i="0" u="none" strike="noStrike" cap="none" normalizeH="0" baseline="0" smtClean="0">
                        <a:ln>
                          <a:noFill/>
                        </a:ln>
                        <a:solidFill>
                          <a:srgbClr val="231E1F"/>
                        </a:solidFill>
                        <a:effectLst/>
                        <a:latin typeface="Trebuchet MS" charset="0"/>
                        <a:ea typeface="ヒラギノ角ゴ ProN W3" charset="0"/>
                        <a:cs typeface="ヒラギノ角ゴ ProN W3" charset="0"/>
                        <a:sym typeface="Trebuchet MS"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274638">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rgbClr val="4A00E6"/>
                          </a:solidFill>
                          <a:effectLst/>
                          <a:latin typeface="Trebuchet MS" charset="0"/>
                          <a:ea typeface="Trebuchet MS" charset="0"/>
                          <a:cs typeface="Trebuchet MS" charset="0"/>
                          <a:sym typeface="Trebuchet MS" charset="0"/>
                        </a:rPr>
                        <a:t>2</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rgbClr val="231E1F"/>
                          </a:solidFill>
                          <a:effectLst/>
                          <a:latin typeface="Trebuchet MS" charset="0"/>
                          <a:ea typeface="Trebuchet MS" charset="0"/>
                          <a:cs typeface="Trebuchet MS" charset="0"/>
                          <a:sym typeface="Trebuchet MS" charset="0"/>
                        </a:rPr>
                        <a:t>4       </a:t>
                      </a:r>
                      <a:r>
                        <a:rPr kumimoji="0" lang="en-US" sz="1200" b="0" i="0" u="none" strike="noStrike" cap="none" normalizeH="0" baseline="0" smtClean="0">
                          <a:ln>
                            <a:noFill/>
                          </a:ln>
                          <a:solidFill>
                            <a:srgbClr val="9A9A9A"/>
                          </a:solidFill>
                          <a:effectLst/>
                          <a:latin typeface="Trebuchet MS" charset="0"/>
                          <a:ea typeface="Trebuchet MS" charset="0"/>
                          <a:cs typeface="Trebuchet MS" charset="0"/>
                          <a:sym typeface="Trebuchet MS" charset="0"/>
                        </a:rPr>
                        <a:t>3.92</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rgbClr val="66008D"/>
                          </a:solidFill>
                          <a:effectLst/>
                          <a:latin typeface="Trebuchet MS" charset="0"/>
                          <a:ea typeface="Trebuchet MS" charset="0"/>
                          <a:cs typeface="Trebuchet MS" charset="0"/>
                          <a:sym typeface="Trebuchet MS" charset="0"/>
                        </a:rPr>
                        <a:t>4.12</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rgbClr val="B3B3B3"/>
                          </a:solidFill>
                          <a:effectLst/>
                          <a:latin typeface="Trebuchet MS" charset="0"/>
                          <a:ea typeface="Trebuchet MS" charset="0"/>
                          <a:cs typeface="Trebuchet MS" charset="0"/>
                          <a:sym typeface="Trebuchet MS" charset="0"/>
                        </a:rPr>
                        <a:t>0.00499</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274638">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rgbClr val="D90B00"/>
                          </a:solidFill>
                          <a:effectLst/>
                          <a:latin typeface="Trebuchet MS" charset="0"/>
                          <a:ea typeface="Trebuchet MS" charset="0"/>
                          <a:cs typeface="Trebuchet MS" charset="0"/>
                          <a:sym typeface="Trebuchet MS" charset="0"/>
                        </a:rPr>
                        <a:t>3</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chemeClr val="tx1"/>
                          </a:solidFill>
                          <a:effectLst/>
                          <a:latin typeface="Trebuchet MS" charset="0"/>
                          <a:ea typeface="Trebuchet MS" charset="0"/>
                          <a:cs typeface="Trebuchet MS" charset="0"/>
                          <a:sym typeface="Trebuchet MS" charset="0"/>
                        </a:rPr>
                        <a:t>6     </a:t>
                      </a:r>
                      <a:r>
                        <a:rPr kumimoji="0" lang="en-US" sz="1200" b="0" i="0" u="none" strike="noStrike" cap="none" normalizeH="0" baseline="0" smtClean="0">
                          <a:ln>
                            <a:noFill/>
                          </a:ln>
                          <a:solidFill>
                            <a:srgbClr val="9A9A9A"/>
                          </a:solidFill>
                          <a:effectLst/>
                          <a:latin typeface="Trebuchet MS" charset="0"/>
                          <a:ea typeface="Trebuchet MS" charset="0"/>
                          <a:cs typeface="Trebuchet MS" charset="0"/>
                          <a:sym typeface="Trebuchet MS" charset="0"/>
                        </a:rPr>
                        <a:t>  5.88</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rgbClr val="D90B00"/>
                          </a:solidFill>
                          <a:effectLst/>
                          <a:latin typeface="Trebuchet MS" charset="0"/>
                          <a:ea typeface="Trebuchet MS" charset="0"/>
                          <a:cs typeface="Trebuchet MS" charset="0"/>
                          <a:sym typeface="Trebuchet MS" charset="0"/>
                        </a:rPr>
                        <a:t>13.91</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rgbClr val="B3B3B3"/>
                          </a:solidFill>
                          <a:effectLst/>
                          <a:latin typeface="Trebuchet MS" charset="0"/>
                          <a:ea typeface="Trebuchet MS" charset="0"/>
                          <a:cs typeface="Trebuchet MS" charset="0"/>
                          <a:sym typeface="Trebuchet MS" charset="0"/>
                        </a:rPr>
                        <a:t>0.01684</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274638">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endParaRPr kumimoji="0" lang="en-US" sz="1200" b="0" i="0" u="none" strike="noStrike" cap="none" normalizeH="0" baseline="0" smtClean="0">
                        <a:ln>
                          <a:noFill/>
                        </a:ln>
                        <a:solidFill>
                          <a:srgbClr val="231E1F"/>
                        </a:solidFill>
                        <a:effectLst/>
                        <a:latin typeface="Trebuchet MS" charset="0"/>
                        <a:ea typeface="ヒラギノ角ゴ ProN W3" charset="0"/>
                        <a:cs typeface="ヒラギノ角ゴ ProN W3" charset="0"/>
                        <a:sym typeface="Trebuchet MS"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endParaRPr kumimoji="0" lang="en-US" sz="1200" b="0" i="0" u="none" strike="noStrike" cap="none" normalizeH="0" baseline="0" smtClean="0">
                        <a:ln>
                          <a:noFill/>
                        </a:ln>
                        <a:solidFill>
                          <a:srgbClr val="231E1F"/>
                        </a:solidFill>
                        <a:effectLst/>
                        <a:latin typeface="Trebuchet MS" charset="0"/>
                        <a:ea typeface="ヒラギノ角ゴ ProN W3" charset="0"/>
                        <a:cs typeface="ヒラギノ角ゴ ProN W3" charset="0"/>
                        <a:sym typeface="Trebuchet MS"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endParaRPr kumimoji="0" lang="en-US" sz="1200" b="0" i="0" u="none" strike="noStrike" cap="none" normalizeH="0" baseline="0" smtClean="0">
                        <a:ln>
                          <a:noFill/>
                        </a:ln>
                        <a:solidFill>
                          <a:srgbClr val="231E1F"/>
                        </a:solidFill>
                        <a:effectLst/>
                        <a:latin typeface="Trebuchet MS" charset="0"/>
                        <a:ea typeface="ヒラギノ角ゴ ProN W3" charset="0"/>
                        <a:cs typeface="ヒラギノ角ゴ ProN W3" charset="0"/>
                        <a:sym typeface="Trebuchet MS"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endParaRPr kumimoji="0" lang="en-US" sz="1200" b="0" i="0" u="none" strike="noStrike" cap="none" normalizeH="0" baseline="0" smtClean="0">
                        <a:ln>
                          <a:noFill/>
                        </a:ln>
                        <a:solidFill>
                          <a:srgbClr val="231E1F"/>
                        </a:solidFill>
                        <a:effectLst/>
                        <a:latin typeface="Trebuchet MS" charset="0"/>
                        <a:ea typeface="ヒラギノ角ゴ ProN W3" charset="0"/>
                        <a:cs typeface="ヒラギノ角ゴ ProN W3" charset="0"/>
                        <a:sym typeface="Trebuchet MS"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274638">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rgbClr val="231E1F"/>
                          </a:solidFill>
                          <a:effectLst/>
                          <a:latin typeface="Trebuchet MS" charset="0"/>
                          <a:ea typeface="Trebuchet MS" charset="0"/>
                          <a:cs typeface="Trebuchet MS" charset="0"/>
                          <a:sym typeface="Trebuchet MS" charset="0"/>
                        </a:rPr>
                        <a:t>15</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rgbClr val="231E1F"/>
                          </a:solidFill>
                          <a:effectLst/>
                          <a:latin typeface="Trebuchet MS" charset="0"/>
                          <a:ea typeface="Trebuchet MS" charset="0"/>
                          <a:cs typeface="Trebuchet MS" charset="0"/>
                          <a:sym typeface="Trebuchet MS" charset="0"/>
                        </a:rPr>
                        <a:t>30     </a:t>
                      </a:r>
                      <a:r>
                        <a:rPr kumimoji="0" lang="en-US" sz="1200" b="0" i="0" u="none" strike="noStrike" cap="none" normalizeH="0" baseline="0" smtClean="0">
                          <a:ln>
                            <a:noFill/>
                          </a:ln>
                          <a:solidFill>
                            <a:srgbClr val="9A9A9A"/>
                          </a:solidFill>
                          <a:effectLst/>
                          <a:latin typeface="Trebuchet MS" charset="0"/>
                          <a:ea typeface="Trebuchet MS" charset="0"/>
                          <a:cs typeface="Trebuchet MS" charset="0"/>
                          <a:sym typeface="Trebuchet MS" charset="0"/>
                        </a:rPr>
                        <a:t>29.41</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rgbClr val="B3B3B3"/>
                          </a:solidFill>
                          <a:effectLst/>
                          <a:latin typeface="Trebuchet MS" charset="0"/>
                          <a:ea typeface="Trebuchet MS" charset="0"/>
                          <a:cs typeface="Trebuchet MS" charset="0"/>
                          <a:sym typeface="Trebuchet MS" charset="0"/>
                        </a:rPr>
                        <a:t>1738</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rgbClr val="231E1F"/>
                          </a:solidFill>
                          <a:effectLst/>
                          <a:latin typeface="Trebuchet MS" charset="0"/>
                          <a:ea typeface="Trebuchet MS" charset="0"/>
                          <a:cs typeface="Trebuchet MS" charset="0"/>
                          <a:sym typeface="Trebuchet MS" charset="0"/>
                        </a:rPr>
                        <a:t>2.1</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274638">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rgbClr val="4A00E6"/>
                          </a:solidFill>
                          <a:effectLst/>
                          <a:latin typeface="Trebuchet MS" charset="0"/>
                          <a:ea typeface="Trebuchet MS" charset="0"/>
                          <a:cs typeface="Trebuchet MS" charset="0"/>
                          <a:sym typeface="Trebuchet MS" charset="0"/>
                        </a:rPr>
                        <a:t>20</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rgbClr val="231E1F"/>
                          </a:solidFill>
                          <a:effectLst/>
                          <a:latin typeface="Trebuchet MS" charset="0"/>
                          <a:ea typeface="Trebuchet MS" charset="0"/>
                          <a:cs typeface="Trebuchet MS" charset="0"/>
                          <a:sym typeface="Trebuchet MS" charset="0"/>
                        </a:rPr>
                        <a:t>40     </a:t>
                      </a:r>
                      <a:r>
                        <a:rPr kumimoji="0" lang="en-US" sz="1200" b="0" i="0" u="none" strike="noStrike" cap="none" normalizeH="0" baseline="0" smtClean="0">
                          <a:ln>
                            <a:noFill/>
                          </a:ln>
                          <a:solidFill>
                            <a:srgbClr val="9A9A9A"/>
                          </a:solidFill>
                          <a:effectLst/>
                          <a:latin typeface="Trebuchet MS" charset="0"/>
                          <a:ea typeface="Trebuchet MS" charset="0"/>
                          <a:cs typeface="Trebuchet MS" charset="0"/>
                          <a:sym typeface="Trebuchet MS" charset="0"/>
                        </a:rPr>
                        <a:t>39.22</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rgbClr val="B3B3B3"/>
                          </a:solidFill>
                          <a:effectLst/>
                          <a:latin typeface="Trebuchet MS" charset="0"/>
                          <a:ea typeface="Trebuchet MS" charset="0"/>
                          <a:cs typeface="Trebuchet MS" charset="0"/>
                          <a:sym typeface="Trebuchet MS" charset="0"/>
                        </a:rPr>
                        <a:t>4120</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68263" marR="0" lvl="0" indent="0" algn="l" defTabSz="914400" rtl="0" eaLnBrk="1" fontAlgn="base" latinLnBrk="0" hangingPunct="1">
                        <a:lnSpc>
                          <a:spcPct val="115000"/>
                        </a:lnSpc>
                        <a:spcBef>
                          <a:spcPct val="0"/>
                        </a:spcBef>
                        <a:spcAft>
                          <a:spcPct val="0"/>
                        </a:spcAft>
                        <a:buClr>
                          <a:srgbClr val="000000"/>
                        </a:buClr>
                        <a:buSzPct val="100000"/>
                        <a:buFont typeface="Arial" charset="0"/>
                        <a:buNone/>
                        <a:tabLst/>
                      </a:pPr>
                      <a:r>
                        <a:rPr kumimoji="0" lang="en-US" sz="1200" b="0" i="0" u="none" strike="noStrike" cap="none" normalizeH="0" baseline="0" smtClean="0">
                          <a:ln>
                            <a:noFill/>
                          </a:ln>
                          <a:solidFill>
                            <a:srgbClr val="8500AF"/>
                          </a:solidFill>
                          <a:effectLst/>
                          <a:latin typeface="Trebuchet MS" charset="0"/>
                          <a:ea typeface="Trebuchet MS" charset="0"/>
                          <a:cs typeface="Trebuchet MS" charset="0"/>
                          <a:sym typeface="Trebuchet MS" charset="0"/>
                        </a:rPr>
                        <a:t>4.99</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bl>
          </a:graphicData>
        </a:graphic>
      </p:graphicFrame>
      <p:grpSp>
        <p:nvGrpSpPr>
          <p:cNvPr id="2" name="Group 100"/>
          <p:cNvGrpSpPr>
            <a:grpSpLocks/>
          </p:cNvGrpSpPr>
          <p:nvPr/>
        </p:nvGrpSpPr>
        <p:grpSpPr bwMode="auto">
          <a:xfrm>
            <a:off x="4572000" y="4932363"/>
            <a:ext cx="4419600" cy="1892300"/>
            <a:chOff x="0" y="0"/>
            <a:chExt cx="2784" cy="1192"/>
          </a:xfrm>
        </p:grpSpPr>
        <p:sp>
          <p:nvSpPr>
            <p:cNvPr id="15412" name="Rectangle 98"/>
            <p:cNvSpPr>
              <a:spLocks/>
            </p:cNvSpPr>
            <p:nvPr/>
          </p:nvSpPr>
          <p:spPr bwMode="auto">
            <a:xfrm>
              <a:off x="0" y="0"/>
              <a:ext cx="2744" cy="1183"/>
            </a:xfrm>
            <a:prstGeom prst="rect">
              <a:avLst/>
            </a:prstGeom>
            <a:solidFill>
              <a:srgbClr val="F2F2F2"/>
            </a:solidFill>
            <a:ln w="9525">
              <a:solidFill>
                <a:srgbClr val="7575D1"/>
              </a:solidFill>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5413" name="Rectangle 99"/>
            <p:cNvSpPr>
              <a:spLocks/>
            </p:cNvSpPr>
            <p:nvPr/>
          </p:nvSpPr>
          <p:spPr bwMode="auto">
            <a:xfrm>
              <a:off x="0" y="40"/>
              <a:ext cx="2784"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ct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r>
                <a:rPr lang="en-US" altLang="en-US" sz="1200">
                  <a:latin typeface="Trebuchet MS" charset="0"/>
                  <a:ea typeface="Trebuchet MS" charset="0"/>
                  <a:cs typeface="Trebuchet MS" charset="0"/>
                  <a:sym typeface="Trebuchet MS" charset="0"/>
                </a:rPr>
                <a:t>The kinetic energy of water is a function of velocity (speed) and mass. </a:t>
              </a:r>
            </a:p>
            <a:p>
              <a:pPr eaLnBrk="1" hangingPunct="1">
                <a:spcBef>
                  <a:spcPct val="0"/>
                </a:spcBef>
                <a:buClrTx/>
                <a:buSzTx/>
                <a:buFontTx/>
                <a:buNone/>
              </a:pPr>
              <a:endParaRPr lang="en-US" altLang="en-US" sz="1200">
                <a:latin typeface="Trebuchet MS" charset="0"/>
                <a:ea typeface="Trebuchet MS" charset="0"/>
                <a:cs typeface="Trebuchet MS" charset="0"/>
                <a:sym typeface="Trebuchet MS" charset="0"/>
              </a:endParaRPr>
            </a:p>
            <a:p>
              <a:pPr eaLnBrk="1" hangingPunct="1">
                <a:spcBef>
                  <a:spcPct val="0"/>
                </a:spcBef>
                <a:buClrTx/>
                <a:buSzTx/>
                <a:buFontTx/>
                <a:buNone/>
              </a:pPr>
              <a:r>
                <a:rPr lang="en-US" altLang="en-US" sz="1400" b="1">
                  <a:solidFill>
                    <a:srgbClr val="262673"/>
                  </a:solidFill>
                  <a:latin typeface="Lucida Grande" charset="0"/>
                  <a:ea typeface="Lucida Grande" charset="0"/>
                  <a:cs typeface="Lucida Grande" charset="0"/>
                  <a:sym typeface="Lucida Grande" charset="0"/>
                </a:rPr>
                <a:t>ENERGY DENSITY</a:t>
              </a:r>
            </a:p>
            <a:p>
              <a:pPr eaLnBrk="1" hangingPunct="1">
                <a:spcBef>
                  <a:spcPct val="0"/>
                </a:spcBef>
                <a:buClrTx/>
                <a:buSzTx/>
                <a:buFontTx/>
                <a:buNone/>
              </a:pPr>
              <a:r>
                <a:rPr lang="en-US" altLang="en-US" sz="1400">
                  <a:solidFill>
                    <a:srgbClr val="262673"/>
                  </a:solidFill>
                  <a:latin typeface="Lucida Grande" charset="0"/>
                  <a:ea typeface="Lucida Grande" charset="0"/>
                  <a:cs typeface="Lucida Grande" charset="0"/>
                  <a:sym typeface="Lucida Grande" charset="0"/>
                </a:rPr>
                <a:t>Sea water is ~ 825 times more dense than air; thus a current of only </a:t>
              </a:r>
              <a:r>
                <a:rPr lang="en-US" altLang="en-US" sz="1400">
                  <a:solidFill>
                    <a:srgbClr val="8500AF"/>
                  </a:solidFill>
                  <a:latin typeface="Lucida Grande" charset="0"/>
                  <a:ea typeface="Lucida Grande" charset="0"/>
                  <a:cs typeface="Lucida Grande" charset="0"/>
                  <a:sym typeface="Lucida Grande" charset="0"/>
                </a:rPr>
                <a:t>2</a:t>
              </a:r>
              <a:r>
                <a:rPr lang="en-US" altLang="en-US" sz="1400">
                  <a:solidFill>
                    <a:srgbClr val="262673"/>
                  </a:solidFill>
                  <a:latin typeface="Lucida Grande" charset="0"/>
                  <a:ea typeface="Lucida Grande" charset="0"/>
                  <a:cs typeface="Lucida Grande" charset="0"/>
                  <a:sym typeface="Lucida Grande" charset="0"/>
                </a:rPr>
                <a:t> m/s would correspond to the energy density at a wind speed of </a:t>
              </a:r>
              <a:r>
                <a:rPr lang="en-US" altLang="en-US" sz="1400">
                  <a:solidFill>
                    <a:srgbClr val="8500AF"/>
                  </a:solidFill>
                  <a:latin typeface="Lucida Grande" charset="0"/>
                  <a:ea typeface="Lucida Grande" charset="0"/>
                  <a:cs typeface="Lucida Grande" charset="0"/>
                  <a:sym typeface="Lucida Grande" charset="0"/>
                </a:rPr>
                <a:t>18 </a:t>
              </a:r>
              <a:r>
                <a:rPr lang="en-US" altLang="en-US" sz="1400">
                  <a:solidFill>
                    <a:srgbClr val="262673"/>
                  </a:solidFill>
                  <a:latin typeface="Lucida Grande" charset="0"/>
                  <a:ea typeface="Lucida Grande" charset="0"/>
                  <a:cs typeface="Lucida Grande" charset="0"/>
                  <a:sym typeface="Lucida Grande" charset="0"/>
                </a:rPr>
                <a:t>m/s... given same scale turbines and ideal, 100% availability conditions.</a:t>
              </a:r>
            </a:p>
          </p:txBody>
        </p:sp>
      </p:grpSp>
      <p:grpSp>
        <p:nvGrpSpPr>
          <p:cNvPr id="3" name="Group 103"/>
          <p:cNvGrpSpPr>
            <a:grpSpLocks/>
          </p:cNvGrpSpPr>
          <p:nvPr/>
        </p:nvGrpSpPr>
        <p:grpSpPr bwMode="auto">
          <a:xfrm>
            <a:off x="4692650" y="411163"/>
            <a:ext cx="4178300" cy="2524125"/>
            <a:chOff x="0" y="0"/>
            <a:chExt cx="2632" cy="1590"/>
          </a:xfrm>
        </p:grpSpPr>
        <p:sp>
          <p:nvSpPr>
            <p:cNvPr id="15410" name="Rectangle 101"/>
            <p:cNvSpPr>
              <a:spLocks/>
            </p:cNvSpPr>
            <p:nvPr/>
          </p:nvSpPr>
          <p:spPr bwMode="auto">
            <a:xfrm>
              <a:off x="0" y="0"/>
              <a:ext cx="2592" cy="1590"/>
            </a:xfrm>
            <a:prstGeom prst="rect">
              <a:avLst/>
            </a:prstGeom>
            <a:solidFill>
              <a:srgbClr val="F2F2F2"/>
            </a:solidFill>
            <a:ln w="9525">
              <a:solidFill>
                <a:srgbClr val="7575D1"/>
              </a:solidFill>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5411" name="Rectangle 102"/>
            <p:cNvSpPr>
              <a:spLocks/>
            </p:cNvSpPr>
            <p:nvPr/>
          </p:nvSpPr>
          <p:spPr bwMode="auto">
            <a:xfrm>
              <a:off x="0" y="20"/>
              <a:ext cx="2632" cy="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ct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r>
                <a:rPr lang="en-US" altLang="en-US" sz="1600" b="1">
                  <a:solidFill>
                    <a:srgbClr val="262673"/>
                  </a:solidFill>
                  <a:latin typeface="Lucida Grande" charset="0"/>
                  <a:ea typeface="Lucida Grande" charset="0"/>
                  <a:cs typeface="Lucida Grande" charset="0"/>
                  <a:sym typeface="Lucida Grande" charset="0"/>
                </a:rPr>
                <a:t>ISLAND DENSITY Example</a:t>
              </a:r>
            </a:p>
            <a:p>
              <a:pPr eaLnBrk="1" hangingPunct="1">
                <a:spcBef>
                  <a:spcPct val="0"/>
                </a:spcBef>
                <a:buClrTx/>
                <a:buSzTx/>
                <a:buFontTx/>
                <a:buNone/>
              </a:pPr>
              <a:r>
                <a:rPr lang="en-US" altLang="en-US" sz="1600">
                  <a:solidFill>
                    <a:srgbClr val="262673"/>
                  </a:solidFill>
                  <a:latin typeface="Lucida Grande" charset="0"/>
                  <a:ea typeface="Lucida Grande" charset="0"/>
                  <a:cs typeface="Lucida Grande" charset="0"/>
                  <a:sym typeface="Lucida Grande" charset="0"/>
                </a:rPr>
                <a:t>Pictured is only 1/4 of the west coast showing 43 islands!</a:t>
              </a:r>
            </a:p>
            <a:p>
              <a:pPr eaLnBrk="1" hangingPunct="1">
                <a:spcBef>
                  <a:spcPct val="0"/>
                </a:spcBef>
                <a:buClrTx/>
                <a:buSzTx/>
                <a:buFontTx/>
                <a:buNone/>
              </a:pPr>
              <a:endParaRPr lang="en-US" altLang="en-US" sz="1200">
                <a:ea typeface="Lucida Grande" charset="0"/>
                <a:cs typeface="Lucida Grande" charset="0"/>
              </a:endParaRPr>
            </a:p>
            <a:p>
              <a:pPr eaLnBrk="1" hangingPunct="1">
                <a:spcBef>
                  <a:spcPct val="0"/>
                </a:spcBef>
                <a:buClrTx/>
                <a:buSzTx/>
                <a:buFontTx/>
                <a:buNone/>
              </a:pPr>
              <a:r>
                <a:rPr lang="en-US" altLang="en-US" sz="1600">
                  <a:solidFill>
                    <a:srgbClr val="262673"/>
                  </a:solidFill>
                  <a:latin typeface="Lucida Grande" charset="0"/>
                  <a:ea typeface="Lucida Grande" charset="0"/>
                  <a:cs typeface="Lucida Grande" charset="0"/>
                  <a:sym typeface="Lucida Grande" charset="0"/>
                </a:rPr>
                <a:t>Compare Power density (w/m</a:t>
              </a:r>
              <a:r>
                <a:rPr lang="en-US" altLang="en-US" sz="1400" baseline="31000">
                  <a:solidFill>
                    <a:srgbClr val="231E1F"/>
                  </a:solidFill>
                  <a:latin typeface="Trebuchet MS" charset="0"/>
                  <a:ea typeface="Trebuchet MS" charset="0"/>
                  <a:cs typeface="Trebuchet MS" charset="0"/>
                  <a:sym typeface="Trebuchet MS" charset="0"/>
                </a:rPr>
                <a:t>2</a:t>
              </a:r>
              <a:r>
                <a:rPr lang="en-US" altLang="en-US" sz="1600">
                  <a:solidFill>
                    <a:srgbClr val="262673"/>
                  </a:solidFill>
                  <a:latin typeface="Lucida Grande" charset="0"/>
                  <a:ea typeface="Lucida Grande" charset="0"/>
                  <a:cs typeface="Lucida Grande" charset="0"/>
                  <a:sym typeface="Lucida Grande" charset="0"/>
                </a:rPr>
                <a:t>) for wind and water at same/similar velocities: (consider Area=1)</a:t>
              </a:r>
            </a:p>
            <a:p>
              <a:pPr eaLnBrk="1" hangingPunct="1">
                <a:spcBef>
                  <a:spcPct val="0"/>
                </a:spcBef>
                <a:buClrTx/>
                <a:buSzTx/>
                <a:buFontTx/>
                <a:buNone/>
              </a:pPr>
              <a:endParaRPr lang="en-US" altLang="en-US" sz="1600">
                <a:solidFill>
                  <a:srgbClr val="262673"/>
                </a:solidFill>
                <a:latin typeface="Lucida Grande" charset="0"/>
                <a:ea typeface="Lucida Grande" charset="0"/>
                <a:cs typeface="Lucida Grande" charset="0"/>
                <a:sym typeface="Lucida Grande" charset="0"/>
              </a:endParaRPr>
            </a:p>
            <a:p>
              <a:pPr eaLnBrk="1" hangingPunct="1">
                <a:spcBef>
                  <a:spcPct val="0"/>
                </a:spcBef>
                <a:buClrTx/>
                <a:buSzTx/>
                <a:buFontTx/>
                <a:buNone/>
              </a:pPr>
              <a:r>
                <a:rPr lang="en-US" altLang="en-US" sz="1600">
                  <a:solidFill>
                    <a:srgbClr val="262673"/>
                  </a:solidFill>
                  <a:latin typeface="Lucida Grande" charset="0"/>
                  <a:ea typeface="Lucida Grande" charset="0"/>
                  <a:cs typeface="Lucida Grande" charset="0"/>
                  <a:sym typeface="Lucida Grande" charset="0"/>
                </a:rPr>
                <a:t>(1 knot = 1 nautical mile per hour = 1.15 statute mile per hour = .51m/s below (thus 1:2 column ratio))</a:t>
              </a:r>
            </a:p>
          </p:txBody>
        </p:sp>
      </p:grpSp>
      <p:grpSp>
        <p:nvGrpSpPr>
          <p:cNvPr id="15407" name="Group 106"/>
          <p:cNvGrpSpPr>
            <a:grpSpLocks/>
          </p:cNvGrpSpPr>
          <p:nvPr/>
        </p:nvGrpSpPr>
        <p:grpSpPr bwMode="auto">
          <a:xfrm>
            <a:off x="6350" y="5614988"/>
            <a:ext cx="4508500" cy="1220787"/>
            <a:chOff x="0" y="0"/>
            <a:chExt cx="2840" cy="769"/>
          </a:xfrm>
        </p:grpSpPr>
        <p:sp>
          <p:nvSpPr>
            <p:cNvPr id="15408" name="Rectangle 104"/>
            <p:cNvSpPr>
              <a:spLocks/>
            </p:cNvSpPr>
            <p:nvPr/>
          </p:nvSpPr>
          <p:spPr bwMode="auto">
            <a:xfrm>
              <a:off x="0" y="0"/>
              <a:ext cx="2808" cy="769"/>
            </a:xfrm>
            <a:prstGeom prst="rect">
              <a:avLst/>
            </a:prstGeom>
            <a:solidFill>
              <a:srgbClr val="F2F2F2"/>
            </a:solidFill>
            <a:ln w="38100">
              <a:solidFill>
                <a:srgbClr val="A5A5A5"/>
              </a:solidFill>
              <a:round/>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5409" name="Rectangle 105"/>
            <p:cNvSpPr>
              <a:spLocks/>
            </p:cNvSpPr>
            <p:nvPr/>
          </p:nvSpPr>
          <p:spPr bwMode="auto">
            <a:xfrm>
              <a:off x="0" y="0"/>
              <a:ext cx="2840"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r>
                <a:rPr lang="en-US" altLang="en-US" sz="1300">
                  <a:solidFill>
                    <a:srgbClr val="A40800"/>
                  </a:solidFill>
                  <a:latin typeface="Trebuchet MS" charset="0"/>
                  <a:ea typeface="Trebuchet MS" charset="0"/>
                  <a:cs typeface="Trebuchet MS" charset="0"/>
                  <a:sym typeface="Trebuchet MS" charset="0"/>
                </a:rPr>
                <a:t>Dr. Bahaj  (Sustainable Energy Research Group, University of Southampton), </a:t>
              </a:r>
            </a:p>
            <a:p>
              <a:pPr eaLnBrk="1" hangingPunct="1">
                <a:spcBef>
                  <a:spcPct val="0"/>
                </a:spcBef>
                <a:buClrTx/>
                <a:buSzTx/>
                <a:buFontTx/>
                <a:buNone/>
              </a:pPr>
              <a:r>
                <a:rPr lang="en-US" altLang="en-US" sz="1300">
                  <a:solidFill>
                    <a:srgbClr val="A40800"/>
                  </a:solidFill>
                  <a:latin typeface="Trebuchet MS Italic" charset="0"/>
                  <a:ea typeface="Trebuchet MS Italic" charset="0"/>
                  <a:cs typeface="Trebuchet MS Italic" charset="0"/>
                  <a:sym typeface="Trebuchet MS Italic" charset="0"/>
                </a:rPr>
                <a:t> “a tidal current turbine rated to work in a flow between 2 to 3 metres/per second in seawater can typically access four times as much energy per rotor swept area as a similarly rated power wind turbine.”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5361"/>
                                        </p:tgtEl>
                                        <p:attrNameLst>
                                          <p:attrName>style.visibility</p:attrName>
                                        </p:attrNameLst>
                                      </p:cBhvr>
                                      <p:to>
                                        <p:strVal val="visible"/>
                                      </p:to>
                                    </p:set>
                                    <p:anim calcmode="lin" valueType="num">
                                      <p:cBhvr>
                                        <p:cTn id="7" dur="500" fill="hold"/>
                                        <p:tgtEl>
                                          <p:spTgt spid="15361"/>
                                        </p:tgtEl>
                                        <p:attrNameLst>
                                          <p:attrName>ppt_w</p:attrName>
                                        </p:attrNameLst>
                                      </p:cBhvr>
                                      <p:tavLst>
                                        <p:tav tm="0">
                                          <p:val>
                                            <p:fltVal val="0"/>
                                          </p:val>
                                        </p:tav>
                                        <p:tav tm="100000">
                                          <p:val>
                                            <p:strVal val="#ppt_w"/>
                                          </p:val>
                                        </p:tav>
                                      </p:tavLst>
                                    </p:anim>
                                    <p:anim calcmode="lin" valueType="num">
                                      <p:cBhvr>
                                        <p:cTn id="8" dur="500" fill="hold"/>
                                        <p:tgtEl>
                                          <p:spTgt spid="153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5362"/>
                                        </p:tgtEl>
                                        <p:attrNameLst>
                                          <p:attrName>style.visibility</p:attrName>
                                        </p:attrNameLst>
                                      </p:cBhvr>
                                      <p:to>
                                        <p:strVal val="visible"/>
                                      </p:to>
                                    </p:set>
                                    <p:anim calcmode="lin" valueType="num">
                                      <p:cBhvr>
                                        <p:cTn id="13" dur="500" fill="hold"/>
                                        <p:tgtEl>
                                          <p:spTgt spid="15362"/>
                                        </p:tgtEl>
                                        <p:attrNameLst>
                                          <p:attrName>ppt_w</p:attrName>
                                        </p:attrNameLst>
                                      </p:cBhvr>
                                      <p:tavLst>
                                        <p:tav tm="0">
                                          <p:val>
                                            <p:fltVal val="0"/>
                                          </p:val>
                                        </p:tav>
                                        <p:tav tm="100000">
                                          <p:val>
                                            <p:strVal val="#ppt_w"/>
                                          </p:val>
                                        </p:tav>
                                      </p:tavLst>
                                    </p:anim>
                                    <p:anim calcmode="lin" valueType="num">
                                      <p:cBhvr>
                                        <p:cTn id="14" dur="500" fill="hold"/>
                                        <p:tgtEl>
                                          <p:spTgt spid="1536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0"/>
            <a:ext cx="4279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413" y="0"/>
            <a:ext cx="4303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28600" y="685800"/>
            <a:ext cx="4038600" cy="2057400"/>
            <a:chOff x="0" y="0"/>
            <a:chExt cx="2544" cy="1296"/>
          </a:xfrm>
        </p:grpSpPr>
        <p:sp>
          <p:nvSpPr>
            <p:cNvPr id="17415" name="Rectangle 1"/>
            <p:cNvSpPr>
              <a:spLocks/>
            </p:cNvSpPr>
            <p:nvPr/>
          </p:nvSpPr>
          <p:spPr bwMode="auto">
            <a:xfrm>
              <a:off x="0" y="0"/>
              <a:ext cx="2496" cy="1296"/>
            </a:xfrm>
            <a:prstGeom prst="rect">
              <a:avLst/>
            </a:prstGeom>
            <a:solidFill>
              <a:srgbClr val="D1D1F0"/>
            </a:solidFill>
            <a:ln w="9525">
              <a:solidFill>
                <a:srgbClr val="7575D1"/>
              </a:solidFill>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7416" name="Rectangle 2"/>
            <p:cNvSpPr>
              <a:spLocks/>
            </p:cNvSpPr>
            <p:nvPr/>
          </p:nvSpPr>
          <p:spPr bwMode="auto">
            <a:xfrm>
              <a:off x="0" y="0"/>
              <a:ext cx="2544"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82588" indent="-342900">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r>
                <a:rPr lang="en-US" altLang="en-US" sz="1400" b="1">
                  <a:solidFill>
                    <a:srgbClr val="7575D1"/>
                  </a:solidFill>
                  <a:latin typeface="Lucida Grande" charset="0"/>
                  <a:ea typeface="Lucida Grande" charset="0"/>
                  <a:cs typeface="Lucida Grande" charset="0"/>
                  <a:sym typeface="Lucida Grande" charset="0"/>
                </a:rPr>
                <a:t>In 2004 the Marine Energy Group</a:t>
              </a:r>
            </a:p>
            <a:p>
              <a:pPr eaLnBrk="1" hangingPunct="1">
                <a:spcBef>
                  <a:spcPct val="0"/>
                </a:spcBef>
                <a:buClrTx/>
                <a:buSzTx/>
                <a:buFontTx/>
                <a:buNone/>
              </a:pPr>
              <a:r>
                <a:rPr lang="en-US" altLang="en-US" sz="1400" b="1">
                  <a:solidFill>
                    <a:srgbClr val="7575D1"/>
                  </a:solidFill>
                  <a:latin typeface="Lucida Grande" charset="0"/>
                  <a:ea typeface="Lucida Grande" charset="0"/>
                  <a:cs typeface="Lucida Grande" charset="0"/>
                  <a:sym typeface="Lucida Grande" charset="0"/>
                </a:rPr>
                <a:t>confirmed </a:t>
              </a:r>
              <a:r>
                <a:rPr lang="en-US" altLang="en-US" sz="1700" b="1">
                  <a:solidFill>
                    <a:srgbClr val="7575D1"/>
                  </a:solidFill>
                  <a:latin typeface="Lucida Grande" charset="0"/>
                  <a:ea typeface="Lucida Grande" charset="0"/>
                  <a:cs typeface="Lucida Grande" charset="0"/>
                  <a:sym typeface="Lucida Grande" charset="0"/>
                </a:rPr>
                <a:t>7.5 GW of tidal stream</a:t>
              </a:r>
            </a:p>
            <a:p>
              <a:pPr eaLnBrk="1" hangingPunct="1">
                <a:spcBef>
                  <a:spcPct val="0"/>
                </a:spcBef>
                <a:buClrTx/>
                <a:buSzTx/>
                <a:buFontTx/>
                <a:buNone/>
              </a:pPr>
              <a:r>
                <a:rPr lang="en-US" altLang="en-US" sz="1700" b="1">
                  <a:solidFill>
                    <a:srgbClr val="7575D1"/>
                  </a:solidFill>
                  <a:latin typeface="Lucida Grande" charset="0"/>
                  <a:ea typeface="Lucida Grande" charset="0"/>
                  <a:cs typeface="Lucida Grande" charset="0"/>
                  <a:sym typeface="Lucida Grande" charset="0"/>
                </a:rPr>
                <a:t>potential</a:t>
              </a:r>
              <a:r>
                <a:rPr lang="en-US" altLang="en-US" sz="1400" b="1">
                  <a:solidFill>
                    <a:srgbClr val="7575D1"/>
                  </a:solidFill>
                  <a:latin typeface="Lucida Grande" charset="0"/>
                  <a:ea typeface="Lucida Grande" charset="0"/>
                  <a:cs typeface="Lucida Grande" charset="0"/>
                  <a:sym typeface="Lucida Grande" charset="0"/>
                </a:rPr>
                <a:t> (cost: ~10 cents per kWh) </a:t>
              </a:r>
            </a:p>
            <a:p>
              <a:pPr eaLnBrk="1" hangingPunct="1">
                <a:spcBef>
                  <a:spcPct val="0"/>
                </a:spcBef>
                <a:buClrTx/>
                <a:buSzTx/>
                <a:buFontTx/>
                <a:buNone/>
              </a:pPr>
              <a:r>
                <a:rPr lang="en-US" altLang="en-US" sz="1800" b="1">
                  <a:solidFill>
                    <a:srgbClr val="7575D1"/>
                  </a:solidFill>
                  <a:latin typeface="Lucida Grande" charset="0"/>
                  <a:ea typeface="Lucida Grande" charset="0"/>
                  <a:cs typeface="Lucida Grande" charset="0"/>
                  <a:sym typeface="Lucida Grande" charset="0"/>
                </a:rPr>
                <a:t>This potential would generate 33.5 TWh </a:t>
              </a:r>
            </a:p>
            <a:p>
              <a:pPr eaLnBrk="1" hangingPunct="1">
                <a:spcBef>
                  <a:spcPct val="0"/>
                </a:spcBef>
                <a:buClrTx/>
                <a:buSzTx/>
                <a:buFontTx/>
                <a:buNone/>
              </a:pPr>
              <a:r>
                <a:rPr lang="en-US" altLang="en-US" sz="1800" b="1">
                  <a:solidFill>
                    <a:srgbClr val="7575D1"/>
                  </a:solidFill>
                  <a:latin typeface="Lucida Grande" charset="0"/>
                  <a:ea typeface="Lucida Grande" charset="0"/>
                  <a:cs typeface="Lucida Grande" charset="0"/>
                  <a:sym typeface="Lucida Grande" charset="0"/>
                </a:rPr>
                <a:t>(or 98% of shown area’s annual</a:t>
              </a:r>
            </a:p>
            <a:p>
              <a:pPr eaLnBrk="1" hangingPunct="1">
                <a:spcBef>
                  <a:spcPct val="0"/>
                </a:spcBef>
                <a:buClrTx/>
                <a:buSzTx/>
                <a:buFontTx/>
                <a:buNone/>
              </a:pPr>
              <a:r>
                <a:rPr lang="en-US" altLang="en-US" sz="1800" b="1">
                  <a:solidFill>
                    <a:srgbClr val="7575D1"/>
                  </a:solidFill>
                  <a:latin typeface="Lucida Grande" charset="0"/>
                  <a:ea typeface="Lucida Grande" charset="0"/>
                  <a:cs typeface="Lucida Grande" charset="0"/>
                  <a:sym typeface="Lucida Grande" charset="0"/>
                </a:rPr>
                <a:t>electricity consumption) </a:t>
              </a:r>
            </a:p>
            <a:p>
              <a:pPr eaLnBrk="1" hangingPunct="1">
                <a:spcBef>
                  <a:spcPct val="0"/>
                </a:spcBef>
                <a:buClrTx/>
                <a:buSzTx/>
                <a:buFontTx/>
                <a:buNone/>
              </a:pPr>
              <a:r>
                <a:rPr lang="en-US" altLang="en-US" sz="1200" b="1">
                  <a:solidFill>
                    <a:srgbClr val="7575D1"/>
                  </a:solidFill>
                  <a:latin typeface="Lucida Grande" charset="0"/>
                  <a:ea typeface="Lucida Grande" charset="0"/>
                  <a:cs typeface="Lucida Grande" charset="0"/>
                  <a:sym typeface="Lucida Grande" charset="0"/>
                </a:rPr>
                <a:t>(20.9 TWh using the 6hr/day rule of thumb; 60%)</a:t>
              </a:r>
            </a:p>
          </p:txBody>
        </p:sp>
      </p:grpSp>
      <p:pic>
        <p:nvPicPr>
          <p:cNvPr id="1741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0"/>
            <a:ext cx="487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7"/>
          <p:cNvGrpSpPr>
            <a:grpSpLocks/>
          </p:cNvGrpSpPr>
          <p:nvPr/>
        </p:nvGrpSpPr>
        <p:grpSpPr bwMode="auto">
          <a:xfrm>
            <a:off x="228600" y="3733800"/>
            <a:ext cx="3962400" cy="1962150"/>
            <a:chOff x="0" y="0"/>
            <a:chExt cx="2496" cy="1236"/>
          </a:xfrm>
        </p:grpSpPr>
        <p:sp>
          <p:nvSpPr>
            <p:cNvPr id="17413" name="Rectangle 5"/>
            <p:cNvSpPr>
              <a:spLocks/>
            </p:cNvSpPr>
            <p:nvPr/>
          </p:nvSpPr>
          <p:spPr bwMode="auto">
            <a:xfrm>
              <a:off x="0" y="0"/>
              <a:ext cx="2448" cy="1236"/>
            </a:xfrm>
            <a:prstGeom prst="rect">
              <a:avLst/>
            </a:prstGeom>
            <a:solidFill>
              <a:srgbClr val="B8CCE4"/>
            </a:solidFill>
            <a:ln w="19050">
              <a:solidFill>
                <a:srgbClr val="365F91"/>
              </a:solidFill>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7414" name="Rectangle 6"/>
            <p:cNvSpPr>
              <a:spLocks/>
            </p:cNvSpPr>
            <p:nvPr/>
          </p:nvSpPr>
          <p:spPr bwMode="auto">
            <a:xfrm>
              <a:off x="0" y="0"/>
              <a:ext cx="2496" cy="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500"/>
                </a:spcBef>
                <a:buClrTx/>
                <a:buSzTx/>
                <a:buFontTx/>
                <a:buNone/>
              </a:pPr>
              <a:r>
                <a:rPr lang="en-US" altLang="en-US" sz="1800">
                  <a:latin typeface="Lucida Grande" charset="0"/>
                  <a:ea typeface="Lucida Grande" charset="0"/>
                  <a:cs typeface="Lucida Grande" charset="0"/>
                  <a:sym typeface="Lucida Grande" charset="0"/>
                </a:rPr>
                <a:t>Verification report:</a:t>
              </a:r>
            </a:p>
            <a:p>
              <a:pPr eaLnBrk="1" hangingPunct="1">
                <a:spcBef>
                  <a:spcPts val="500"/>
                </a:spcBef>
                <a:buClrTx/>
                <a:buSzTx/>
                <a:buFontTx/>
                <a:buNone/>
              </a:pPr>
              <a:r>
                <a:rPr lang="en-US" altLang="en-US" sz="1800">
                  <a:latin typeface="Lucida Grande" charset="0"/>
                  <a:ea typeface="Lucida Grande" charset="0"/>
                  <a:cs typeface="Lucida Grande" charset="0"/>
                  <a:sym typeface="Lucida Grande" charset="0"/>
                </a:rPr>
                <a:t>The Carbon Trust concluded that the total </a:t>
              </a:r>
              <a:r>
                <a:rPr lang="en-US" altLang="en-US" sz="1800" b="1">
                  <a:latin typeface="Lucida Grande" charset="0"/>
                  <a:ea typeface="Lucida Grande" charset="0"/>
                  <a:cs typeface="Lucida Grande" charset="0"/>
                  <a:sym typeface="Lucida Grande" charset="0"/>
                </a:rPr>
                <a:t>extractable</a:t>
              </a:r>
              <a:r>
                <a:rPr lang="en-US" altLang="en-US" sz="1800">
                  <a:latin typeface="Lucida Grande" charset="0"/>
                  <a:ea typeface="Lucida Grande" charset="0"/>
                  <a:cs typeface="Lucida Grande" charset="0"/>
                  <a:sym typeface="Lucida Grande" charset="0"/>
                </a:rPr>
                <a:t> UK resource is ~18 TWh per annum. (Thus 50% of consumption)</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 calcmode="lin" valueType="num">
                                      <p:cBhvr>
                                        <p:cTn id="7" dur="500" fill="hold"/>
                                        <p:tgtEl>
                                          <p:spTgt spid="17412"/>
                                        </p:tgtEl>
                                        <p:attrNameLst>
                                          <p:attrName>ppt_w</p:attrName>
                                        </p:attrNameLst>
                                      </p:cBhvr>
                                      <p:tavLst>
                                        <p:tav tm="0">
                                          <p:val>
                                            <p:fltVal val="0"/>
                                          </p:val>
                                        </p:tav>
                                        <p:tav tm="100000">
                                          <p:val>
                                            <p:strVal val="#ppt_w"/>
                                          </p:val>
                                        </p:tav>
                                      </p:tavLst>
                                    </p:anim>
                                    <p:anim calcmode="lin" valueType="num">
                                      <p:cBhvr>
                                        <p:cTn id="8" dur="500" fill="hold"/>
                                        <p:tgtEl>
                                          <p:spTgt spid="1741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 y="1223963"/>
            <a:ext cx="7813675"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571500" y="323850"/>
            <a:ext cx="7658100" cy="1003300"/>
            <a:chOff x="0" y="0"/>
            <a:chExt cx="4824" cy="632"/>
          </a:xfrm>
        </p:grpSpPr>
        <p:sp>
          <p:nvSpPr>
            <p:cNvPr id="18439" name="Rectangle 2"/>
            <p:cNvSpPr>
              <a:spLocks/>
            </p:cNvSpPr>
            <p:nvPr/>
          </p:nvSpPr>
          <p:spPr bwMode="auto">
            <a:xfrm>
              <a:off x="0" y="0"/>
              <a:ext cx="4760" cy="632"/>
            </a:xfrm>
            <a:prstGeom prst="rect">
              <a:avLst/>
            </a:prstGeom>
            <a:solidFill>
              <a:schemeClr val="accent1"/>
            </a:solidFill>
            <a:ln w="9525">
              <a:solidFill>
                <a:srgbClr val="7575D1"/>
              </a:solidFill>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8440" name="Rectangle 3"/>
            <p:cNvSpPr>
              <a:spLocks/>
            </p:cNvSpPr>
            <p:nvPr/>
          </p:nvSpPr>
          <p:spPr bwMode="auto">
            <a:xfrm>
              <a:off x="0" y="0"/>
              <a:ext cx="4824"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r>
                <a:rPr lang="en-US" altLang="en-US" sz="1600">
                  <a:solidFill>
                    <a:srgbClr val="262673"/>
                  </a:solidFill>
                  <a:latin typeface="Lucida Grande" charset="0"/>
                  <a:ea typeface="Lucida Grande" charset="0"/>
                  <a:cs typeface="Lucida Grande" charset="0"/>
                  <a:sym typeface="Lucida Grande" charset="0"/>
                </a:rPr>
                <a:t>Dark (red) shows highest velocity (and therefore energy); thus optimal turbine locations. </a:t>
              </a:r>
            </a:p>
            <a:p>
              <a:pPr eaLnBrk="1" hangingPunct="1">
                <a:spcBef>
                  <a:spcPct val="0"/>
                </a:spcBef>
                <a:buClrTx/>
                <a:buSzTx/>
                <a:buFontTx/>
                <a:buNone/>
              </a:pPr>
              <a:r>
                <a:rPr lang="en-US" altLang="en-US" sz="1200">
                  <a:solidFill>
                    <a:srgbClr val="262673"/>
                  </a:solidFill>
                  <a:latin typeface="Lucida Grande" charset="0"/>
                  <a:ea typeface="Lucida Grande" charset="0"/>
                  <a:cs typeface="Lucida Grande" charset="0"/>
                  <a:sym typeface="Lucida Grande" charset="0"/>
                </a:rPr>
                <a:t>These are coastal locations having logistic and safety advantages. (Turbines are well below ship and sea-life activity. Slow moving (due to increased power/velocity) pose no harm to deep sea-life.</a:t>
              </a:r>
            </a:p>
          </p:txBody>
        </p:sp>
      </p:grpSp>
      <p:grpSp>
        <p:nvGrpSpPr>
          <p:cNvPr id="18436" name="Group 7"/>
          <p:cNvGrpSpPr>
            <a:grpSpLocks/>
          </p:cNvGrpSpPr>
          <p:nvPr/>
        </p:nvGrpSpPr>
        <p:grpSpPr bwMode="auto">
          <a:xfrm>
            <a:off x="3638550" y="5373688"/>
            <a:ext cx="4508500" cy="1220787"/>
            <a:chOff x="0" y="0"/>
            <a:chExt cx="2840" cy="769"/>
          </a:xfrm>
        </p:grpSpPr>
        <p:sp>
          <p:nvSpPr>
            <p:cNvPr id="18437" name="Rectangle 5"/>
            <p:cNvSpPr>
              <a:spLocks/>
            </p:cNvSpPr>
            <p:nvPr/>
          </p:nvSpPr>
          <p:spPr bwMode="auto">
            <a:xfrm>
              <a:off x="0" y="0"/>
              <a:ext cx="2808" cy="769"/>
            </a:xfrm>
            <a:prstGeom prst="rect">
              <a:avLst/>
            </a:prstGeom>
            <a:solidFill>
              <a:srgbClr val="F2F2F2"/>
            </a:solidFill>
            <a:ln w="38100">
              <a:solidFill>
                <a:srgbClr val="A5A5A5"/>
              </a:solidFill>
              <a:round/>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8438" name="Rectangle 6"/>
            <p:cNvSpPr>
              <a:spLocks/>
            </p:cNvSpPr>
            <p:nvPr/>
          </p:nvSpPr>
          <p:spPr bwMode="auto">
            <a:xfrm>
              <a:off x="0" y="0"/>
              <a:ext cx="2840" cy="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lnSpc>
                  <a:spcPct val="115000"/>
                </a:lnSpc>
                <a:spcBef>
                  <a:spcPct val="0"/>
                </a:spcBef>
                <a:buClrTx/>
                <a:buSzTx/>
                <a:buFontTx/>
                <a:buNone/>
              </a:pPr>
              <a:r>
                <a:rPr lang="en-US" altLang="en-US" sz="1400">
                  <a:solidFill>
                    <a:srgbClr val="1A1617"/>
                  </a:solidFill>
                  <a:latin typeface="Tahoma Bold" charset="0"/>
                  <a:cs typeface="Tahoma Bold" charset="0"/>
                  <a:sym typeface="Tahoma Bold" charset="0"/>
                </a:rPr>
                <a:t>Hydro Turbine power</a:t>
              </a:r>
            </a:p>
            <a:p>
              <a:pPr eaLnBrk="1" hangingPunct="1">
                <a:lnSpc>
                  <a:spcPct val="115000"/>
                </a:lnSpc>
                <a:spcBef>
                  <a:spcPct val="0"/>
                </a:spcBef>
                <a:buClrTx/>
                <a:buSzTx/>
                <a:buFontTx/>
                <a:buNone/>
              </a:pPr>
              <a:r>
                <a:rPr lang="en-US" altLang="en-US" sz="1400">
                  <a:solidFill>
                    <a:srgbClr val="1A1617"/>
                  </a:solidFill>
                  <a:latin typeface="Tahoma Bold" charset="0"/>
                  <a:cs typeface="Tahoma Bold" charset="0"/>
                  <a:sym typeface="Tahoma Bold" charset="0"/>
                </a:rPr>
                <a:t>P = ½ p AV</a:t>
              </a:r>
              <a:r>
                <a:rPr lang="en-US" altLang="en-US" sz="1400" baseline="32000">
                  <a:solidFill>
                    <a:srgbClr val="1A1617"/>
                  </a:solidFill>
                  <a:latin typeface="Tahoma Bold" charset="0"/>
                  <a:cs typeface="Tahoma Bold" charset="0"/>
                  <a:sym typeface="Tahoma Bold" charset="0"/>
                </a:rPr>
                <a:t>3  </a:t>
              </a:r>
              <a:r>
                <a:rPr lang="en-US" altLang="en-US" sz="1400">
                  <a:solidFill>
                    <a:srgbClr val="1A1617"/>
                  </a:solidFill>
                  <a:latin typeface="Tahoma Bold" charset="0"/>
                  <a:cs typeface="Tahoma Bold" charset="0"/>
                  <a:sym typeface="Tahoma Bold" charset="0"/>
                </a:rPr>
                <a:t>L</a:t>
              </a:r>
            </a:p>
            <a:p>
              <a:pPr eaLnBrk="1" hangingPunct="1">
                <a:lnSpc>
                  <a:spcPct val="115000"/>
                </a:lnSpc>
                <a:spcBef>
                  <a:spcPct val="0"/>
                </a:spcBef>
                <a:buClrTx/>
                <a:buSzTx/>
                <a:buFontTx/>
                <a:buNone/>
              </a:pPr>
              <a:r>
                <a:rPr lang="en-US" altLang="en-US" sz="1100">
                  <a:latin typeface="Tahoma" charset="0"/>
                  <a:cs typeface="Tahoma" charset="0"/>
                  <a:sym typeface="Tahoma" charset="0"/>
                </a:rPr>
                <a:t>P=Power	p=density of water</a:t>
              </a:r>
            </a:p>
            <a:p>
              <a:pPr eaLnBrk="1" hangingPunct="1">
                <a:lnSpc>
                  <a:spcPct val="115000"/>
                </a:lnSpc>
                <a:spcBef>
                  <a:spcPct val="0"/>
                </a:spcBef>
                <a:buClrTx/>
                <a:buSzTx/>
                <a:buFontTx/>
                <a:buNone/>
              </a:pPr>
              <a:r>
                <a:rPr lang="en-US" altLang="en-US" sz="1100">
                  <a:latin typeface="Tahoma" charset="0"/>
                  <a:cs typeface="Tahoma" charset="0"/>
                  <a:sym typeface="Tahoma" charset="0"/>
                </a:rPr>
                <a:t>V=velocity in metres/sec  	A=swept area    L = Load factor</a:t>
              </a:r>
            </a:p>
            <a:p>
              <a:pPr eaLnBrk="1" hangingPunct="1">
                <a:lnSpc>
                  <a:spcPct val="115000"/>
                </a:lnSpc>
                <a:spcBef>
                  <a:spcPct val="0"/>
                </a:spcBef>
                <a:buClrTx/>
                <a:buSzTx/>
                <a:buFontTx/>
                <a:buNone/>
              </a:pPr>
              <a:r>
                <a:rPr lang="en-US" altLang="en-US" sz="1100">
                  <a:latin typeface="Tahoma" charset="0"/>
                  <a:cs typeface="Tahoma" charset="0"/>
                  <a:sym typeface="Tahoma" charset="0"/>
                </a:rPr>
                <a:t>Air density  1.2473 kg/m</a:t>
              </a:r>
              <a:r>
                <a:rPr lang="en-US" altLang="en-US" sz="1100" baseline="30000">
                  <a:latin typeface="Tahoma" charset="0"/>
                  <a:cs typeface="Tahoma" charset="0"/>
                  <a:sym typeface="Tahoma" charset="0"/>
                </a:rPr>
                <a:t>3</a:t>
              </a:r>
              <a:r>
                <a:rPr lang="en-US" altLang="en-US" sz="1100">
                  <a:latin typeface="Tahoma" charset="0"/>
                  <a:ea typeface="Lucida Grande" charset="0"/>
                  <a:cs typeface="Lucida Grande" charset="0"/>
                  <a:sym typeface="Tahoma" charset="0"/>
                </a:rPr>
                <a:t>	Seawater density  1030 kg/m</a:t>
              </a:r>
              <a:r>
                <a:rPr lang="en-US" altLang="en-US" sz="1100" baseline="30000">
                  <a:latin typeface="Tahoma" charset="0"/>
                  <a:cs typeface="Tahoma" charset="0"/>
                  <a:sym typeface="Tahoma" charset="0"/>
                </a:rPr>
                <a:t>3</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52400"/>
            <a:ext cx="9161463"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04800"/>
            <a:ext cx="25908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700" y="1765300"/>
            <a:ext cx="2057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962400"/>
            <a:ext cx="3429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4"/>
          <p:cNvSpPr>
            <a:spLocks/>
          </p:cNvSpPr>
          <p:nvPr/>
        </p:nvSpPr>
        <p:spPr bwMode="auto">
          <a:xfrm>
            <a:off x="6781800" y="4038600"/>
            <a:ext cx="21463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r>
              <a:rPr lang="en-US" altLang="en-US" sz="2400" b="1">
                <a:solidFill>
                  <a:srgbClr val="7575D1"/>
                </a:solidFill>
                <a:latin typeface="Lucida Grande" charset="0"/>
                <a:ea typeface="Lucida Grande" charset="0"/>
                <a:cs typeface="Lucida Grande" charset="0"/>
                <a:sym typeface="Lucida Grande" charset="0"/>
              </a:rPr>
              <a:t> VENTURI</a:t>
            </a:r>
          </a:p>
        </p:txBody>
      </p:sp>
      <p:pic>
        <p:nvPicPr>
          <p:cNvPr id="20485"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00" y="3898900"/>
            <a:ext cx="19812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6"/>
          <p:cNvSpPr>
            <a:spLocks/>
          </p:cNvSpPr>
          <p:nvPr/>
        </p:nvSpPr>
        <p:spPr bwMode="auto">
          <a:xfrm>
            <a:off x="304800" y="381000"/>
            <a:ext cx="8166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r>
              <a:rPr lang="en-US" altLang="en-US" b="1">
                <a:solidFill>
                  <a:srgbClr val="262673"/>
                </a:solidFill>
                <a:latin typeface="Lucida Grande" charset="0"/>
                <a:ea typeface="Lucida Grande" charset="0"/>
                <a:cs typeface="Lucida Grande" charset="0"/>
                <a:sym typeface="Lucida Grande" charset="0"/>
              </a:rPr>
              <a:t>Types of turbines </a:t>
            </a:r>
          </a:p>
          <a:p>
            <a:pPr eaLnBrk="1" hangingPunct="1">
              <a:spcBef>
                <a:spcPct val="0"/>
              </a:spcBef>
              <a:buClrTx/>
              <a:buSzTx/>
              <a:buFontTx/>
              <a:buNone/>
            </a:pPr>
            <a:r>
              <a:rPr lang="en-US" altLang="en-US" sz="1400" b="1">
                <a:solidFill>
                  <a:srgbClr val="262673"/>
                </a:solidFill>
                <a:latin typeface="Lucida Grande" charset="0"/>
                <a:ea typeface="Lucida Grande" charset="0"/>
                <a:cs typeface="Lucida Grande" charset="0"/>
                <a:sym typeface="Lucida Grande" charset="0"/>
              </a:rPr>
              <a:t>Re: how the turbine is aligned to the medium: Horizontal Axis (HAWT) Vertical Axis (VAWT)</a:t>
            </a:r>
          </a:p>
        </p:txBody>
      </p:sp>
      <p:sp>
        <p:nvSpPr>
          <p:cNvPr id="20487" name="Rectangle 7"/>
          <p:cNvSpPr>
            <a:spLocks/>
          </p:cNvSpPr>
          <p:nvPr/>
        </p:nvSpPr>
        <p:spPr bwMode="auto">
          <a:xfrm>
            <a:off x="504825" y="2933700"/>
            <a:ext cx="16256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r>
              <a:rPr lang="en-US" altLang="en-US" sz="2400" b="1">
                <a:solidFill>
                  <a:srgbClr val="7575D1"/>
                </a:solidFill>
                <a:latin typeface="Lucida Grande" charset="0"/>
                <a:ea typeface="Lucida Grande" charset="0"/>
                <a:cs typeface="Lucida Grande" charset="0"/>
                <a:sym typeface="Lucida Grande" charset="0"/>
              </a:rPr>
              <a:t>dual  HAWT</a:t>
            </a:r>
          </a:p>
        </p:txBody>
      </p:sp>
      <p:sp>
        <p:nvSpPr>
          <p:cNvPr id="20488" name="Rectangle 8"/>
          <p:cNvSpPr>
            <a:spLocks/>
          </p:cNvSpPr>
          <p:nvPr/>
        </p:nvSpPr>
        <p:spPr bwMode="auto">
          <a:xfrm>
            <a:off x="3352800" y="2959100"/>
            <a:ext cx="26543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r>
              <a:rPr lang="en-US" altLang="en-US" sz="2400" b="1">
                <a:solidFill>
                  <a:srgbClr val="7575D1"/>
                </a:solidFill>
                <a:latin typeface="Lucida Grande" charset="0"/>
                <a:ea typeface="Lucida Grande" charset="0"/>
                <a:cs typeface="Lucida Grande" charset="0"/>
                <a:sym typeface="Lucida Grande" charset="0"/>
              </a:rPr>
              <a:t>OSCILLATING mechanical maintenance risks</a:t>
            </a:r>
          </a:p>
        </p:txBody>
      </p:sp>
      <p:sp>
        <p:nvSpPr>
          <p:cNvPr id="20489" name="Rectangle 9"/>
          <p:cNvSpPr>
            <a:spLocks/>
          </p:cNvSpPr>
          <p:nvPr/>
        </p:nvSpPr>
        <p:spPr bwMode="auto">
          <a:xfrm>
            <a:off x="990600" y="6032500"/>
            <a:ext cx="12319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r>
              <a:rPr lang="en-US" altLang="en-US" sz="2400" b="1">
                <a:solidFill>
                  <a:srgbClr val="7575D1"/>
                </a:solidFill>
                <a:latin typeface="Lucida Grande" charset="0"/>
                <a:ea typeface="Lucida Grande" charset="0"/>
                <a:cs typeface="Lucida Grande" charset="0"/>
                <a:sym typeface="Lucida Grande" charset="0"/>
              </a:rPr>
              <a:t>VAWT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p:cTn id="7" dur="500" fill="hold"/>
                                        <p:tgtEl>
                                          <p:spTgt spid="20486"/>
                                        </p:tgtEl>
                                        <p:attrNameLst>
                                          <p:attrName>ppt_w</p:attrName>
                                        </p:attrNameLst>
                                      </p:cBhvr>
                                      <p:tavLst>
                                        <p:tav tm="0">
                                          <p:val>
                                            <p:fltVal val="0"/>
                                          </p:val>
                                        </p:tav>
                                        <p:tav tm="100000">
                                          <p:val>
                                            <p:strVal val="#ppt_w"/>
                                          </p:val>
                                        </p:tav>
                                      </p:tavLst>
                                    </p:anim>
                                    <p:anim calcmode="lin" valueType="num">
                                      <p:cBhvr>
                                        <p:cTn id="8" dur="500" fill="hold"/>
                                        <p:tgtEl>
                                          <p:spTgt spid="2048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487"/>
                                        </p:tgtEl>
                                        <p:attrNameLst>
                                          <p:attrName>style.visibility</p:attrName>
                                        </p:attrNameLst>
                                      </p:cBhvr>
                                      <p:to>
                                        <p:strVal val="visible"/>
                                      </p:to>
                                    </p:set>
                                    <p:anim calcmode="lin" valueType="num">
                                      <p:cBhvr>
                                        <p:cTn id="13" dur="500" fill="hold"/>
                                        <p:tgtEl>
                                          <p:spTgt spid="20487"/>
                                        </p:tgtEl>
                                        <p:attrNameLst>
                                          <p:attrName>ppt_w</p:attrName>
                                        </p:attrNameLst>
                                      </p:cBhvr>
                                      <p:tavLst>
                                        <p:tav tm="0">
                                          <p:val>
                                            <p:fltVal val="0"/>
                                          </p:val>
                                        </p:tav>
                                        <p:tav tm="100000">
                                          <p:val>
                                            <p:strVal val="#ppt_w"/>
                                          </p:val>
                                        </p:tav>
                                      </p:tavLst>
                                    </p:anim>
                                    <p:anim calcmode="lin" valueType="num">
                                      <p:cBhvr>
                                        <p:cTn id="14" dur="500" fill="hold"/>
                                        <p:tgtEl>
                                          <p:spTgt spid="20487"/>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048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20484"/>
                                        </p:tgtEl>
                                        <p:attrNameLst>
                                          <p:attrName>style.visibility</p:attrName>
                                        </p:attrNameLst>
                                      </p:cBhvr>
                                      <p:to>
                                        <p:strVal val="visible"/>
                                      </p:to>
                                    </p:set>
                                    <p:anim calcmode="lin" valueType="num">
                                      <p:cBhvr>
                                        <p:cTn id="23" dur="500" fill="hold"/>
                                        <p:tgtEl>
                                          <p:spTgt spid="20484"/>
                                        </p:tgtEl>
                                        <p:attrNameLst>
                                          <p:attrName>ppt_w</p:attrName>
                                        </p:attrNameLst>
                                      </p:cBhvr>
                                      <p:tavLst>
                                        <p:tav tm="0">
                                          <p:val>
                                            <p:fltVal val="0"/>
                                          </p:val>
                                        </p:tav>
                                        <p:tav tm="100000">
                                          <p:val>
                                            <p:strVal val="#ppt_w"/>
                                          </p:val>
                                        </p:tav>
                                      </p:tavLst>
                                    </p:anim>
                                    <p:anim calcmode="lin" valueType="num">
                                      <p:cBhvr>
                                        <p:cTn id="24" dur="500" fill="hold"/>
                                        <p:tgtEl>
                                          <p:spTgt spid="20484"/>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499"/>
                                          </p:stCondLst>
                                        </p:cTn>
                                        <p:tgtEl>
                                          <p:spTgt spid="2048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20488"/>
                                        </p:tgtEl>
                                        <p:attrNameLst>
                                          <p:attrName>style.visibility</p:attrName>
                                        </p:attrNameLst>
                                      </p:cBhvr>
                                      <p:to>
                                        <p:strVal val="visible"/>
                                      </p:to>
                                    </p:set>
                                    <p:anim calcmode="lin" valueType="num">
                                      <p:cBhvr>
                                        <p:cTn id="33" dur="500" fill="hold"/>
                                        <p:tgtEl>
                                          <p:spTgt spid="20488"/>
                                        </p:tgtEl>
                                        <p:attrNameLst>
                                          <p:attrName>ppt_w</p:attrName>
                                        </p:attrNameLst>
                                      </p:cBhvr>
                                      <p:tavLst>
                                        <p:tav tm="0">
                                          <p:val>
                                            <p:fltVal val="0"/>
                                          </p:val>
                                        </p:tav>
                                        <p:tav tm="100000">
                                          <p:val>
                                            <p:strVal val="#ppt_w"/>
                                          </p:val>
                                        </p:tav>
                                      </p:tavLst>
                                    </p:anim>
                                    <p:anim calcmode="lin" valueType="num">
                                      <p:cBhvr>
                                        <p:cTn id="34" dur="500" fill="hold"/>
                                        <p:tgtEl>
                                          <p:spTgt spid="20488"/>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2048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20489"/>
                                        </p:tgtEl>
                                        <p:attrNameLst>
                                          <p:attrName>style.visibility</p:attrName>
                                        </p:attrNameLst>
                                      </p:cBhvr>
                                      <p:to>
                                        <p:strVal val="visible"/>
                                      </p:to>
                                    </p:set>
                                    <p:anim calcmode="lin" valueType="num">
                                      <p:cBhvr>
                                        <p:cTn id="43" dur="500" fill="hold"/>
                                        <p:tgtEl>
                                          <p:spTgt spid="20489"/>
                                        </p:tgtEl>
                                        <p:attrNameLst>
                                          <p:attrName>ppt_w</p:attrName>
                                        </p:attrNameLst>
                                      </p:cBhvr>
                                      <p:tavLst>
                                        <p:tav tm="0">
                                          <p:val>
                                            <p:fltVal val="0"/>
                                          </p:val>
                                        </p:tav>
                                        <p:tav tm="100000">
                                          <p:val>
                                            <p:strVal val="#ppt_w"/>
                                          </p:val>
                                        </p:tav>
                                      </p:tavLst>
                                    </p:anim>
                                    <p:anim calcmode="lin" valueType="num">
                                      <p:cBhvr>
                                        <p:cTn id="44" dur="500" fill="hold"/>
                                        <p:tgtEl>
                                          <p:spTgt spid="20489"/>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499"/>
                                          </p:stCondLst>
                                        </p:cTn>
                                        <p:tgtEl>
                                          <p:spTgt spid="20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utoUpdateAnimBg="0"/>
      <p:bldP spid="20486" grpId="0" autoUpdateAnimBg="0"/>
      <p:bldP spid="20487" grpId="0" autoUpdateAnimBg="0"/>
      <p:bldP spid="20488" grpId="0" autoUpdateAnimBg="0"/>
      <p:bldP spid="20489"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305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p:cNvSpPr>
          <p:nvPr/>
        </p:nvSpPr>
        <p:spPr bwMode="auto">
          <a:xfrm>
            <a:off x="508000" y="482600"/>
            <a:ext cx="54102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r>
              <a:rPr lang="en-US" altLang="en-US" b="1">
                <a:solidFill>
                  <a:srgbClr val="262673"/>
                </a:solidFill>
                <a:latin typeface="Lucida Grande" charset="0"/>
                <a:ea typeface="Lucida Grande" charset="0"/>
                <a:cs typeface="Lucida Grande" charset="0"/>
                <a:sym typeface="Lucida Grande" charset="0"/>
              </a:rPr>
              <a:t>Types of Anchoring</a:t>
            </a:r>
          </a:p>
        </p:txBody>
      </p:sp>
      <p:sp>
        <p:nvSpPr>
          <p:cNvPr id="21507" name="Rectangle 3"/>
          <p:cNvSpPr>
            <a:spLocks/>
          </p:cNvSpPr>
          <p:nvPr/>
        </p:nvSpPr>
        <p:spPr bwMode="auto">
          <a:xfrm>
            <a:off x="546100" y="1935163"/>
            <a:ext cx="7785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ct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r>
              <a:rPr lang="en-US" altLang="en-US" sz="2400" b="1">
                <a:solidFill>
                  <a:srgbClr val="FFFFFF"/>
                </a:solidFill>
                <a:latin typeface="Lucida Grande" charset="0"/>
                <a:ea typeface="Lucida Grande" charset="0"/>
                <a:cs typeface="Lucida Grande" charset="0"/>
                <a:sym typeface="Lucida Grande" charset="0"/>
              </a:rPr>
              <a:t>Seabed Mounted/Gravity Base</a:t>
            </a:r>
          </a:p>
          <a:p>
            <a:pPr eaLnBrk="1" hangingPunct="1">
              <a:spcBef>
                <a:spcPct val="0"/>
              </a:spcBef>
              <a:buClrTx/>
              <a:buSzTx/>
              <a:buFontTx/>
              <a:buNone/>
            </a:pPr>
            <a:endParaRPr lang="en-US" altLang="en-US" sz="2400" b="1">
              <a:solidFill>
                <a:srgbClr val="FFFFFF"/>
              </a:solidFill>
              <a:latin typeface="Lucida Grande" charset="0"/>
              <a:ea typeface="Lucida Grande" charset="0"/>
              <a:cs typeface="Lucida Grande" charset="0"/>
              <a:sym typeface="Lucida Grande" charset="0"/>
            </a:endParaRPr>
          </a:p>
          <a:p>
            <a:pPr eaLnBrk="1" hangingPunct="1">
              <a:spcBef>
                <a:spcPct val="0"/>
              </a:spcBef>
              <a:buClrTx/>
              <a:buSzTx/>
              <a:buFontTx/>
              <a:buNone/>
            </a:pPr>
            <a:r>
              <a:rPr lang="en-US" altLang="en-US" sz="2400" b="1">
                <a:solidFill>
                  <a:srgbClr val="FFFFFF"/>
                </a:solidFill>
                <a:latin typeface="Lucida Grande" charset="0"/>
                <a:ea typeface="Lucida Grande" charset="0"/>
                <a:cs typeface="Lucida Grande" charset="0"/>
                <a:sym typeface="Lucida Grande" charset="0"/>
              </a:rPr>
              <a:t>Pile Mounted</a:t>
            </a:r>
          </a:p>
          <a:p>
            <a:pPr eaLnBrk="1" hangingPunct="1">
              <a:spcBef>
                <a:spcPct val="0"/>
              </a:spcBef>
              <a:buClrTx/>
              <a:buSzTx/>
              <a:buFontTx/>
              <a:buNone/>
            </a:pPr>
            <a:endParaRPr lang="en-US" altLang="en-US" sz="2400" b="1">
              <a:solidFill>
                <a:srgbClr val="FFFFFF"/>
              </a:solidFill>
              <a:latin typeface="Lucida Grande" charset="0"/>
              <a:ea typeface="Lucida Grande" charset="0"/>
              <a:cs typeface="Lucida Grande" charset="0"/>
              <a:sym typeface="Lucida Grande" charset="0"/>
            </a:endParaRPr>
          </a:p>
          <a:p>
            <a:pPr eaLnBrk="1" hangingPunct="1">
              <a:spcBef>
                <a:spcPct val="0"/>
              </a:spcBef>
              <a:buClrTx/>
              <a:buSzTx/>
              <a:buFontTx/>
              <a:buNone/>
            </a:pPr>
            <a:r>
              <a:rPr lang="en-US" altLang="en-US" sz="2400" b="1">
                <a:solidFill>
                  <a:srgbClr val="FFFFFF"/>
                </a:solidFill>
                <a:latin typeface="Lucida Grande" charset="0"/>
                <a:ea typeface="Lucida Grande" charset="0"/>
                <a:cs typeface="Lucida Grande" charset="0"/>
                <a:sym typeface="Lucida Grande" charset="0"/>
              </a:rPr>
              <a:t>Floating </a:t>
            </a:r>
          </a:p>
          <a:p>
            <a:pPr eaLnBrk="1" hangingPunct="1">
              <a:spcBef>
                <a:spcPct val="0"/>
              </a:spcBef>
              <a:buClrTx/>
              <a:buSzTx/>
              <a:buFontTx/>
              <a:buNone/>
            </a:pPr>
            <a:r>
              <a:rPr lang="en-US" altLang="en-US" sz="2000">
                <a:solidFill>
                  <a:srgbClr val="FFFFFF"/>
                </a:solidFill>
                <a:latin typeface="Lucida Grande" charset="0"/>
                <a:ea typeface="Lucida Grande" charset="0"/>
                <a:cs typeface="Lucida Grande" charset="0"/>
                <a:sym typeface="Lucida Grande" charset="0"/>
              </a:rPr>
              <a:t>  Flexible mooring</a:t>
            </a:r>
          </a:p>
          <a:p>
            <a:pPr eaLnBrk="1" hangingPunct="1">
              <a:spcBef>
                <a:spcPct val="0"/>
              </a:spcBef>
              <a:buClrTx/>
              <a:buSzTx/>
              <a:buFontTx/>
              <a:buNone/>
            </a:pPr>
            <a:r>
              <a:rPr lang="en-US" altLang="en-US" sz="2000">
                <a:solidFill>
                  <a:srgbClr val="FFFFFF"/>
                </a:solidFill>
                <a:latin typeface="Lucida Grande" charset="0"/>
                <a:ea typeface="Lucida Grande" charset="0"/>
                <a:cs typeface="Lucida Grande" charset="0"/>
                <a:sym typeface="Lucida Grande" charset="0"/>
              </a:rPr>
              <a:t>  Rigid mooring</a:t>
            </a:r>
          </a:p>
          <a:p>
            <a:pPr eaLnBrk="1" hangingPunct="1">
              <a:spcBef>
                <a:spcPct val="0"/>
              </a:spcBef>
              <a:buClrTx/>
              <a:buSzTx/>
              <a:buFontTx/>
              <a:buNone/>
            </a:pPr>
            <a:r>
              <a:rPr lang="en-US" altLang="en-US" sz="2000">
                <a:solidFill>
                  <a:srgbClr val="FFFFFF"/>
                </a:solidFill>
                <a:latin typeface="Lucida Grande" charset="0"/>
                <a:ea typeface="Lucida Grande" charset="0"/>
                <a:cs typeface="Lucida Grande" charset="0"/>
                <a:sym typeface="Lucida Grande" charset="0"/>
              </a:rPr>
              <a:t>  Floating structure</a:t>
            </a:r>
          </a:p>
          <a:p>
            <a:pPr eaLnBrk="1" hangingPunct="1">
              <a:spcBef>
                <a:spcPct val="0"/>
              </a:spcBef>
              <a:buClrTx/>
              <a:buSzTx/>
              <a:buFontTx/>
              <a:buNone/>
            </a:pPr>
            <a:r>
              <a:rPr lang="en-US" altLang="en-US" sz="2000">
                <a:solidFill>
                  <a:srgbClr val="FFFFFF"/>
                </a:solidFill>
                <a:latin typeface="Lucida Grande" charset="0"/>
                <a:ea typeface="Lucida Grande" charset="0"/>
                <a:cs typeface="Lucida Grande" charset="0"/>
                <a:sym typeface="Lucida Grande" charset="0"/>
              </a:rPr>
              <a:t> </a:t>
            </a:r>
          </a:p>
          <a:p>
            <a:pPr eaLnBrk="1" hangingPunct="1">
              <a:spcBef>
                <a:spcPct val="0"/>
              </a:spcBef>
              <a:buClrTx/>
              <a:buSzTx/>
              <a:buFontTx/>
              <a:buNone/>
            </a:pPr>
            <a:r>
              <a:rPr lang="en-US" altLang="en-US" sz="2400" b="1">
                <a:solidFill>
                  <a:srgbClr val="FFFFFF"/>
                </a:solidFill>
                <a:latin typeface="Lucida Grande" charset="0"/>
                <a:ea typeface="Lucida Grande" charset="0"/>
                <a:cs typeface="Lucida Grande" charset="0"/>
                <a:sym typeface="Lucida Grande" charset="0"/>
              </a:rPr>
              <a:t>Hydrofoil Inducing Downforce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1507">
                                            <p:txEl>
                                              <p:pRg st="0" end="0"/>
                                            </p:txEl>
                                          </p:spTgt>
                                        </p:tgtEl>
                                        <p:attrNameLst>
                                          <p:attrName>style.visibility</p:attrName>
                                        </p:attrNameLst>
                                      </p:cBhvr>
                                      <p:to>
                                        <p:strVal val="visible"/>
                                      </p:to>
                                    </p:set>
                                    <p:anim calcmode="lin" valueType="num">
                                      <p:cBhvr>
                                        <p:cTn id="13" dur="500" fill="hold"/>
                                        <p:tgtEl>
                                          <p:spTgt spid="2150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15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anim calcmode="lin" valueType="num">
                                      <p:cBhvr>
                                        <p:cTn id="19" dur="500" fill="hold"/>
                                        <p:tgtEl>
                                          <p:spTgt spid="2150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150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1507">
                                            <p:txEl>
                                              <p:pRg st="4" end="4"/>
                                            </p:txEl>
                                          </p:spTgt>
                                        </p:tgtEl>
                                        <p:attrNameLst>
                                          <p:attrName>style.visibility</p:attrName>
                                        </p:attrNameLst>
                                      </p:cBhvr>
                                      <p:to>
                                        <p:strVal val="visible"/>
                                      </p:to>
                                    </p:set>
                                    <p:anim calcmode="lin" valueType="num">
                                      <p:cBhvr>
                                        <p:cTn id="25" dur="500" fill="hold"/>
                                        <p:tgtEl>
                                          <p:spTgt spid="21507">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2150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21507">
                                            <p:txEl>
                                              <p:pRg st="5" end="5"/>
                                            </p:txEl>
                                          </p:spTgt>
                                        </p:tgtEl>
                                        <p:attrNameLst>
                                          <p:attrName>style.visibility</p:attrName>
                                        </p:attrNameLst>
                                      </p:cBhvr>
                                      <p:to>
                                        <p:strVal val="visible"/>
                                      </p:to>
                                    </p:set>
                                    <p:anim calcmode="lin" valueType="num">
                                      <p:cBhvr>
                                        <p:cTn id="31" dur="500" fill="hold"/>
                                        <p:tgtEl>
                                          <p:spTgt spid="21507">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21507">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1507">
                                            <p:txEl>
                                              <p:pRg st="6" end="6"/>
                                            </p:txEl>
                                          </p:spTgt>
                                        </p:tgtEl>
                                        <p:attrNameLst>
                                          <p:attrName>style.visibility</p:attrName>
                                        </p:attrNameLst>
                                      </p:cBhvr>
                                      <p:to>
                                        <p:strVal val="visible"/>
                                      </p:to>
                                    </p:set>
                                    <p:anim calcmode="lin" valueType="num">
                                      <p:cBhvr>
                                        <p:cTn id="37" dur="500" fill="hold"/>
                                        <p:tgtEl>
                                          <p:spTgt spid="21507">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21507">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21507">
                                            <p:txEl>
                                              <p:pRg st="7" end="7"/>
                                            </p:txEl>
                                          </p:spTgt>
                                        </p:tgtEl>
                                        <p:attrNameLst>
                                          <p:attrName>style.visibility</p:attrName>
                                        </p:attrNameLst>
                                      </p:cBhvr>
                                      <p:to>
                                        <p:strVal val="visible"/>
                                      </p:to>
                                    </p:set>
                                    <p:anim calcmode="lin" valueType="num">
                                      <p:cBhvr>
                                        <p:cTn id="43" dur="500" fill="hold"/>
                                        <p:tgtEl>
                                          <p:spTgt spid="21507">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21507">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1507">
                                            <p:txEl>
                                              <p:pRg st="8" end="8"/>
                                            </p:txEl>
                                          </p:spTgt>
                                        </p:tgtEl>
                                        <p:attrNameLst>
                                          <p:attrName>style.visibility</p:attrName>
                                        </p:attrNameLst>
                                      </p:cBhvr>
                                      <p:to>
                                        <p:strVal val="visible"/>
                                      </p:to>
                                    </p:set>
                                    <p:anim calcmode="lin" valueType="num">
                                      <p:cBhvr>
                                        <p:cTn id="49" dur="500" fill="hold"/>
                                        <p:tgtEl>
                                          <p:spTgt spid="21507">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21507">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21507">
                                            <p:txEl>
                                              <p:pRg st="9" end="9"/>
                                            </p:txEl>
                                          </p:spTgt>
                                        </p:tgtEl>
                                        <p:attrNameLst>
                                          <p:attrName>style.visibility</p:attrName>
                                        </p:attrNameLst>
                                      </p:cBhvr>
                                      <p:to>
                                        <p:strVal val="visible"/>
                                      </p:to>
                                    </p:set>
                                    <p:anim calcmode="lin" valueType="num">
                                      <p:cBhvr>
                                        <p:cTn id="55" dur="500" fill="hold"/>
                                        <p:tgtEl>
                                          <p:spTgt spid="21507">
                                            <p:txEl>
                                              <p:pRg st="9" end="9"/>
                                            </p:txEl>
                                          </p:spTgt>
                                        </p:tgtEl>
                                        <p:attrNameLst>
                                          <p:attrName>ppt_w</p:attrName>
                                        </p:attrNameLst>
                                      </p:cBhvr>
                                      <p:tavLst>
                                        <p:tav tm="0">
                                          <p:val>
                                            <p:fltVal val="0"/>
                                          </p:val>
                                        </p:tav>
                                        <p:tav tm="100000">
                                          <p:val>
                                            <p:strVal val="#ppt_w"/>
                                          </p:val>
                                        </p:tav>
                                      </p:tavLst>
                                    </p:anim>
                                    <p:anim calcmode="lin" valueType="num">
                                      <p:cBhvr>
                                        <p:cTn id="56" dur="500" fill="hold"/>
                                        <p:tgtEl>
                                          <p:spTgt spid="21507">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21507"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1"/>
          <p:cNvGrpSpPr>
            <a:grpSpLocks/>
          </p:cNvGrpSpPr>
          <p:nvPr/>
        </p:nvGrpSpPr>
        <p:grpSpPr bwMode="auto">
          <a:xfrm>
            <a:off x="250825" y="304800"/>
            <a:ext cx="3709988" cy="4551363"/>
            <a:chOff x="0" y="0"/>
            <a:chExt cx="2337" cy="2867"/>
          </a:xfrm>
        </p:grpSpPr>
        <p:grpSp>
          <p:nvGrpSpPr>
            <p:cNvPr id="22534" name="Group 4"/>
            <p:cNvGrpSpPr>
              <a:grpSpLocks/>
            </p:cNvGrpSpPr>
            <p:nvPr/>
          </p:nvGrpSpPr>
          <p:grpSpPr bwMode="auto">
            <a:xfrm>
              <a:off x="277" y="0"/>
              <a:ext cx="1601" cy="193"/>
              <a:chOff x="0" y="0"/>
              <a:chExt cx="1601" cy="193"/>
            </a:xfrm>
          </p:grpSpPr>
          <p:sp>
            <p:nvSpPr>
              <p:cNvPr id="3" name="Rectangle 2"/>
              <p:cNvSpPr>
                <a:spLocks/>
              </p:cNvSpPr>
              <p:nvPr/>
            </p:nvSpPr>
            <p:spPr bwMode="auto">
              <a:xfrm>
                <a:off x="0" y="0"/>
                <a:ext cx="1552" cy="193"/>
              </a:xfrm>
              <a:prstGeom prst="rect">
                <a:avLst/>
              </a:prstGeom>
              <a:solidFill>
                <a:srgbClr val="FFFF99"/>
              </a:solidFill>
              <a:ln w="12700">
                <a:solidFill>
                  <a:srgbClr val="C00000"/>
                </a:solidFill>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22552" name="Rectangle 3"/>
              <p:cNvSpPr>
                <a:spLocks/>
              </p:cNvSpPr>
              <p:nvPr/>
            </p:nvSpPr>
            <p:spPr bwMode="auto">
              <a:xfrm>
                <a:off x="0" y="44"/>
                <a:ext cx="1601"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18000" bIns="0" anchor="ctr"/>
              <a:lstStyle>
                <a:lvl1pPr marL="360363" indent="-342900">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000"/>
                  </a:spcBef>
                  <a:buClrTx/>
                  <a:buSzTx/>
                  <a:buFontTx/>
                  <a:buNone/>
                </a:pPr>
                <a:r>
                  <a:rPr lang="en-US" altLang="en-US" sz="1100" b="1">
                    <a:solidFill>
                      <a:srgbClr val="C00000"/>
                    </a:solidFill>
                    <a:latin typeface="Lucida Grande" charset="0"/>
                    <a:ea typeface="Lucida Grande" charset="0"/>
                    <a:cs typeface="Lucida Grande" charset="0"/>
                    <a:sym typeface="Lucida Grande" charset="0"/>
                  </a:rPr>
                  <a:t>FUNDAMENTAL RESEARCH</a:t>
                </a:r>
              </a:p>
            </p:txBody>
          </p:sp>
        </p:grpSp>
        <p:grpSp>
          <p:nvGrpSpPr>
            <p:cNvPr id="22535" name="Group 7"/>
            <p:cNvGrpSpPr>
              <a:grpSpLocks/>
            </p:cNvGrpSpPr>
            <p:nvPr/>
          </p:nvGrpSpPr>
          <p:grpSpPr bwMode="auto">
            <a:xfrm>
              <a:off x="216" y="2008"/>
              <a:ext cx="1714" cy="193"/>
              <a:chOff x="0" y="0"/>
              <a:chExt cx="1714" cy="193"/>
            </a:xfrm>
          </p:grpSpPr>
          <p:sp>
            <p:nvSpPr>
              <p:cNvPr id="22549" name="Rectangle 5"/>
              <p:cNvSpPr>
                <a:spLocks/>
              </p:cNvSpPr>
              <p:nvPr/>
            </p:nvSpPr>
            <p:spPr bwMode="auto">
              <a:xfrm>
                <a:off x="0" y="0"/>
                <a:ext cx="1666" cy="193"/>
              </a:xfrm>
              <a:prstGeom prst="rect">
                <a:avLst/>
              </a:prstGeom>
              <a:solidFill>
                <a:srgbClr val="CC9900"/>
              </a:solidFill>
              <a:ln w="31750">
                <a:solidFill>
                  <a:srgbClr val="C00000"/>
                </a:solidFill>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4" name="Rectangle 6"/>
              <p:cNvSpPr>
                <a:spLocks/>
              </p:cNvSpPr>
              <p:nvPr/>
            </p:nvSpPr>
            <p:spPr bwMode="auto">
              <a:xfrm>
                <a:off x="0" y="44"/>
                <a:ext cx="1714"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18000" bIns="0" anchor="ctr"/>
              <a:lstStyle>
                <a:lvl1pPr marL="360363" indent="-342900">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000"/>
                  </a:spcBef>
                  <a:buClrTx/>
                  <a:buSzTx/>
                  <a:buFontTx/>
                  <a:buNone/>
                </a:pPr>
                <a:r>
                  <a:rPr lang="en-US" altLang="en-US" sz="1100" b="1">
                    <a:solidFill>
                      <a:srgbClr val="FFFFFF"/>
                    </a:solidFill>
                    <a:latin typeface="Lucida Grande" charset="0"/>
                    <a:ea typeface="Lucida Grande" charset="0"/>
                    <a:cs typeface="Lucida Grande" charset="0"/>
                    <a:sym typeface="Lucida Grande" charset="0"/>
                  </a:rPr>
                  <a:t>DEMONSTRATION PROJECT</a:t>
                </a:r>
              </a:p>
            </p:txBody>
          </p:sp>
        </p:grpSp>
        <p:grpSp>
          <p:nvGrpSpPr>
            <p:cNvPr id="22536" name="Group 10"/>
            <p:cNvGrpSpPr>
              <a:grpSpLocks/>
            </p:cNvGrpSpPr>
            <p:nvPr/>
          </p:nvGrpSpPr>
          <p:grpSpPr bwMode="auto">
            <a:xfrm>
              <a:off x="0" y="679"/>
              <a:ext cx="2337" cy="193"/>
              <a:chOff x="0" y="0"/>
              <a:chExt cx="2337" cy="193"/>
            </a:xfrm>
          </p:grpSpPr>
          <p:sp>
            <p:nvSpPr>
              <p:cNvPr id="22547" name="Rectangle 8"/>
              <p:cNvSpPr>
                <a:spLocks/>
              </p:cNvSpPr>
              <p:nvPr/>
            </p:nvSpPr>
            <p:spPr bwMode="auto">
              <a:xfrm>
                <a:off x="0" y="0"/>
                <a:ext cx="2290" cy="193"/>
              </a:xfrm>
              <a:prstGeom prst="rect">
                <a:avLst/>
              </a:prstGeom>
              <a:solidFill>
                <a:srgbClr val="FFFF66"/>
              </a:solidFill>
              <a:ln w="15875">
                <a:solidFill>
                  <a:srgbClr val="C00000"/>
                </a:solidFill>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22548" name="Rectangle 9"/>
              <p:cNvSpPr>
                <a:spLocks/>
              </p:cNvSpPr>
              <p:nvPr/>
            </p:nvSpPr>
            <p:spPr bwMode="auto">
              <a:xfrm>
                <a:off x="1" y="44"/>
                <a:ext cx="233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18000" bIns="0" anchor="ctr"/>
              <a:lstStyle>
                <a:lvl1pPr marL="360363" indent="-342900">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000"/>
                  </a:spcBef>
                  <a:buClrTx/>
                  <a:buSzTx/>
                  <a:buFontTx/>
                  <a:buNone/>
                </a:pPr>
                <a:r>
                  <a:rPr lang="en-US" altLang="en-US" sz="1100" b="1">
                    <a:solidFill>
                      <a:srgbClr val="C00000"/>
                    </a:solidFill>
                    <a:latin typeface="Lucida Grande" charset="0"/>
                    <a:ea typeface="Lucida Grande" charset="0"/>
                    <a:cs typeface="Lucida Grande" charset="0"/>
                    <a:sym typeface="Lucida Grande" charset="0"/>
                  </a:rPr>
                  <a:t>APPLIED RESEARCH &amp; DEVELOPMENT</a:t>
                </a:r>
              </a:p>
            </p:txBody>
          </p:sp>
        </p:grpSp>
        <p:grpSp>
          <p:nvGrpSpPr>
            <p:cNvPr id="22537" name="Group 13"/>
            <p:cNvGrpSpPr>
              <a:grpSpLocks/>
            </p:cNvGrpSpPr>
            <p:nvPr/>
          </p:nvGrpSpPr>
          <p:grpSpPr bwMode="auto">
            <a:xfrm>
              <a:off x="697" y="1358"/>
              <a:ext cx="800" cy="194"/>
              <a:chOff x="0" y="0"/>
              <a:chExt cx="799" cy="194"/>
            </a:xfrm>
          </p:grpSpPr>
          <p:sp>
            <p:nvSpPr>
              <p:cNvPr id="22545" name="Rectangle 11"/>
              <p:cNvSpPr>
                <a:spLocks/>
              </p:cNvSpPr>
              <p:nvPr/>
            </p:nvSpPr>
            <p:spPr bwMode="auto">
              <a:xfrm>
                <a:off x="1" y="0"/>
                <a:ext cx="749" cy="194"/>
              </a:xfrm>
              <a:prstGeom prst="rect">
                <a:avLst/>
              </a:prstGeom>
              <a:solidFill>
                <a:srgbClr val="FFFF00"/>
              </a:solidFill>
              <a:ln w="22225">
                <a:solidFill>
                  <a:srgbClr val="C00000"/>
                </a:solidFill>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22546" name="Rectangle 12"/>
              <p:cNvSpPr>
                <a:spLocks/>
              </p:cNvSpPr>
              <p:nvPr/>
            </p:nvSpPr>
            <p:spPr bwMode="auto">
              <a:xfrm>
                <a:off x="0" y="44"/>
                <a:ext cx="799"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18000" bIns="0" anchor="ctr"/>
              <a:lstStyle>
                <a:lvl1pPr marL="360363" indent="-342900">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000"/>
                  </a:spcBef>
                  <a:buClrTx/>
                  <a:buSzTx/>
                  <a:buFontTx/>
                  <a:buNone/>
                </a:pPr>
                <a:r>
                  <a:rPr lang="en-US" altLang="en-US" sz="1100" b="1">
                    <a:solidFill>
                      <a:srgbClr val="C00000"/>
                    </a:solidFill>
                    <a:latin typeface="Lucida Grande" charset="0"/>
                    <a:ea typeface="Lucida Grande" charset="0"/>
                    <a:cs typeface="Lucida Grande" charset="0"/>
                    <a:sym typeface="Lucida Grande" charset="0"/>
                  </a:rPr>
                  <a:t>PROTOTYPE</a:t>
                </a:r>
              </a:p>
            </p:txBody>
          </p:sp>
        </p:grpSp>
        <p:grpSp>
          <p:nvGrpSpPr>
            <p:cNvPr id="22538" name="Group 16"/>
            <p:cNvGrpSpPr>
              <a:grpSpLocks/>
            </p:cNvGrpSpPr>
            <p:nvPr/>
          </p:nvGrpSpPr>
          <p:grpSpPr bwMode="auto">
            <a:xfrm>
              <a:off x="53" y="2673"/>
              <a:ext cx="2017" cy="194"/>
              <a:chOff x="0" y="0"/>
              <a:chExt cx="2017" cy="194"/>
            </a:xfrm>
          </p:grpSpPr>
          <p:sp>
            <p:nvSpPr>
              <p:cNvPr id="22543" name="Rectangle 14"/>
              <p:cNvSpPr>
                <a:spLocks/>
              </p:cNvSpPr>
              <p:nvPr/>
            </p:nvSpPr>
            <p:spPr bwMode="auto">
              <a:xfrm>
                <a:off x="0" y="0"/>
                <a:ext cx="1967" cy="194"/>
              </a:xfrm>
              <a:prstGeom prst="rect">
                <a:avLst/>
              </a:prstGeom>
              <a:solidFill>
                <a:srgbClr val="A27800"/>
              </a:solidFill>
              <a:ln w="41275">
                <a:solidFill>
                  <a:srgbClr val="C00000"/>
                </a:solidFill>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22544" name="Rectangle 15"/>
              <p:cNvSpPr>
                <a:spLocks/>
              </p:cNvSpPr>
              <p:nvPr/>
            </p:nvSpPr>
            <p:spPr bwMode="auto">
              <a:xfrm>
                <a:off x="0" y="36"/>
                <a:ext cx="201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18000" bIns="0" anchor="ctr"/>
              <a:lstStyle>
                <a:lvl1pPr marL="360363" indent="-342900">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000"/>
                  </a:spcBef>
                  <a:buClrTx/>
                  <a:buSzTx/>
                  <a:buFontTx/>
                  <a:buNone/>
                </a:pPr>
                <a:r>
                  <a:rPr lang="en-US" altLang="en-US" sz="1200" b="1">
                    <a:solidFill>
                      <a:srgbClr val="FFFFFF"/>
                    </a:solidFill>
                    <a:latin typeface="Lucida Grande" charset="0"/>
                    <a:ea typeface="Lucida Grande" charset="0"/>
                    <a:cs typeface="Lucida Grande" charset="0"/>
                    <a:sym typeface="Lucida Grande" charset="0"/>
                  </a:rPr>
                  <a:t>COMMERCIAL </a:t>
                </a:r>
                <a:r>
                  <a:rPr lang="en-US" altLang="en-US" sz="1100" b="1">
                    <a:solidFill>
                      <a:srgbClr val="FFFFFF"/>
                    </a:solidFill>
                    <a:latin typeface="Lucida Grande" charset="0"/>
                    <a:ea typeface="Lucida Grande" charset="0"/>
                    <a:cs typeface="Lucida Grande" charset="0"/>
                    <a:sym typeface="Lucida Grande" charset="0"/>
                  </a:rPr>
                  <a:t>DEVELOPMENT</a:t>
                </a:r>
              </a:p>
            </p:txBody>
          </p:sp>
        </p:grpSp>
        <p:sp>
          <p:nvSpPr>
            <p:cNvPr id="22539" name="Line 17"/>
            <p:cNvSpPr>
              <a:spLocks noChangeShapeType="1"/>
            </p:cNvSpPr>
            <p:nvPr/>
          </p:nvSpPr>
          <p:spPr bwMode="auto">
            <a:xfrm>
              <a:off x="1062" y="2201"/>
              <a:ext cx="1" cy="472"/>
            </a:xfrm>
            <a:prstGeom prst="line">
              <a:avLst/>
            </a:prstGeom>
            <a:noFill/>
            <a:ln w="44450">
              <a:solidFill>
                <a:srgbClr val="C000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22540" name="Line 18"/>
            <p:cNvSpPr>
              <a:spLocks noChangeShapeType="1"/>
            </p:cNvSpPr>
            <p:nvPr/>
          </p:nvSpPr>
          <p:spPr bwMode="auto">
            <a:xfrm>
              <a:off x="1062" y="193"/>
              <a:ext cx="1" cy="472"/>
            </a:xfrm>
            <a:prstGeom prst="line">
              <a:avLst/>
            </a:prstGeom>
            <a:noFill/>
            <a:ln w="9525">
              <a:solidFill>
                <a:srgbClr val="C000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22541" name="Line 19"/>
            <p:cNvSpPr>
              <a:spLocks noChangeShapeType="1"/>
            </p:cNvSpPr>
            <p:nvPr/>
          </p:nvSpPr>
          <p:spPr bwMode="auto">
            <a:xfrm>
              <a:off x="1062" y="886"/>
              <a:ext cx="1" cy="472"/>
            </a:xfrm>
            <a:prstGeom prst="line">
              <a:avLst/>
            </a:prstGeom>
            <a:noFill/>
            <a:ln w="22225">
              <a:solidFill>
                <a:srgbClr val="C000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22542" name="Line 20"/>
            <p:cNvSpPr>
              <a:spLocks noChangeShapeType="1"/>
            </p:cNvSpPr>
            <p:nvPr/>
          </p:nvSpPr>
          <p:spPr bwMode="auto">
            <a:xfrm>
              <a:off x="1062" y="1536"/>
              <a:ext cx="1" cy="472"/>
            </a:xfrm>
            <a:prstGeom prst="line">
              <a:avLst/>
            </a:prstGeom>
            <a:noFill/>
            <a:ln w="31750">
              <a:solidFill>
                <a:srgbClr val="C000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22550" name="Rectangle 22"/>
          <p:cNvSpPr>
            <a:spLocks/>
          </p:cNvSpPr>
          <p:nvPr/>
        </p:nvSpPr>
        <p:spPr bwMode="auto">
          <a:xfrm>
            <a:off x="3738563" y="612775"/>
            <a:ext cx="5207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18000" bIns="0" anchor="ctr"/>
          <a:lstStyle>
            <a:lvl1pPr marL="360363" indent="-342900">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ts val="1000"/>
              </a:spcBef>
              <a:buClrTx/>
              <a:buSzTx/>
              <a:buFontTx/>
              <a:buNone/>
            </a:pPr>
            <a:r>
              <a:rPr lang="en-US" altLang="en-US" sz="1400" b="1">
                <a:solidFill>
                  <a:srgbClr val="FFFFFF"/>
                </a:solidFill>
                <a:latin typeface="Lucida Grande" charset="0"/>
                <a:ea typeface="Lucida Grande" charset="0"/>
                <a:cs typeface="Lucida Grande" charset="0"/>
                <a:sym typeface="Lucida Grande" charset="0"/>
              </a:rPr>
              <a:t>&lt;</a:t>
            </a:r>
            <a:r>
              <a:rPr lang="en-US" altLang="en-US" sz="1500" b="1">
                <a:solidFill>
                  <a:srgbClr val="FFFFFF"/>
                </a:solidFill>
                <a:latin typeface="Lucida Grande" charset="0"/>
                <a:ea typeface="Lucida Grande" charset="0"/>
                <a:cs typeface="Lucida Grande" charset="0"/>
                <a:sym typeface="Lucida Grande" charset="0"/>
              </a:rPr>
              <a:t> STAGES IN  TECHNOLOGICAL DEVELOPMENT</a:t>
            </a:r>
          </a:p>
          <a:p>
            <a:pPr algn="ctr" eaLnBrk="1" hangingPunct="1">
              <a:spcBef>
                <a:spcPts val="1000"/>
              </a:spcBef>
              <a:buClrTx/>
              <a:buSzTx/>
              <a:buFontTx/>
              <a:buNone/>
            </a:pPr>
            <a:r>
              <a:rPr lang="en-US" altLang="en-US" sz="3600" b="1">
                <a:solidFill>
                  <a:srgbClr val="FFFFFF"/>
                </a:solidFill>
                <a:latin typeface="Lucida Grande" charset="0"/>
                <a:ea typeface="Lucida Grande" charset="0"/>
                <a:cs typeface="Lucida Grande" charset="0"/>
                <a:sym typeface="Lucida Grande" charset="0"/>
              </a:rPr>
              <a:t> </a:t>
            </a:r>
          </a:p>
          <a:p>
            <a:pPr algn="ctr" eaLnBrk="1" hangingPunct="1">
              <a:spcBef>
                <a:spcPts val="1000"/>
              </a:spcBef>
              <a:buClrTx/>
              <a:buSzTx/>
              <a:buFontTx/>
              <a:buNone/>
            </a:pPr>
            <a:r>
              <a:rPr lang="en-US" altLang="en-US" sz="1400">
                <a:solidFill>
                  <a:srgbClr val="FFFFFF"/>
                </a:solidFill>
                <a:latin typeface="Lucida Grande" charset="0"/>
                <a:ea typeface="Lucida Grande" charset="0"/>
                <a:cs typeface="Lucida Grande" charset="0"/>
                <a:sym typeface="Lucida Grande" charset="0"/>
              </a:rPr>
              <a:t>v</a:t>
            </a:r>
            <a:r>
              <a:rPr lang="en-US" altLang="en-US" sz="2300" b="1">
                <a:solidFill>
                  <a:srgbClr val="FFFFFF"/>
                </a:solidFill>
                <a:latin typeface="Lucida Grande" charset="0"/>
                <a:ea typeface="Lucida Grande" charset="0"/>
                <a:cs typeface="Lucida Grande" charset="0"/>
                <a:sym typeface="Lucida Grande" charset="0"/>
              </a:rPr>
              <a:t> Cost comparative over time</a:t>
            </a:r>
          </a:p>
        </p:txBody>
      </p:sp>
      <p:pic>
        <p:nvPicPr>
          <p:cNvPr id="22551" name="Picture 2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082800"/>
            <a:ext cx="5148263"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50"/>
                                        </p:tgtEl>
                                        <p:attrNameLst>
                                          <p:attrName>style.visibility</p:attrName>
                                        </p:attrNameLst>
                                      </p:cBhvr>
                                      <p:to>
                                        <p:strVal val="visible"/>
                                      </p:to>
                                    </p:set>
                                    <p:anim calcmode="lin" valueType="num">
                                      <p:cBhvr additive="base">
                                        <p:cTn id="7" dur="500" fill="hold"/>
                                        <p:tgtEl>
                                          <p:spTgt spid="22550"/>
                                        </p:tgtEl>
                                        <p:attrNameLst>
                                          <p:attrName>ppt_x</p:attrName>
                                        </p:attrNameLst>
                                      </p:cBhvr>
                                      <p:tavLst>
                                        <p:tav tm="0">
                                          <p:val>
                                            <p:strVal val="#ppt_x"/>
                                          </p:val>
                                        </p:tav>
                                        <p:tav tm="100000">
                                          <p:val>
                                            <p:strVal val="#ppt_x"/>
                                          </p:val>
                                        </p:tav>
                                      </p:tavLst>
                                    </p:anim>
                                    <p:anim calcmode="lin" valueType="num">
                                      <p:cBhvr additive="base">
                                        <p:cTn id="8" dur="500" fill="hold"/>
                                        <p:tgtEl>
                                          <p:spTgt spid="2255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2551"/>
                                        </p:tgtEl>
                                        <p:attrNameLst>
                                          <p:attrName>style.visibility</p:attrName>
                                        </p:attrNameLst>
                                      </p:cBhvr>
                                      <p:to>
                                        <p:strVal val="visible"/>
                                      </p:to>
                                    </p:set>
                                    <p:anim calcmode="lin" valueType="num">
                                      <p:cBhvr additive="base">
                                        <p:cTn id="19" dur="500" fill="hold"/>
                                        <p:tgtEl>
                                          <p:spTgt spid="22551"/>
                                        </p:tgtEl>
                                        <p:attrNameLst>
                                          <p:attrName>ppt_x</p:attrName>
                                        </p:attrNameLst>
                                      </p:cBhvr>
                                      <p:tavLst>
                                        <p:tav tm="0">
                                          <p:val>
                                            <p:strVal val="#ppt_x"/>
                                          </p:val>
                                        </p:tav>
                                        <p:tav tm="100000">
                                          <p:val>
                                            <p:strVal val="#ppt_x"/>
                                          </p:val>
                                        </p:tav>
                                      </p:tavLst>
                                    </p:anim>
                                    <p:anim calcmode="lin" valueType="num">
                                      <p:cBhvr additive="base">
                                        <p:cTn id="20" dur="500" fill="hold"/>
                                        <p:tgtEl>
                                          <p:spTgt spid="225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1" name="Rectangle 1"/>
          <p:cNvSpPr>
            <a:spLocks noChangeArrowheads="1"/>
          </p:cNvSpPr>
          <p:nvPr>
            <p:ph type="title"/>
          </p:nvPr>
        </p:nvSpPr>
        <p:spPr>
          <a:xfrm>
            <a:off x="457200" y="274638"/>
            <a:ext cx="8229600" cy="723900"/>
          </a:xfrm>
          <a:ln w="12700">
            <a:solidFill>
              <a:srgbClr val="4F81BD"/>
            </a:solidFill>
            <a:miter lim="800000"/>
            <a:headEnd/>
            <a:tailEnd/>
          </a:ln>
        </p:spPr>
        <p:txBody>
          <a:bodyPr lIns="0" tIns="0" rIns="5078" bIns="0"/>
          <a:lstStyle/>
          <a:p>
            <a:pPr marL="65088" eaLnBrk="1" hangingPunct="1"/>
            <a:r>
              <a:rPr lang="en-US" altLang="en-US" smtClean="0"/>
              <a:t>Power Sources</a:t>
            </a:r>
          </a:p>
        </p:txBody>
      </p:sp>
      <p:sp>
        <p:nvSpPr>
          <p:cNvPr id="5122" name="Rectangle 2"/>
          <p:cNvSpPr>
            <a:spLocks noChangeArrowheads="1"/>
          </p:cNvSpPr>
          <p:nvPr>
            <p:ph type="body" idx="1"/>
          </p:nvPr>
        </p:nvSpPr>
        <p:spPr>
          <a:xfrm>
            <a:off x="774700" y="4648200"/>
            <a:ext cx="8369300" cy="2209800"/>
          </a:xfrm>
        </p:spPr>
        <p:txBody>
          <a:bodyPr lIns="0" tIns="0" rIns="5078" bIns="0"/>
          <a:lstStyle/>
          <a:p>
            <a:pPr marL="407988" eaLnBrk="1" hangingPunct="1">
              <a:lnSpc>
                <a:spcPct val="90000"/>
              </a:lnSpc>
              <a:buClr>
                <a:srgbClr val="FFFFFF"/>
              </a:buClr>
              <a:buFont typeface="Courier New" charset="0"/>
              <a:buChar char="o"/>
            </a:pPr>
            <a:r>
              <a:rPr lang="en-US" altLang="en-US" sz="2400" smtClean="0">
                <a:solidFill>
                  <a:srgbClr val="FFFFFF"/>
                </a:solidFill>
              </a:rPr>
              <a:t>Making use of free 2/day tides</a:t>
            </a:r>
          </a:p>
          <a:p>
            <a:pPr marL="407988" eaLnBrk="1" hangingPunct="1">
              <a:lnSpc>
                <a:spcPct val="90000"/>
              </a:lnSpc>
              <a:buClr>
                <a:srgbClr val="FFFFFF"/>
              </a:buClr>
              <a:buFont typeface="Courier New" charset="0"/>
              <a:buChar char="o"/>
            </a:pPr>
            <a:endParaRPr lang="en-US" altLang="en-US" sz="2400" smtClean="0">
              <a:solidFill>
                <a:srgbClr val="FFFFFF"/>
              </a:solidFill>
            </a:endParaRPr>
          </a:p>
          <a:p>
            <a:pPr marL="407988" eaLnBrk="1" hangingPunct="1">
              <a:lnSpc>
                <a:spcPct val="90000"/>
              </a:lnSpc>
              <a:buClr>
                <a:srgbClr val="FFFFFF"/>
              </a:buClr>
              <a:buFont typeface="Courier New" charset="0"/>
              <a:buChar char="o"/>
            </a:pPr>
            <a:r>
              <a:rPr lang="en-US" altLang="en-US" sz="2400" smtClean="0">
                <a:solidFill>
                  <a:srgbClr val="FFFFFF"/>
                </a:solidFill>
              </a:rPr>
              <a:t>How much energy is in the tides vs in wind</a:t>
            </a:r>
          </a:p>
          <a:p>
            <a:pPr marL="407988" eaLnBrk="1" hangingPunct="1">
              <a:lnSpc>
                <a:spcPct val="90000"/>
              </a:lnSpc>
              <a:buClr>
                <a:srgbClr val="FFFFFF"/>
              </a:buClr>
              <a:buFont typeface="Courier New" charset="0"/>
              <a:buChar char="o"/>
            </a:pPr>
            <a:r>
              <a:rPr lang="en-US" altLang="en-US" sz="2400" smtClean="0">
                <a:solidFill>
                  <a:srgbClr val="FFFFFF"/>
                </a:solidFill>
              </a:rPr>
              <a:t>How efficient is each type</a:t>
            </a:r>
          </a:p>
        </p:txBody>
      </p:sp>
      <p:pic>
        <p:nvPicPr>
          <p:cNvPr id="5124"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900" y="2984500"/>
            <a:ext cx="3581400"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25"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165600"/>
            <a:ext cx="41465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26" name="Rectangle 5"/>
          <p:cNvSpPr>
            <a:spLocks/>
          </p:cNvSpPr>
          <p:nvPr/>
        </p:nvSpPr>
        <p:spPr bwMode="auto">
          <a:xfrm>
            <a:off x="101600" y="1066800"/>
            <a:ext cx="796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0478" bIns="0"/>
          <a:lstStyle>
            <a:lvl1pPr marL="382588" indent="-342900">
              <a:spcBef>
                <a:spcPts val="800"/>
              </a:spcBef>
              <a:buClr>
                <a:srgbClr val="000000"/>
              </a:buClr>
              <a:buSzPct val="100000"/>
              <a:buFont typeface="Arial" charset="0"/>
              <a:buChar char="•"/>
              <a:defRPr sz="3200">
                <a:solidFill>
                  <a:schemeClr val="tx1"/>
                </a:solidFill>
                <a:latin typeface="Lucida Grande" charset="0"/>
                <a:ea typeface="ヒラギノ角ゴ ProN W3" charset="0"/>
                <a:cs typeface="ヒラギノ角ゴ ProN W3" charset="0"/>
                <a:sym typeface="Lucida Grande" charset="0"/>
              </a:defRPr>
            </a:lvl1pPr>
            <a:lvl2pPr marL="742950" indent="-285750">
              <a:spcBef>
                <a:spcPts val="700"/>
              </a:spcBef>
              <a:buClr>
                <a:srgbClr val="000000"/>
              </a:buClr>
              <a:buSzPct val="100000"/>
              <a:buFont typeface="Arial" charset="0"/>
              <a:buChar char="–"/>
              <a:defRPr sz="2800">
                <a:solidFill>
                  <a:schemeClr val="tx1"/>
                </a:solidFill>
                <a:latin typeface="Lucida Grande" charset="0"/>
                <a:ea typeface="ヒラギノ角ゴ ProN W3" charset="0"/>
                <a:cs typeface="ヒラギノ角ゴ ProN W3" charset="0"/>
                <a:sym typeface="Lucida Grande" charset="0"/>
              </a:defRPr>
            </a:lvl2pPr>
            <a:lvl3pPr marL="1143000" indent="-228600">
              <a:spcBef>
                <a:spcPts val="600"/>
              </a:spcBef>
              <a:buClr>
                <a:srgbClr val="000000"/>
              </a:buClr>
              <a:buSzPct val="100000"/>
              <a:buFont typeface="Arial" charset="0"/>
              <a:buChar char="•"/>
              <a:defRPr sz="2400">
                <a:solidFill>
                  <a:schemeClr val="tx1"/>
                </a:solidFill>
                <a:latin typeface="Lucida Grande" charset="0"/>
                <a:ea typeface="ヒラギノ角ゴ ProN W3" charset="0"/>
                <a:cs typeface="ヒラギノ角ゴ ProN W3" charset="0"/>
                <a:sym typeface="Lucida Grande" charset="0"/>
              </a:defRPr>
            </a:lvl3pPr>
            <a:lvl4pPr marL="1600200" indent="-228600">
              <a:spcBef>
                <a:spcPts val="500"/>
              </a:spcBef>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4pPr>
            <a:lvl5pPr marL="2057400" indent="-228600">
              <a:spcBef>
                <a:spcPts val="500"/>
              </a:spcBef>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9pPr>
          </a:lstStyle>
          <a:p>
            <a:pPr eaLnBrk="1" hangingPunct="1">
              <a:lnSpc>
                <a:spcPct val="90000"/>
              </a:lnSpc>
              <a:buClr>
                <a:srgbClr val="FFFFFF"/>
              </a:buClr>
              <a:buFont typeface="Courier New" charset="0"/>
              <a:buChar char="o"/>
            </a:pPr>
            <a:r>
              <a:rPr lang="en-US" altLang="en-US" sz="1800">
                <a:ea typeface="Lucida Grande" charset="0"/>
                <a:cs typeface="Lucida Grande" charset="0"/>
              </a:rPr>
              <a:t>% source 2003, 2006, 2009, 2012:</a:t>
            </a:r>
          </a:p>
        </p:txBody>
      </p:sp>
      <p:pic>
        <p:nvPicPr>
          <p:cNvPr id="5127"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98600"/>
            <a:ext cx="49784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28"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700" y="2095500"/>
            <a:ext cx="3529013"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Rectangle 8"/>
          <p:cNvSpPr>
            <a:spLocks/>
          </p:cNvSpPr>
          <p:nvPr/>
        </p:nvSpPr>
        <p:spPr bwMode="auto">
          <a:xfrm>
            <a:off x="5727700" y="1701800"/>
            <a:ext cx="3035300" cy="584200"/>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txBody>
          <a:bodyPr lIns="0" tIns="0" rIns="5078" bIns="0" anchor="ctr"/>
          <a:lstStyle>
            <a:lvl1pPr marL="65088">
              <a:spcBef>
                <a:spcPts val="800"/>
              </a:spcBef>
              <a:buClr>
                <a:srgbClr val="000000"/>
              </a:buClr>
              <a:buSzPct val="100000"/>
              <a:buFont typeface="Arial" charset="0"/>
              <a:buChar char="•"/>
              <a:defRPr sz="3200">
                <a:solidFill>
                  <a:schemeClr val="tx1"/>
                </a:solidFill>
                <a:latin typeface="Lucida Grande" charset="0"/>
                <a:ea typeface="ヒラギノ角ゴ ProN W3" charset="0"/>
                <a:cs typeface="ヒラギノ角ゴ ProN W3" charset="0"/>
                <a:sym typeface="Lucida Grande" charset="0"/>
              </a:defRPr>
            </a:lvl1pPr>
            <a:lvl2pPr marL="742950" indent="-285750">
              <a:spcBef>
                <a:spcPts val="700"/>
              </a:spcBef>
              <a:buClr>
                <a:srgbClr val="000000"/>
              </a:buClr>
              <a:buSzPct val="100000"/>
              <a:buFont typeface="Arial" charset="0"/>
              <a:buChar char="–"/>
              <a:defRPr sz="2800">
                <a:solidFill>
                  <a:schemeClr val="tx1"/>
                </a:solidFill>
                <a:latin typeface="Lucida Grande" charset="0"/>
                <a:ea typeface="ヒラギノ角ゴ ProN W3" charset="0"/>
                <a:cs typeface="ヒラギノ角ゴ ProN W3" charset="0"/>
                <a:sym typeface="Lucida Grande" charset="0"/>
              </a:defRPr>
            </a:lvl2pPr>
            <a:lvl3pPr marL="1143000" indent="-228600">
              <a:spcBef>
                <a:spcPts val="600"/>
              </a:spcBef>
              <a:buClr>
                <a:srgbClr val="000000"/>
              </a:buClr>
              <a:buSzPct val="100000"/>
              <a:buFont typeface="Arial" charset="0"/>
              <a:buChar char="•"/>
              <a:defRPr sz="2400">
                <a:solidFill>
                  <a:schemeClr val="tx1"/>
                </a:solidFill>
                <a:latin typeface="Lucida Grande" charset="0"/>
                <a:ea typeface="ヒラギノ角ゴ ProN W3" charset="0"/>
                <a:cs typeface="ヒラギノ角ゴ ProN W3" charset="0"/>
                <a:sym typeface="Lucida Grande" charset="0"/>
              </a:defRPr>
            </a:lvl3pPr>
            <a:lvl4pPr marL="1600200" indent="-228600">
              <a:spcBef>
                <a:spcPts val="500"/>
              </a:spcBef>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4pPr>
            <a:lvl5pPr marL="2057400" indent="-228600">
              <a:spcBef>
                <a:spcPts val="500"/>
              </a:spcBef>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9pPr>
          </a:lstStyle>
          <a:p>
            <a:pPr algn="ctr" eaLnBrk="1" hangingPunct="1">
              <a:spcBef>
                <a:spcPct val="0"/>
              </a:spcBef>
              <a:buClrTx/>
              <a:buSzTx/>
              <a:buFontTx/>
              <a:buNone/>
            </a:pPr>
            <a:r>
              <a:rPr lang="en-US" altLang="en-US" sz="1400">
                <a:solidFill>
                  <a:srgbClr val="CDCDCD"/>
                </a:solidFill>
                <a:ea typeface="Lucida Grande" charset="0"/>
                <a:cs typeface="Lucida Grande" charset="0"/>
              </a:rPr>
              <a:t>Scotland, 2015: 50% of electricity from Renewables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51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2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122">
                                            <p:txEl>
                                              <p:pRg st="3" end="3"/>
                                            </p:txEl>
                                          </p:spTgt>
                                        </p:tgtEl>
                                        <p:attrNameLst>
                                          <p:attrName>style.visibility</p:attrName>
                                        </p:attrNameLst>
                                      </p:cBhvr>
                                      <p:to>
                                        <p:strVal val="visible"/>
                                      </p:to>
                                    </p:set>
                                  </p:childTnLst>
                                </p:cTn>
                              </p:par>
                            </p:childTnLst>
                          </p:cTn>
                        </p:par>
                        <p:par>
                          <p:cTn id="19" fill="hold" nodeType="afterGroup">
                            <p:stCondLst>
                              <p:cond delay="500"/>
                            </p:stCondLst>
                            <p:childTnLst>
                              <p:par>
                                <p:cTn id="20" presetID="1" presetClass="entr" presetSubtype="0" fill="hold" grpId="0" nodeType="afterEffect">
                                  <p:stCondLst>
                                    <p:cond delay="2000"/>
                                  </p:stCondLst>
                                  <p:childTnLst>
                                    <p:set>
                                      <p:cBhvr>
                                        <p:cTn id="21"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 grpId="0" animBg="1" autoUpdateAnimBg="0"/>
      <p:bldP spid="5122" grpId="0" build="p" autoUpdateAnimBg="0"/>
      <p:bldP spid="2"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286000"/>
            <a:ext cx="5029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p:cNvSpPr>
          <p:nvPr/>
        </p:nvSpPr>
        <p:spPr bwMode="auto">
          <a:xfrm>
            <a:off x="0" y="2438400"/>
            <a:ext cx="42037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600">
                <a:latin typeface="Lucida Grande" charset="0"/>
                <a:ea typeface="Lucida Grande" charset="0"/>
                <a:cs typeface="Lucida Grande" charset="0"/>
                <a:sym typeface="Lucida Grande" charset="0"/>
              </a:rPr>
              <a:t>Project example: 2011 initiated project by</a:t>
            </a:r>
            <a:r>
              <a:rPr lang="en-US" altLang="en-US" sz="1600" b="1">
                <a:solidFill>
                  <a:srgbClr val="262673"/>
                </a:solidFill>
                <a:latin typeface="Lucida Grande" charset="0"/>
                <a:ea typeface="Lucida Grande" charset="0"/>
                <a:cs typeface="Lucida Grande" charset="0"/>
                <a:sym typeface="Lucida Grande" charset="0"/>
              </a:rPr>
              <a:t> Scottish Power Renewables: ten 1MW tidal devices to be installed to generate ~ 30GWh per year. </a:t>
            </a:r>
          </a:p>
          <a:p>
            <a:pPr eaLnBrk="1" hangingPunct="1">
              <a:spcBef>
                <a:spcPts val="1000"/>
              </a:spcBef>
              <a:buClrTx/>
              <a:buSzTx/>
              <a:buFontTx/>
              <a:buNone/>
            </a:pPr>
            <a:endParaRPr lang="en-US" altLang="en-US" sz="1200">
              <a:ea typeface="Lucida Grande" charset="0"/>
              <a:cs typeface="Lucida Grande" charset="0"/>
            </a:endParaRPr>
          </a:p>
          <a:p>
            <a:pPr eaLnBrk="1" hangingPunct="1">
              <a:spcBef>
                <a:spcPts val="1000"/>
              </a:spcBef>
              <a:buClrTx/>
              <a:buSzTx/>
              <a:buFontTx/>
              <a:buNone/>
            </a:pPr>
            <a:r>
              <a:rPr lang="en-US" altLang="en-US" sz="1600" b="1">
                <a:solidFill>
                  <a:srgbClr val="262673"/>
                </a:solidFill>
                <a:latin typeface="Lucida Grande" charset="0"/>
                <a:ea typeface="Lucida Grande" charset="0"/>
                <a:cs typeface="Lucida Grande" charset="0"/>
                <a:sym typeface="Lucida Grande" charset="0"/>
              </a:rPr>
              <a:t>This is equivalent to the annual electricity consumption of (a large island) or the electricity used by 5000 average UK houses.</a:t>
            </a:r>
          </a:p>
          <a:p>
            <a:pPr eaLnBrk="1" hangingPunct="1">
              <a:spcBef>
                <a:spcPts val="1000"/>
              </a:spcBef>
              <a:buClrTx/>
              <a:buSzTx/>
              <a:buFontTx/>
              <a:buNone/>
            </a:pPr>
            <a:endParaRPr lang="en-US" altLang="en-US" sz="1600" b="1">
              <a:solidFill>
                <a:srgbClr val="262673"/>
              </a:solidFill>
              <a:latin typeface="Lucida Grande" charset="0"/>
              <a:ea typeface="Lucida Grande" charset="0"/>
              <a:cs typeface="Lucida Grande" charset="0"/>
              <a:sym typeface="Lucida Grande" charset="0"/>
            </a:endParaRPr>
          </a:p>
          <a:p>
            <a:pPr eaLnBrk="1" hangingPunct="1">
              <a:spcBef>
                <a:spcPts val="1000"/>
              </a:spcBef>
              <a:buClrTx/>
              <a:buSzTx/>
              <a:buFontTx/>
              <a:buNone/>
            </a:pPr>
            <a:r>
              <a:rPr lang="en-US" altLang="en-US" sz="1600" b="1">
                <a:solidFill>
                  <a:srgbClr val="262673"/>
                </a:solidFill>
                <a:latin typeface="Lucida Grande" charset="0"/>
                <a:ea typeface="Lucida Grande" charset="0"/>
                <a:cs typeface="Lucida Grande" charset="0"/>
                <a:sym typeface="Lucida Grande" charset="0"/>
              </a:rPr>
              <a:t>For larger future projects the need will be large investments in grid connections. (Cost risk: Known durability issue for sub-marine cabling: abrasion by tidal currents.)</a:t>
            </a:r>
          </a:p>
        </p:txBody>
      </p:sp>
      <p:pic>
        <p:nvPicPr>
          <p:cNvPr id="2355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67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p:cTn id="7" dur="500" fill="hold"/>
                                        <p:tgtEl>
                                          <p:spTgt spid="23555"/>
                                        </p:tgtEl>
                                        <p:attrNameLst>
                                          <p:attrName>ppt_w</p:attrName>
                                        </p:attrNameLst>
                                      </p:cBhvr>
                                      <p:tavLst>
                                        <p:tav tm="0">
                                          <p:val>
                                            <p:fltVal val="0"/>
                                          </p:val>
                                        </p:tav>
                                        <p:tav tm="100000">
                                          <p:val>
                                            <p:strVal val="#ppt_w"/>
                                          </p:val>
                                        </p:tav>
                                      </p:tavLst>
                                    </p:anim>
                                    <p:anim calcmode="lin" valueType="num">
                                      <p:cBhvr>
                                        <p:cTn id="8" dur="500" fill="hold"/>
                                        <p:tgtEl>
                                          <p:spTgt spid="2355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3553"/>
                                        </p:tgtEl>
                                        <p:attrNameLst>
                                          <p:attrName>style.visibility</p:attrName>
                                        </p:attrNameLst>
                                      </p:cBhvr>
                                      <p:to>
                                        <p:strVal val="visible"/>
                                      </p:to>
                                    </p:set>
                                    <p:anim calcmode="lin" valueType="num">
                                      <p:cBhvr>
                                        <p:cTn id="13" dur="500" fill="hold"/>
                                        <p:tgtEl>
                                          <p:spTgt spid="23553"/>
                                        </p:tgtEl>
                                        <p:attrNameLst>
                                          <p:attrName>ppt_w</p:attrName>
                                        </p:attrNameLst>
                                      </p:cBhvr>
                                      <p:tavLst>
                                        <p:tav tm="0">
                                          <p:val>
                                            <p:fltVal val="0"/>
                                          </p:val>
                                        </p:tav>
                                        <p:tav tm="100000">
                                          <p:val>
                                            <p:strVal val="#ppt_w"/>
                                          </p:val>
                                        </p:tav>
                                      </p:tavLst>
                                    </p:anim>
                                    <p:anim calcmode="lin" valueType="num">
                                      <p:cBhvr>
                                        <p:cTn id="14" dur="500" fill="hold"/>
                                        <p:tgtEl>
                                          <p:spTgt spid="2355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3554">
                                            <p:txEl>
                                              <p:pRg st="0" end="0"/>
                                            </p:txEl>
                                          </p:spTgt>
                                        </p:tgtEl>
                                        <p:attrNameLst>
                                          <p:attrName>style.visibility</p:attrName>
                                        </p:attrNameLst>
                                      </p:cBhvr>
                                      <p:to>
                                        <p:strVal val="visible"/>
                                      </p:to>
                                    </p:set>
                                    <p:anim calcmode="lin" valueType="num">
                                      <p:cBhvr>
                                        <p:cTn id="19" dur="500" fill="hold"/>
                                        <p:tgtEl>
                                          <p:spTgt spid="23554">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355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3554">
                                            <p:txEl>
                                              <p:pRg st="2" end="2"/>
                                            </p:txEl>
                                          </p:spTgt>
                                        </p:tgtEl>
                                        <p:attrNameLst>
                                          <p:attrName>style.visibility</p:attrName>
                                        </p:attrNameLst>
                                      </p:cBhvr>
                                      <p:to>
                                        <p:strVal val="visible"/>
                                      </p:to>
                                    </p:set>
                                    <p:anim calcmode="lin" valueType="num">
                                      <p:cBhvr>
                                        <p:cTn id="25" dur="500" fill="hold"/>
                                        <p:tgtEl>
                                          <p:spTgt spid="23554">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355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23554">
                                            <p:txEl>
                                              <p:pRg st="4" end="4"/>
                                            </p:txEl>
                                          </p:spTgt>
                                        </p:tgtEl>
                                        <p:attrNameLst>
                                          <p:attrName>style.visibility</p:attrName>
                                        </p:attrNameLst>
                                      </p:cBhvr>
                                      <p:to>
                                        <p:strVal val="visible"/>
                                      </p:to>
                                    </p:set>
                                    <p:anim calcmode="lin" valueType="num">
                                      <p:cBhvr>
                                        <p:cTn id="31" dur="500" fill="hold"/>
                                        <p:tgtEl>
                                          <p:spTgt spid="2355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3554">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150813" y="152400"/>
            <a:ext cx="5183187" cy="2590800"/>
            <a:chOff x="0" y="0"/>
            <a:chExt cx="3265" cy="1632"/>
          </a:xfrm>
        </p:grpSpPr>
        <p:sp>
          <p:nvSpPr>
            <p:cNvPr id="4" name="Rectangle 2"/>
            <p:cNvSpPr>
              <a:spLocks/>
            </p:cNvSpPr>
            <p:nvPr/>
          </p:nvSpPr>
          <p:spPr bwMode="auto">
            <a:xfrm>
              <a:off x="0" y="0"/>
              <a:ext cx="3216" cy="1632"/>
            </a:xfrm>
            <a:prstGeom prst="rect">
              <a:avLst/>
            </a:prstGeom>
            <a:solidFill>
              <a:srgbClr val="DBE5F1"/>
            </a:solidFill>
            <a:ln w="9525">
              <a:solidFill>
                <a:srgbClr val="365F91"/>
              </a:solidFill>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24586" name="Rectangle 3"/>
            <p:cNvSpPr>
              <a:spLocks/>
            </p:cNvSpPr>
            <p:nvPr/>
          </p:nvSpPr>
          <p:spPr bwMode="auto">
            <a:xfrm>
              <a:off x="0" y="0"/>
              <a:ext cx="3265" cy="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r>
                <a:rPr lang="en-US" altLang="en-US" sz="1600">
                  <a:latin typeface="Lucida Grande" charset="0"/>
                  <a:ea typeface="Lucida Grande" charset="0"/>
                  <a:cs typeface="Lucida Grande" charset="0"/>
                  <a:sym typeface="Lucida Grande" charset="0"/>
                </a:rPr>
                <a:t>Base of the assembly: 22 meter high to the hub.</a:t>
              </a:r>
            </a:p>
            <a:p>
              <a:pPr eaLnBrk="1" hangingPunct="1">
                <a:spcBef>
                  <a:spcPct val="0"/>
                </a:spcBef>
                <a:buClrTx/>
                <a:buSzTx/>
                <a:buFontTx/>
                <a:buNone/>
              </a:pPr>
              <a:r>
                <a:rPr lang="en-US" altLang="en-US" sz="1600">
                  <a:latin typeface="Lucida Grande" charset="0"/>
                  <a:ea typeface="Lucida Grande" charset="0"/>
                  <a:cs typeface="Lucida Grande" charset="0"/>
                  <a:sym typeface="Lucida Grande" charset="0"/>
                </a:rPr>
                <a:t>Blades: ~ 11.5 meter long. </a:t>
              </a:r>
            </a:p>
            <a:p>
              <a:pPr eaLnBrk="1" hangingPunct="1">
                <a:spcBef>
                  <a:spcPct val="0"/>
                </a:spcBef>
                <a:buClrTx/>
                <a:buSzTx/>
                <a:buFontTx/>
                <a:buNone/>
              </a:pPr>
              <a:r>
                <a:rPr lang="en-US" altLang="en-US" sz="1600">
                  <a:latin typeface="Lucida Grande" charset="0"/>
                  <a:ea typeface="Lucida Grande" charset="0"/>
                  <a:cs typeface="Lucida Grande" charset="0"/>
                  <a:sym typeface="Lucida Grande" charset="0"/>
                </a:rPr>
                <a:t>= Total height:  33.5 meter. </a:t>
              </a:r>
            </a:p>
            <a:p>
              <a:pPr eaLnBrk="1" hangingPunct="1">
                <a:spcBef>
                  <a:spcPct val="0"/>
                </a:spcBef>
                <a:buClrTx/>
                <a:buSzTx/>
                <a:buFontTx/>
                <a:buNone/>
              </a:pPr>
              <a:endParaRPr lang="en-US" altLang="en-US" sz="1600">
                <a:latin typeface="Lucida Grande" charset="0"/>
                <a:ea typeface="Lucida Grande" charset="0"/>
                <a:cs typeface="Lucida Grande" charset="0"/>
                <a:sym typeface="Lucida Grande" charset="0"/>
              </a:endParaRPr>
            </a:p>
            <a:p>
              <a:pPr eaLnBrk="1" hangingPunct="1">
                <a:spcBef>
                  <a:spcPct val="0"/>
                </a:spcBef>
                <a:buClrTx/>
                <a:buSzTx/>
                <a:buFontTx/>
                <a:buNone/>
              </a:pPr>
              <a:r>
                <a:rPr lang="en-US" altLang="en-US" sz="1600">
                  <a:latin typeface="Lucida Grande" charset="0"/>
                  <a:ea typeface="Lucida Grande" charset="0"/>
                  <a:cs typeface="Lucida Grande" charset="0"/>
                  <a:sym typeface="Lucida Grande" charset="0"/>
                </a:rPr>
                <a:t>Design advantage: Tidal turbines do not turn to face into the tidal flow; rather individual blades turn around to face the flow. </a:t>
              </a:r>
            </a:p>
            <a:p>
              <a:pPr eaLnBrk="1" hangingPunct="1">
                <a:spcBef>
                  <a:spcPts val="1000"/>
                </a:spcBef>
                <a:buClrTx/>
                <a:buSzTx/>
                <a:buFontTx/>
                <a:buNone/>
              </a:pPr>
              <a:r>
                <a:rPr lang="en-US" altLang="en-US" sz="1600">
                  <a:latin typeface="Lucida Grande" charset="0"/>
                  <a:ea typeface="Lucida Grande" charset="0"/>
                  <a:cs typeface="Lucida Grande" charset="0"/>
                  <a:sym typeface="Lucida Grande" charset="0"/>
                </a:rPr>
                <a:t>During peak flow (3m/sec +) at Spring tides, the blades will rotate at ~ 10 times per minute; the tip of the blade would move at ~ 10 m/sec.</a:t>
              </a:r>
            </a:p>
          </p:txBody>
        </p:sp>
      </p:grpSp>
      <p:pic>
        <p:nvPicPr>
          <p:cNvPr id="2458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5600"/>
            <a:ext cx="5181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8"/>
          <p:cNvGrpSpPr>
            <a:grpSpLocks/>
          </p:cNvGrpSpPr>
          <p:nvPr/>
        </p:nvGrpSpPr>
        <p:grpSpPr bwMode="auto">
          <a:xfrm>
            <a:off x="5257800" y="4343400"/>
            <a:ext cx="3810000" cy="2286000"/>
            <a:chOff x="0" y="0"/>
            <a:chExt cx="2400" cy="1440"/>
          </a:xfrm>
        </p:grpSpPr>
        <p:sp>
          <p:nvSpPr>
            <p:cNvPr id="24583" name="Rectangle 6"/>
            <p:cNvSpPr>
              <a:spLocks/>
            </p:cNvSpPr>
            <p:nvPr/>
          </p:nvSpPr>
          <p:spPr bwMode="auto">
            <a:xfrm>
              <a:off x="0" y="0"/>
              <a:ext cx="2352" cy="1440"/>
            </a:xfrm>
            <a:prstGeom prst="rect">
              <a:avLst/>
            </a:prstGeom>
            <a:solidFill>
              <a:srgbClr val="DBE5F1"/>
            </a:solidFill>
            <a:ln w="9525">
              <a:solidFill>
                <a:srgbClr val="365F91"/>
              </a:solidFill>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24584" name="Rectangle 7"/>
            <p:cNvSpPr>
              <a:spLocks/>
            </p:cNvSpPr>
            <p:nvPr/>
          </p:nvSpPr>
          <p:spPr bwMode="auto">
            <a:xfrm>
              <a:off x="0" y="0"/>
              <a:ext cx="2400" cy="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endParaRPr lang="en-US" altLang="en-US" sz="1600">
                <a:latin typeface="Lucida Grande" charset="0"/>
                <a:ea typeface="Lucida Grande" charset="0"/>
                <a:cs typeface="Lucida Grande" charset="0"/>
                <a:sym typeface="Lucida Grande" charset="0"/>
              </a:endParaRPr>
            </a:p>
            <a:p>
              <a:pPr eaLnBrk="1" hangingPunct="1">
                <a:spcBef>
                  <a:spcPts val="1000"/>
                </a:spcBef>
                <a:buClrTx/>
                <a:buSzTx/>
                <a:buFontTx/>
                <a:buNone/>
              </a:pPr>
              <a:r>
                <a:rPr lang="en-US" altLang="en-US" sz="1600">
                  <a:latin typeface="Lucida Grande" charset="0"/>
                  <a:ea typeface="Lucida Grande" charset="0"/>
                  <a:cs typeface="Lucida Grande" charset="0"/>
                  <a:sym typeface="Lucida Grande" charset="0"/>
                </a:rPr>
                <a:t>One of the main cost areas of marine renewables is in building custom installation platforms or barges.</a:t>
              </a:r>
            </a:p>
          </p:txBody>
        </p:sp>
      </p:grpSp>
      <p:sp>
        <p:nvSpPr>
          <p:cNvPr id="24585" name="Rectangle 9"/>
          <p:cNvSpPr>
            <a:spLocks/>
          </p:cNvSpPr>
          <p:nvPr/>
        </p:nvSpPr>
        <p:spPr bwMode="auto">
          <a:xfrm>
            <a:off x="0" y="3048000"/>
            <a:ext cx="5194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r>
              <a:rPr lang="en-US" altLang="en-US" sz="1600">
                <a:solidFill>
                  <a:srgbClr val="FFFF00"/>
                </a:solidFill>
                <a:latin typeface="Lucida Grande" charset="0"/>
                <a:ea typeface="Lucida Grande" charset="0"/>
                <a:cs typeface="Lucida Grande" charset="0"/>
                <a:sym typeface="Lucida Grande" charset="0"/>
              </a:rPr>
              <a:t>Installation site example: Re-installing 300kW prototype Kvalsund, Norway 2009</a:t>
            </a:r>
            <a:r>
              <a:rPr lang="en-US" altLang="en-US" sz="1600">
                <a:latin typeface="Lucida Grande" charset="0"/>
                <a:ea typeface="Lucida Grande" charset="0"/>
                <a:cs typeface="Lucida Grande" charset="0"/>
                <a:sym typeface="Lucida Grande"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4577"/>
                                        </p:tgtEl>
                                        <p:attrNameLst>
                                          <p:attrName>style.visibility</p:attrName>
                                        </p:attrNameLst>
                                      </p:cBhvr>
                                      <p:to>
                                        <p:strVal val="visible"/>
                                      </p:to>
                                    </p:set>
                                    <p:anim calcmode="lin" valueType="num">
                                      <p:cBhvr>
                                        <p:cTn id="7" dur="500" fill="hold"/>
                                        <p:tgtEl>
                                          <p:spTgt spid="24577"/>
                                        </p:tgtEl>
                                        <p:attrNameLst>
                                          <p:attrName>ppt_w</p:attrName>
                                        </p:attrNameLst>
                                      </p:cBhvr>
                                      <p:tavLst>
                                        <p:tav tm="0">
                                          <p:val>
                                            <p:fltVal val="0"/>
                                          </p:val>
                                        </p:tav>
                                        <p:tav tm="100000">
                                          <p:val>
                                            <p:strVal val="#ppt_w"/>
                                          </p:val>
                                        </p:tav>
                                      </p:tavLst>
                                    </p:anim>
                                    <p:anim calcmode="lin" valueType="num">
                                      <p:cBhvr>
                                        <p:cTn id="8" dur="500" fill="hold"/>
                                        <p:tgtEl>
                                          <p:spTgt spid="2457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24581"/>
                                        </p:tgtEl>
                                        <p:attrNameLst>
                                          <p:attrName>style.visibility</p:attrName>
                                        </p:attrNameLst>
                                      </p:cBhvr>
                                      <p:to>
                                        <p:strVal val="visible"/>
                                      </p:to>
                                    </p:set>
                                    <p:anim calcmode="lin" valueType="num">
                                      <p:cBhvr>
                                        <p:cTn id="19" dur="500" fill="hold"/>
                                        <p:tgtEl>
                                          <p:spTgt spid="24581"/>
                                        </p:tgtEl>
                                        <p:attrNameLst>
                                          <p:attrName>ppt_w</p:attrName>
                                        </p:attrNameLst>
                                      </p:cBhvr>
                                      <p:tavLst>
                                        <p:tav tm="0">
                                          <p:val>
                                            <p:fltVal val="0"/>
                                          </p:val>
                                        </p:tav>
                                        <p:tav tm="100000">
                                          <p:val>
                                            <p:strVal val="#ppt_w"/>
                                          </p:val>
                                        </p:tav>
                                      </p:tavLst>
                                    </p:anim>
                                    <p:anim calcmode="lin" valueType="num">
                                      <p:cBhvr>
                                        <p:cTn id="20" dur="500" fill="hold"/>
                                        <p:tgtEl>
                                          <p:spTgt spid="24581"/>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2458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819400"/>
            <a:ext cx="5105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0" y="3505200"/>
            <a:ext cx="4191000" cy="2049463"/>
            <a:chOff x="0" y="0"/>
            <a:chExt cx="2640" cy="1291"/>
          </a:xfrm>
        </p:grpSpPr>
        <p:sp>
          <p:nvSpPr>
            <p:cNvPr id="3" name="Rectangle 2"/>
            <p:cNvSpPr>
              <a:spLocks/>
            </p:cNvSpPr>
            <p:nvPr/>
          </p:nvSpPr>
          <p:spPr bwMode="auto">
            <a:xfrm>
              <a:off x="0" y="0"/>
              <a:ext cx="2592" cy="1291"/>
            </a:xfrm>
            <a:prstGeom prst="rect">
              <a:avLst/>
            </a:prstGeom>
            <a:solidFill>
              <a:srgbClr val="A3A3E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25609" name="Rectangle 3"/>
            <p:cNvSpPr>
              <a:spLocks/>
            </p:cNvSpPr>
            <p:nvPr/>
          </p:nvSpPr>
          <p:spPr bwMode="auto">
            <a:xfrm>
              <a:off x="0" y="0"/>
              <a:ext cx="2640" cy="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600" b="1">
                  <a:solidFill>
                    <a:srgbClr val="19194D"/>
                  </a:solidFill>
                  <a:latin typeface="Lucida Grande" charset="0"/>
                  <a:ea typeface="Lucida Grande" charset="0"/>
                  <a:cs typeface="Lucida Grande" charset="0"/>
                  <a:sym typeface="Lucida Grande" charset="0"/>
                </a:rPr>
                <a:t>The MeyGen project will consist of up to qty 400 1MW turbines.</a:t>
              </a:r>
            </a:p>
            <a:p>
              <a:pPr eaLnBrk="1" hangingPunct="1">
                <a:spcBef>
                  <a:spcPts val="1000"/>
                </a:spcBef>
                <a:buClrTx/>
                <a:buSzTx/>
                <a:buFontTx/>
                <a:buNone/>
              </a:pPr>
              <a:r>
                <a:rPr lang="en-US" altLang="en-US" sz="1600" b="1">
                  <a:solidFill>
                    <a:srgbClr val="19194D"/>
                  </a:solidFill>
                  <a:latin typeface="Lucida Grande" charset="0"/>
                  <a:ea typeface="Lucida Grande" charset="0"/>
                  <a:cs typeface="Lucida Grande" charset="0"/>
                  <a:sym typeface="Lucida Grande" charset="0"/>
                </a:rPr>
                <a:t/>
              </a:r>
              <a:br>
                <a:rPr lang="en-US" altLang="en-US" sz="1600" b="1">
                  <a:solidFill>
                    <a:srgbClr val="19194D"/>
                  </a:solidFill>
                  <a:latin typeface="Lucida Grande" charset="0"/>
                  <a:ea typeface="Lucida Grande" charset="0"/>
                  <a:cs typeface="Lucida Grande" charset="0"/>
                  <a:sym typeface="Lucida Grande" charset="0"/>
                </a:rPr>
              </a:br>
              <a:r>
                <a:rPr lang="en-US" altLang="en-US" sz="1600" b="1">
                  <a:solidFill>
                    <a:srgbClr val="19194D"/>
                  </a:solidFill>
                  <a:latin typeface="Lucida Grande" charset="0"/>
                  <a:ea typeface="Lucida Grande" charset="0"/>
                  <a:cs typeface="Lucida Grande" charset="0"/>
                  <a:sym typeface="Lucida Grande" charset="0"/>
                </a:rPr>
                <a:t>They will be located in roughly 3.5 sq. kms of the Inner Sound, which lies between the island of Stroma and the northern coast of mainland Scotland.</a:t>
              </a:r>
            </a:p>
          </p:txBody>
        </p:sp>
      </p:grpSp>
      <p:pic>
        <p:nvPicPr>
          <p:cNvPr id="2560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5413" y="304800"/>
            <a:ext cx="13985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6"/>
          <p:cNvSpPr>
            <a:spLocks/>
          </p:cNvSpPr>
          <p:nvPr/>
        </p:nvSpPr>
        <p:spPr bwMode="auto">
          <a:xfrm>
            <a:off x="0" y="2138363"/>
            <a:ext cx="923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ct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r>
              <a:rPr lang="en-US" altLang="en-US" sz="1600">
                <a:solidFill>
                  <a:srgbClr val="262626"/>
                </a:solidFill>
                <a:latin typeface="Lucida Grande" charset="0"/>
                <a:ea typeface="Lucida Grande" charset="0"/>
                <a:cs typeface="Lucida Grande" charset="0"/>
                <a:sym typeface="Lucida Grande" charset="0"/>
              </a:rPr>
              <a:t>The potential for a significant commercial project of 200 MW or more installed capacity. </a:t>
            </a:r>
          </a:p>
          <a:p>
            <a:pPr eaLnBrk="1" hangingPunct="1">
              <a:spcBef>
                <a:spcPct val="0"/>
              </a:spcBef>
              <a:buClrTx/>
              <a:buSzTx/>
              <a:buFontTx/>
              <a:buNone/>
            </a:pPr>
            <a:r>
              <a:rPr lang="en-US" altLang="en-US" sz="1600">
                <a:solidFill>
                  <a:srgbClr val="262626"/>
                </a:solidFill>
                <a:latin typeface="Lucida Grande" charset="0"/>
                <a:ea typeface="Lucida Grande" charset="0"/>
                <a:cs typeface="Lucida Grande" charset="0"/>
                <a:sym typeface="Lucida Grande" charset="0"/>
              </a:rPr>
              <a:t>This scheme will roll a demonstration array project into full commercial development.</a:t>
            </a:r>
          </a:p>
        </p:txBody>
      </p:sp>
      <p:pic>
        <p:nvPicPr>
          <p:cNvPr id="25607"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772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Rectangle 8"/>
          <p:cNvSpPr>
            <a:spLocks/>
          </p:cNvSpPr>
          <p:nvPr/>
        </p:nvSpPr>
        <p:spPr bwMode="auto">
          <a:xfrm>
            <a:off x="0" y="190500"/>
            <a:ext cx="6616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ctr"/>
          <a:lstStyle>
            <a:lvl1pPr marL="39688" indent="457200">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r>
              <a:rPr lang="en-US" altLang="en-US" sz="2200" b="1">
                <a:solidFill>
                  <a:srgbClr val="FFFFFF"/>
                </a:solidFill>
                <a:latin typeface="Lucida Grande" charset="0"/>
                <a:ea typeface="Lucida Grande" charset="0"/>
                <a:cs typeface="Lucida Grande" charset="0"/>
                <a:sym typeface="Lucida Grande" charset="0"/>
              </a:rPr>
              <a:t>Example: INNER  SOUND</a:t>
            </a:r>
            <a:r>
              <a:rPr lang="en-US" altLang="en-US" sz="2200">
                <a:solidFill>
                  <a:srgbClr val="FFFFFF"/>
                </a:solidFill>
                <a:latin typeface="Lucida Grande" charset="0"/>
                <a:ea typeface="Lucida Grande" charset="0"/>
                <a:cs typeface="Lucida Grande" charset="0"/>
                <a:sym typeface="Lucida Grande" charset="0"/>
              </a:rPr>
              <a:t>  </a:t>
            </a:r>
            <a:r>
              <a:rPr lang="en-US" altLang="en-US" sz="2200" b="1">
                <a:solidFill>
                  <a:srgbClr val="FFFFFF"/>
                </a:solidFill>
                <a:latin typeface="Lucida Grande" charset="0"/>
                <a:ea typeface="Lucida Grande" charset="0"/>
                <a:cs typeface="Lucida Grande" charset="0"/>
                <a:sym typeface="Lucida Grande" charset="0"/>
              </a:rPr>
              <a:t>TIDAL  SCHEME</a:t>
            </a:r>
            <a:r>
              <a:rPr lang="en-US" altLang="en-US" sz="2400" b="1">
                <a:solidFill>
                  <a:srgbClr val="FFFFFF"/>
                </a:solidFill>
                <a:latin typeface="Lucida Grande" charset="0"/>
                <a:ea typeface="Lucida Grande" charset="0"/>
                <a:cs typeface="Lucida Grande" charset="0"/>
                <a:sym typeface="Lucida Grande"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5607"/>
                                        </p:tgtEl>
                                        <p:attrNameLst>
                                          <p:attrName>style.visibility</p:attrName>
                                        </p:attrNameLst>
                                      </p:cBhvr>
                                      <p:to>
                                        <p:strVal val="visible"/>
                                      </p:to>
                                    </p:set>
                                    <p:anim calcmode="lin" valueType="num">
                                      <p:cBhvr>
                                        <p:cTn id="7" dur="500" fill="hold"/>
                                        <p:tgtEl>
                                          <p:spTgt spid="25607"/>
                                        </p:tgtEl>
                                        <p:attrNameLst>
                                          <p:attrName>ppt_w</p:attrName>
                                        </p:attrNameLst>
                                      </p:cBhvr>
                                      <p:tavLst>
                                        <p:tav tm="0">
                                          <p:val>
                                            <p:fltVal val="0"/>
                                          </p:val>
                                        </p:tav>
                                        <p:tav tm="100000">
                                          <p:val>
                                            <p:strVal val="#ppt_w"/>
                                          </p:val>
                                        </p:tav>
                                      </p:tavLst>
                                    </p:anim>
                                    <p:anim calcmode="lin" valueType="num">
                                      <p:cBhvr>
                                        <p:cTn id="8" dur="500" fill="hold"/>
                                        <p:tgtEl>
                                          <p:spTgt spid="2560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5608"/>
                                        </p:tgtEl>
                                        <p:attrNameLst>
                                          <p:attrName>style.visibility</p:attrName>
                                        </p:attrNameLst>
                                      </p:cBhvr>
                                      <p:to>
                                        <p:strVal val="visible"/>
                                      </p:to>
                                    </p:set>
                                    <p:anim calcmode="lin" valueType="num">
                                      <p:cBhvr>
                                        <p:cTn id="13" dur="500" fill="hold"/>
                                        <p:tgtEl>
                                          <p:spTgt spid="25608"/>
                                        </p:tgtEl>
                                        <p:attrNameLst>
                                          <p:attrName>ppt_w</p:attrName>
                                        </p:attrNameLst>
                                      </p:cBhvr>
                                      <p:tavLst>
                                        <p:tav tm="0">
                                          <p:val>
                                            <p:fltVal val="0"/>
                                          </p:val>
                                        </p:tav>
                                        <p:tav tm="100000">
                                          <p:val>
                                            <p:strVal val="#ppt_w"/>
                                          </p:val>
                                        </p:tav>
                                      </p:tavLst>
                                    </p:anim>
                                    <p:anim calcmode="lin" valueType="num">
                                      <p:cBhvr>
                                        <p:cTn id="14" dur="500" fill="hold"/>
                                        <p:tgtEl>
                                          <p:spTgt spid="25608"/>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5606"/>
                                        </p:tgtEl>
                                        <p:attrNameLst>
                                          <p:attrName>style.visibility</p:attrName>
                                        </p:attrNameLst>
                                      </p:cBhvr>
                                      <p:to>
                                        <p:strVal val="visible"/>
                                      </p:to>
                                    </p:set>
                                    <p:anim calcmode="lin" valueType="num">
                                      <p:cBhvr>
                                        <p:cTn id="19" dur="500" fill="hold"/>
                                        <p:tgtEl>
                                          <p:spTgt spid="25606"/>
                                        </p:tgtEl>
                                        <p:attrNameLst>
                                          <p:attrName>ppt_w</p:attrName>
                                        </p:attrNameLst>
                                      </p:cBhvr>
                                      <p:tavLst>
                                        <p:tav tm="0">
                                          <p:val>
                                            <p:fltVal val="0"/>
                                          </p:val>
                                        </p:tav>
                                        <p:tav tm="100000">
                                          <p:val>
                                            <p:strVal val="#ppt_w"/>
                                          </p:val>
                                        </p:tav>
                                      </p:tavLst>
                                    </p:anim>
                                    <p:anim calcmode="lin" valueType="num">
                                      <p:cBhvr>
                                        <p:cTn id="20" dur="500" fill="hold"/>
                                        <p:tgtEl>
                                          <p:spTgt spid="2560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2560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25601"/>
                                        </p:tgtEl>
                                        <p:attrNameLst>
                                          <p:attrName>style.visibility</p:attrName>
                                        </p:attrNameLst>
                                      </p:cBhvr>
                                      <p:to>
                                        <p:strVal val="visible"/>
                                      </p:to>
                                    </p:set>
                                    <p:anim calcmode="lin" valueType="num">
                                      <p:cBhvr>
                                        <p:cTn id="29" dur="500" fill="hold"/>
                                        <p:tgtEl>
                                          <p:spTgt spid="25601"/>
                                        </p:tgtEl>
                                        <p:attrNameLst>
                                          <p:attrName>ppt_w</p:attrName>
                                        </p:attrNameLst>
                                      </p:cBhvr>
                                      <p:tavLst>
                                        <p:tav tm="0">
                                          <p:val>
                                            <p:fltVal val="0"/>
                                          </p:val>
                                        </p:tav>
                                        <p:tav tm="100000">
                                          <p:val>
                                            <p:strVal val="#ppt_w"/>
                                          </p:val>
                                        </p:tav>
                                      </p:tavLst>
                                    </p:anim>
                                    <p:anim calcmode="lin" valueType="num">
                                      <p:cBhvr>
                                        <p:cTn id="30" dur="500" fill="hold"/>
                                        <p:tgtEl>
                                          <p:spTgt spid="25601"/>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autoUpdateAnimBg="0"/>
      <p:bldP spid="2560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2800"/>
            <a:ext cx="29702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3111500" y="3467100"/>
            <a:ext cx="5181600" cy="3263900"/>
            <a:chOff x="0" y="0"/>
            <a:chExt cx="3264" cy="2056"/>
          </a:xfrm>
        </p:grpSpPr>
        <p:sp>
          <p:nvSpPr>
            <p:cNvPr id="26630" name="Rectangle 3"/>
            <p:cNvSpPr>
              <a:spLocks/>
            </p:cNvSpPr>
            <p:nvPr/>
          </p:nvSpPr>
          <p:spPr bwMode="auto">
            <a:xfrm>
              <a:off x="0" y="0"/>
              <a:ext cx="3224" cy="2056"/>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26631" name="Rectangle 4"/>
            <p:cNvSpPr>
              <a:spLocks/>
            </p:cNvSpPr>
            <p:nvPr/>
          </p:nvSpPr>
          <p:spPr bwMode="auto">
            <a:xfrm>
              <a:off x="0" y="0"/>
              <a:ext cx="3264"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600" b="1">
                  <a:solidFill>
                    <a:srgbClr val="19194D"/>
                  </a:solidFill>
                  <a:latin typeface="Lucida Grande" charset="0"/>
                  <a:ea typeface="Lucida Grande" charset="0"/>
                  <a:cs typeface="Lucida Grande" charset="0"/>
                  <a:sym typeface="Lucida Grande" charset="0"/>
                </a:rPr>
                <a:t>2011 proposal: The MeyGen project (qty 398 1MW turbines) </a:t>
              </a:r>
              <a:r>
                <a:rPr lang="en-US" altLang="en-US" sz="1600" b="1">
                  <a:solidFill>
                    <a:srgbClr val="262673"/>
                  </a:solidFill>
                  <a:latin typeface="Lucida Grande" charset="0"/>
                  <a:ea typeface="Lucida Grande" charset="0"/>
                  <a:cs typeface="Lucida Grande" charset="0"/>
                  <a:sym typeface="Lucida Grande" charset="0"/>
                </a:rPr>
                <a:t>uses the model AK-1000, which stands at 22.5m (73ft) tall, weighs 1,300 ton, the rotor diameter is 18m (59ft);</a:t>
              </a:r>
            </a:p>
            <a:p>
              <a:pPr eaLnBrk="1" hangingPunct="1">
                <a:spcBef>
                  <a:spcPts val="1000"/>
                </a:spcBef>
                <a:buClrTx/>
                <a:buSzTx/>
                <a:buFontTx/>
                <a:buNone/>
              </a:pPr>
              <a:r>
                <a:rPr lang="en-US" altLang="en-US" sz="1600" b="1">
                  <a:solidFill>
                    <a:srgbClr val="262673"/>
                  </a:solidFill>
                  <a:latin typeface="Lucida Grande" charset="0"/>
                  <a:ea typeface="Lucida Grande" charset="0"/>
                  <a:cs typeface="Lucida Grande" charset="0"/>
                  <a:sym typeface="Lucida Grande" charset="0"/>
                </a:rPr>
                <a:t>It has been designed as a dual bladed turbine; </a:t>
              </a:r>
            </a:p>
            <a:p>
              <a:pPr eaLnBrk="1" hangingPunct="1">
                <a:spcBef>
                  <a:spcPts val="1000"/>
                </a:spcBef>
                <a:buClrTx/>
                <a:buSzTx/>
                <a:buFontTx/>
                <a:buNone/>
              </a:pPr>
              <a:r>
                <a:rPr lang="en-US" altLang="en-US" sz="1600" b="1">
                  <a:solidFill>
                    <a:srgbClr val="262673"/>
                  </a:solidFill>
                  <a:latin typeface="Lucida Grande" charset="0"/>
                  <a:ea typeface="Lucida Grande" charset="0"/>
                  <a:cs typeface="Lucida Grande" charset="0"/>
                  <a:sym typeface="Lucida Grande" charset="0"/>
                </a:rPr>
                <a:t>Each turbine has a rating of 1MW;</a:t>
              </a:r>
            </a:p>
            <a:p>
              <a:pPr eaLnBrk="1" hangingPunct="1">
                <a:spcBef>
                  <a:spcPts val="1000"/>
                </a:spcBef>
                <a:buClrTx/>
                <a:buSzTx/>
                <a:buFontTx/>
                <a:buNone/>
              </a:pPr>
              <a:r>
                <a:rPr lang="en-US" altLang="en-US" sz="1600" b="1">
                  <a:solidFill>
                    <a:srgbClr val="262673"/>
                  </a:solidFill>
                  <a:latin typeface="Lucida Grande" charset="0"/>
                  <a:ea typeface="Lucida Grande" charset="0"/>
                  <a:cs typeface="Lucida Grande" charset="0"/>
                  <a:sym typeface="Lucida Grande" charset="0"/>
                </a:rPr>
                <a:t>The turbine turns at 6 to 8 rpm. </a:t>
              </a:r>
            </a:p>
            <a:p>
              <a:pPr eaLnBrk="1" hangingPunct="1"/>
              <a:r>
                <a:rPr lang="en-US" altLang="en-US" sz="1400">
                  <a:solidFill>
                    <a:srgbClr val="1A1617"/>
                  </a:solidFill>
                  <a:latin typeface="Tahoma" charset="0"/>
                  <a:cs typeface="Tahoma" charset="0"/>
                  <a:sym typeface="Tahoma" charset="0"/>
                </a:rPr>
                <a:t>Turbine power    P= ½ p AV</a:t>
              </a:r>
              <a:r>
                <a:rPr lang="en-US" altLang="en-US" sz="1400" baseline="32000">
                  <a:solidFill>
                    <a:srgbClr val="1A1617"/>
                  </a:solidFill>
                  <a:latin typeface="Tahoma" charset="0"/>
                  <a:cs typeface="Tahoma" charset="0"/>
                  <a:sym typeface="Tahoma" charset="0"/>
                </a:rPr>
                <a:t>3  </a:t>
              </a:r>
              <a:r>
                <a:rPr lang="en-US" altLang="en-US" sz="1400">
                  <a:solidFill>
                    <a:srgbClr val="1A1617"/>
                  </a:solidFill>
                  <a:latin typeface="Tahoma" charset="0"/>
                  <a:cs typeface="Tahoma" charset="0"/>
                  <a:sym typeface="Tahoma" charset="0"/>
                </a:rPr>
                <a:t>L</a:t>
              </a:r>
            </a:p>
            <a:p>
              <a:pPr eaLnBrk="1" hangingPunct="1">
                <a:spcBef>
                  <a:spcPct val="0"/>
                </a:spcBef>
                <a:buClrTx/>
                <a:buSzTx/>
                <a:buFontTx/>
                <a:buNone/>
              </a:pPr>
              <a:r>
                <a:rPr lang="en-US" altLang="en-US" sz="1200">
                  <a:latin typeface="Tahoma" charset="0"/>
                  <a:cs typeface="Tahoma" charset="0"/>
                  <a:sym typeface="Tahoma" charset="0"/>
                </a:rPr>
                <a:t>P=Power	p=density of sea water</a:t>
              </a:r>
            </a:p>
            <a:p>
              <a:pPr eaLnBrk="1" hangingPunct="1">
                <a:spcBef>
                  <a:spcPct val="0"/>
                </a:spcBef>
                <a:buClrTx/>
                <a:buSzTx/>
                <a:buFontTx/>
                <a:buNone/>
              </a:pPr>
              <a:r>
                <a:rPr lang="en-US" altLang="en-US" sz="1200">
                  <a:latin typeface="Tahoma" charset="0"/>
                  <a:cs typeface="Tahoma" charset="0"/>
                  <a:sym typeface="Tahoma" charset="0"/>
                </a:rPr>
                <a:t>V=velocity in m/s  A=swept area  L = Load factor</a:t>
              </a:r>
            </a:p>
            <a:p>
              <a:pPr eaLnBrk="1" hangingPunct="1">
                <a:spcBef>
                  <a:spcPct val="0"/>
                </a:spcBef>
                <a:buClrTx/>
                <a:buSzTx/>
                <a:buFontTx/>
                <a:buNone/>
              </a:pPr>
              <a:r>
                <a:rPr lang="en-US" altLang="en-US" sz="1200">
                  <a:latin typeface="Tahoma" charset="0"/>
                  <a:cs typeface="Tahoma" charset="0"/>
                  <a:sym typeface="Tahoma" charset="0"/>
                </a:rPr>
                <a:t>Seawater density  1030kg/m</a:t>
              </a:r>
              <a:r>
                <a:rPr lang="en-US" altLang="en-US" sz="1200" baseline="30000">
                  <a:latin typeface="Tahoma" charset="0"/>
                  <a:cs typeface="Tahoma" charset="0"/>
                  <a:sym typeface="Tahoma" charset="0"/>
                </a:rPr>
                <a:t>3</a:t>
              </a:r>
            </a:p>
          </p:txBody>
        </p:sp>
      </p:grpSp>
      <p:pic>
        <p:nvPicPr>
          <p:cNvPr id="26629"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5257800"/>
            <a:ext cx="25146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6625"/>
                                        </p:tgtEl>
                                        <p:attrNameLst>
                                          <p:attrName>style.visibility</p:attrName>
                                        </p:attrNameLst>
                                      </p:cBhvr>
                                      <p:to>
                                        <p:strVal val="visible"/>
                                      </p:to>
                                    </p:set>
                                    <p:anim calcmode="lin" valueType="num">
                                      <p:cBhvr>
                                        <p:cTn id="7" dur="500" fill="hold"/>
                                        <p:tgtEl>
                                          <p:spTgt spid="26625"/>
                                        </p:tgtEl>
                                        <p:attrNameLst>
                                          <p:attrName>ppt_w</p:attrName>
                                        </p:attrNameLst>
                                      </p:cBhvr>
                                      <p:tavLst>
                                        <p:tav tm="0">
                                          <p:val>
                                            <p:fltVal val="0"/>
                                          </p:val>
                                        </p:tav>
                                        <p:tav tm="100000">
                                          <p:val>
                                            <p:strVal val="#ppt_w"/>
                                          </p:val>
                                        </p:tav>
                                      </p:tavLst>
                                    </p:anim>
                                    <p:anim calcmode="lin" valueType="num">
                                      <p:cBhvr>
                                        <p:cTn id="8" dur="500" fill="hold"/>
                                        <p:tgtEl>
                                          <p:spTgt spid="2662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6626"/>
                                        </p:tgtEl>
                                        <p:attrNameLst>
                                          <p:attrName>style.visibility</p:attrName>
                                        </p:attrNameLst>
                                      </p:cBhvr>
                                      <p:to>
                                        <p:strVal val="visible"/>
                                      </p:to>
                                    </p:set>
                                    <p:anim calcmode="lin" valueType="num">
                                      <p:cBhvr>
                                        <p:cTn id="13" dur="500" fill="hold"/>
                                        <p:tgtEl>
                                          <p:spTgt spid="26626"/>
                                        </p:tgtEl>
                                        <p:attrNameLst>
                                          <p:attrName>ppt_w</p:attrName>
                                        </p:attrNameLst>
                                      </p:cBhvr>
                                      <p:tavLst>
                                        <p:tav tm="0">
                                          <p:val>
                                            <p:fltVal val="0"/>
                                          </p:val>
                                        </p:tav>
                                        <p:tav tm="100000">
                                          <p:val>
                                            <p:strVal val="#ppt_w"/>
                                          </p:val>
                                        </p:tav>
                                      </p:tavLst>
                                    </p:anim>
                                    <p:anim calcmode="lin" valueType="num">
                                      <p:cBhvr>
                                        <p:cTn id="14" dur="500" fill="hold"/>
                                        <p:tgtEl>
                                          <p:spTgt spid="26626"/>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419600"/>
            <a:ext cx="38100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765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3638" y="92075"/>
            <a:ext cx="3944937"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7652"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9663" y="2195513"/>
            <a:ext cx="41148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7653" name="Rectangle 4"/>
          <p:cNvSpPr>
            <a:spLocks/>
          </p:cNvSpPr>
          <p:nvPr/>
        </p:nvSpPr>
        <p:spPr bwMode="auto">
          <a:xfrm>
            <a:off x="7443788" y="6245225"/>
            <a:ext cx="354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cs typeface="Arial" charset="0"/>
              </a:rPr>
              <a:t>24</a:t>
            </a:r>
          </a:p>
        </p:txBody>
      </p:sp>
      <p:grpSp>
        <p:nvGrpSpPr>
          <p:cNvPr id="2" name="Group 7"/>
          <p:cNvGrpSpPr>
            <a:grpSpLocks/>
          </p:cNvGrpSpPr>
          <p:nvPr/>
        </p:nvGrpSpPr>
        <p:grpSpPr bwMode="auto">
          <a:xfrm>
            <a:off x="228600" y="266700"/>
            <a:ext cx="4749800" cy="6362700"/>
            <a:chOff x="0" y="0"/>
            <a:chExt cx="2992" cy="4008"/>
          </a:xfrm>
        </p:grpSpPr>
        <p:sp>
          <p:nvSpPr>
            <p:cNvPr id="27655" name="Rectangle 5"/>
            <p:cNvSpPr>
              <a:spLocks/>
            </p:cNvSpPr>
            <p:nvPr/>
          </p:nvSpPr>
          <p:spPr bwMode="auto">
            <a:xfrm>
              <a:off x="0" y="0"/>
              <a:ext cx="2954" cy="2191"/>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27656" name="Rectangle 6"/>
            <p:cNvSpPr>
              <a:spLocks/>
            </p:cNvSpPr>
            <p:nvPr/>
          </p:nvSpPr>
          <p:spPr bwMode="auto">
            <a:xfrm>
              <a:off x="0" y="0"/>
              <a:ext cx="2992" cy="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600" b="1">
                  <a:solidFill>
                    <a:srgbClr val="19194D"/>
                  </a:solidFill>
                  <a:latin typeface="Lucida Grande" charset="0"/>
                  <a:ea typeface="Lucida Grande" charset="0"/>
                  <a:cs typeface="Lucida Grande" charset="0"/>
                  <a:sym typeface="Lucida Grande" charset="0"/>
                </a:rPr>
                <a:t>2015 update: </a:t>
              </a:r>
            </a:p>
            <a:p>
              <a:pPr eaLnBrk="1" hangingPunct="1">
                <a:spcBef>
                  <a:spcPts val="1000"/>
                </a:spcBef>
                <a:buClrTx/>
                <a:buSzTx/>
                <a:buFontTx/>
                <a:buNone/>
              </a:pPr>
              <a:r>
                <a:rPr lang="en-US" altLang="en-US" sz="1500">
                  <a:solidFill>
                    <a:srgbClr val="313131"/>
                  </a:solidFill>
                  <a:cs typeface="Arial" charset="0"/>
                </a:rPr>
                <a:t>By the early 2020s </a:t>
              </a:r>
              <a:r>
                <a:rPr lang="en-US" altLang="en-US" sz="1500">
                  <a:solidFill>
                    <a:srgbClr val="313131"/>
                  </a:solidFill>
                  <a:latin typeface="Arial Bold" charset="0"/>
                  <a:cs typeface="Arial Bold" charset="0"/>
                  <a:sym typeface="Arial Bold" charset="0"/>
                </a:rPr>
                <a:t>MeyGen</a:t>
              </a:r>
              <a:r>
                <a:rPr lang="en-US" altLang="en-US" sz="1500">
                  <a:solidFill>
                    <a:srgbClr val="313131"/>
                  </a:solidFill>
                  <a:cs typeface="Arial" charset="0"/>
                </a:rPr>
                <a:t> Limited intends to deploy up to 398MW of offshore tidal turbines.</a:t>
              </a:r>
              <a:r>
                <a:rPr lang="en-US" altLang="en-US" sz="1500" b="1">
                  <a:solidFill>
                    <a:srgbClr val="19194D"/>
                  </a:solidFill>
                  <a:latin typeface="Lucida Grande" charset="0"/>
                  <a:ea typeface="Lucida Grande" charset="0"/>
                  <a:cs typeface="Lucida Grande" charset="0"/>
                  <a:sym typeface="Lucida Grande" charset="0"/>
                </a:rPr>
                <a:t> </a:t>
              </a:r>
            </a:p>
            <a:p>
              <a:pPr eaLnBrk="1" hangingPunct="1">
                <a:spcBef>
                  <a:spcPct val="0"/>
                </a:spcBef>
                <a:buClrTx/>
                <a:buSzTx/>
                <a:buFontTx/>
                <a:buNone/>
              </a:pPr>
              <a:endParaRPr lang="en-US" altLang="en-US" sz="1500" b="1">
                <a:solidFill>
                  <a:srgbClr val="19194D"/>
                </a:solidFill>
                <a:latin typeface="Lucida Grande" charset="0"/>
                <a:ea typeface="Lucida Grande" charset="0"/>
                <a:cs typeface="Lucida Grande" charset="0"/>
                <a:sym typeface="Lucida Grande" charset="0"/>
              </a:endParaRPr>
            </a:p>
            <a:p>
              <a:pPr eaLnBrk="1" hangingPunct="1">
                <a:spcBef>
                  <a:spcPct val="0"/>
                </a:spcBef>
                <a:buClrTx/>
                <a:buSzTx/>
                <a:buFontTx/>
                <a:buNone/>
              </a:pPr>
              <a:r>
                <a:rPr lang="en-US" altLang="en-US" sz="1500">
                  <a:solidFill>
                    <a:srgbClr val="D90B00"/>
                  </a:solidFill>
                  <a:cs typeface="Arial" charset="0"/>
                </a:rPr>
                <a:t>MeyGen will be the World’s largest commercial tidal array.</a:t>
              </a:r>
            </a:p>
            <a:p>
              <a:pPr eaLnBrk="1" hangingPunct="1">
                <a:spcBef>
                  <a:spcPts val="1000"/>
                </a:spcBef>
                <a:buClrTx/>
                <a:buSzTx/>
                <a:buFontTx/>
                <a:buNone/>
              </a:pPr>
              <a:r>
                <a:rPr lang="en-US" altLang="en-US" sz="1400">
                  <a:cs typeface="Arial" charset="0"/>
                </a:rPr>
                <a:t>Atlantis, owner of the world’s largest planned tidal stream energy project, MeyGen Limited (“MeyGen”), announced that all conditions have been satisfied under the terms of the funding package announced on 21 August 2014. £51.3 million has been secured from syndicate members</a:t>
              </a:r>
            </a:p>
            <a:p>
              <a:pPr eaLnBrk="1" hangingPunct="1">
                <a:spcBef>
                  <a:spcPct val="0"/>
                </a:spcBef>
                <a:buClrTx/>
                <a:buSzTx/>
                <a:buFontTx/>
                <a:buNone/>
              </a:pPr>
              <a:endParaRPr lang="en-US" altLang="en-US" sz="1400">
                <a:ea typeface="Lucida Grande" charset="0"/>
                <a:cs typeface="Lucida Grande" charset="0"/>
              </a:endParaRPr>
            </a:p>
            <a:p>
              <a:pPr eaLnBrk="1" hangingPunct="1">
                <a:spcBef>
                  <a:spcPct val="0"/>
                </a:spcBef>
                <a:buClrTx/>
                <a:buSzTx/>
                <a:buFontTx/>
                <a:buNone/>
              </a:pPr>
              <a:r>
                <a:rPr lang="en-US" altLang="en-US" sz="1400">
                  <a:ea typeface="Lucida Grande" charset="0"/>
                  <a:cs typeface="Lucida Grande" charset="0"/>
                </a:rPr>
                <a:t>Phase 1A of the project will comprise the installation of four  (update to 6) 1.5 MW turbines offshore as well as the construction of the onshore infrastructure to support the project. Three of the turbines will be supplied</a:t>
              </a:r>
              <a:r>
                <a:rPr lang="en-US" altLang="en-US" sz="1400">
                  <a:solidFill>
                    <a:srgbClr val="D90B00"/>
                  </a:solidFill>
                  <a:cs typeface="Arial" charset="0"/>
                </a:rPr>
                <a:t> </a:t>
              </a:r>
              <a:r>
                <a:rPr lang="en-US" altLang="en-US" sz="1400">
                  <a:cs typeface="Arial" charset="0"/>
                </a:rPr>
                <a:t>by Andritz Hydro Hammerfest and one Lockheed Martin-designed turbine supplied by Atlantis*.</a:t>
              </a:r>
            </a:p>
            <a:p>
              <a:pPr eaLnBrk="1" hangingPunct="1">
                <a:spcBef>
                  <a:spcPct val="0"/>
                </a:spcBef>
                <a:buClrTx/>
                <a:buSzTx/>
                <a:buFontTx/>
                <a:buNone/>
              </a:pPr>
              <a:r>
                <a:rPr lang="en-US" altLang="en-US" sz="1400">
                  <a:cs typeface="Arial" charset="0"/>
                </a:rPr>
                <a:t>The total first phase (Phase 1) of the project (61 (update to 86 turbines, 86MW)) is expected to provide enough electricity for 42,000 houses with the first electricity anticipated to be delivered to the grid by 2016.</a:t>
              </a:r>
            </a:p>
            <a:p>
              <a:pPr eaLnBrk="1" hangingPunct="1">
                <a:spcBef>
                  <a:spcPts val="1800"/>
                </a:spcBef>
                <a:buClrTx/>
                <a:buSzTx/>
                <a:buFontTx/>
                <a:buNone/>
              </a:pPr>
              <a:r>
                <a:rPr lang="en-US" altLang="en-US" sz="1200">
                  <a:solidFill>
                    <a:srgbClr val="313131"/>
                  </a:solidFill>
                  <a:cs typeface="Arial" charset="0"/>
                </a:rPr>
                <a:t>(*Andritz supplied first tide to grid turbines in 2004 of VHS300 2003 300kw 1.5GWh. HS1000 1MW in Emec Germany has generated 800MWh. Atlantis is using 1.5MW AR1500 (new take-off on the AR1000) turbine.)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100" y="558800"/>
            <a:ext cx="38862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867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2349500"/>
            <a:ext cx="45339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8676"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2463800"/>
            <a:ext cx="33655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8677"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4100" y="4356100"/>
            <a:ext cx="3937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2" name="Group 7"/>
          <p:cNvGrpSpPr>
            <a:grpSpLocks/>
          </p:cNvGrpSpPr>
          <p:nvPr/>
        </p:nvGrpSpPr>
        <p:grpSpPr bwMode="auto">
          <a:xfrm>
            <a:off x="228600" y="266700"/>
            <a:ext cx="4914900" cy="2065338"/>
            <a:chOff x="0" y="0"/>
            <a:chExt cx="3096" cy="1301"/>
          </a:xfrm>
        </p:grpSpPr>
        <p:sp>
          <p:nvSpPr>
            <p:cNvPr id="28679" name="Rectangle 5"/>
            <p:cNvSpPr>
              <a:spLocks/>
            </p:cNvSpPr>
            <p:nvPr/>
          </p:nvSpPr>
          <p:spPr bwMode="auto">
            <a:xfrm>
              <a:off x="0" y="0"/>
              <a:ext cx="3057" cy="1301"/>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28680" name="Rectangle 6"/>
            <p:cNvSpPr>
              <a:spLocks/>
            </p:cNvSpPr>
            <p:nvPr/>
          </p:nvSpPr>
          <p:spPr bwMode="auto">
            <a:xfrm>
              <a:off x="0" y="0"/>
              <a:ext cx="309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600" b="1">
                  <a:solidFill>
                    <a:srgbClr val="19194D"/>
                  </a:solidFill>
                  <a:latin typeface="Lucida Grande" charset="0"/>
                  <a:ea typeface="Lucida Grande" charset="0"/>
                  <a:cs typeface="Lucida Grande" charset="0"/>
                  <a:sym typeface="Lucida Grande" charset="0"/>
                </a:rPr>
                <a:t>MeyGen 2015 update: The system of systems:</a:t>
              </a:r>
            </a:p>
            <a:p>
              <a:pPr eaLnBrk="1" hangingPunct="1">
                <a:spcBef>
                  <a:spcPct val="0"/>
                </a:spcBef>
                <a:buClrTx/>
                <a:buSzTx/>
                <a:buFontTx/>
                <a:buNone/>
              </a:pPr>
              <a:endParaRPr lang="en-US" altLang="en-US" sz="1600" b="1">
                <a:solidFill>
                  <a:srgbClr val="19194D"/>
                </a:solidFill>
                <a:latin typeface="Lucida Grande" charset="0"/>
                <a:ea typeface="Lucida Grande" charset="0"/>
                <a:cs typeface="Lucida Grande" charset="0"/>
                <a:sym typeface="Lucida Grande" charset="0"/>
              </a:endParaRPr>
            </a:p>
            <a:p>
              <a:pPr eaLnBrk="1" hangingPunct="1">
                <a:spcBef>
                  <a:spcPct val="0"/>
                </a:spcBef>
                <a:buClrTx/>
                <a:buSzTx/>
                <a:buFontTx/>
                <a:buNone/>
              </a:pPr>
              <a:r>
                <a:rPr lang="en-US" altLang="en-US" sz="1300">
                  <a:solidFill>
                    <a:srgbClr val="313131"/>
                  </a:solidFill>
                  <a:cs typeface="Arial" charset="0"/>
                </a:rPr>
                <a:t>Steel tripod  Ph I: gravity (vs or tubular (drilled) monopile)</a:t>
              </a:r>
            </a:p>
            <a:p>
              <a:pPr eaLnBrk="1" hangingPunct="1">
                <a:spcBef>
                  <a:spcPct val="0"/>
                </a:spcBef>
                <a:buClrTx/>
                <a:buSzTx/>
                <a:buFontTx/>
                <a:buNone/>
              </a:pPr>
              <a:r>
                <a:rPr lang="en-US" altLang="en-US" sz="1300">
                  <a:solidFill>
                    <a:srgbClr val="313131"/>
                  </a:solidFill>
                  <a:cs typeface="Arial" charset="0"/>
                </a:rPr>
                <a:t>200 ton moving equipment limit, so installation is in parts.</a:t>
              </a:r>
            </a:p>
            <a:p>
              <a:pPr eaLnBrk="1" hangingPunct="1">
                <a:spcBef>
                  <a:spcPct val="0"/>
                </a:spcBef>
                <a:buClrTx/>
                <a:buSzTx/>
                <a:buFontTx/>
                <a:buNone/>
              </a:pPr>
              <a:endParaRPr lang="en-US" altLang="en-US" sz="1300">
                <a:solidFill>
                  <a:srgbClr val="313131"/>
                </a:solidFill>
                <a:cs typeface="Arial" charset="0"/>
              </a:endParaRPr>
            </a:p>
            <a:p>
              <a:pPr eaLnBrk="1" hangingPunct="1">
                <a:spcBef>
                  <a:spcPct val="0"/>
                </a:spcBef>
                <a:buClrTx/>
                <a:buSzTx/>
                <a:buFontTx/>
                <a:buNone/>
              </a:pPr>
              <a:r>
                <a:rPr lang="en-US" altLang="en-US" sz="1300">
                  <a:solidFill>
                    <a:srgbClr val="313131"/>
                  </a:solidFill>
                  <a:cs typeface="Arial" charset="0"/>
                </a:rPr>
                <a:t>Ship haul of sea cable with floats; drop floats, cables repositioned to allow sea floor variances to protect cable from tides.</a:t>
              </a:r>
            </a:p>
            <a:p>
              <a:pPr eaLnBrk="1" hangingPunct="1">
                <a:spcBef>
                  <a:spcPct val="0"/>
                </a:spcBef>
                <a:buClrTx/>
                <a:buSzTx/>
                <a:buFontTx/>
                <a:buNone/>
              </a:pPr>
              <a:endParaRPr lang="en-US" altLang="en-US" sz="1600" b="1">
                <a:solidFill>
                  <a:srgbClr val="19194D"/>
                </a:solidFill>
                <a:latin typeface="Lucida Grande" charset="0"/>
                <a:ea typeface="Lucida Grande" charset="0"/>
                <a:cs typeface="Lucida Grande" charset="0"/>
                <a:sym typeface="Lucida Grande" charset="0"/>
              </a:endParaRPr>
            </a:p>
            <a:p>
              <a:pPr eaLnBrk="1" hangingPunct="1">
                <a:spcBef>
                  <a:spcPct val="0"/>
                </a:spcBef>
                <a:buClrTx/>
                <a:buSzTx/>
                <a:buFontTx/>
                <a:buNone/>
              </a:pPr>
              <a:r>
                <a:rPr lang="en-US" altLang="en-US" sz="1300">
                  <a:solidFill>
                    <a:srgbClr val="313131"/>
                  </a:solidFill>
                  <a:cs typeface="Arial" charset="0"/>
                </a:rPr>
                <a:t>Tower connection via gravity stab connection alone.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5200" y="609600"/>
            <a:ext cx="38735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69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700" y="3048000"/>
            <a:ext cx="39243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0"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300" y="4699000"/>
            <a:ext cx="35861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1"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7938" y="4575175"/>
            <a:ext cx="3944937"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2"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800600"/>
            <a:ext cx="28352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703" name="Rectangle 6"/>
          <p:cNvSpPr>
            <a:spLocks/>
          </p:cNvSpPr>
          <p:nvPr/>
        </p:nvSpPr>
        <p:spPr bwMode="auto">
          <a:xfrm>
            <a:off x="7443788" y="6245225"/>
            <a:ext cx="354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cs typeface="Arial" charset="0"/>
              </a:rPr>
              <a:t>26</a:t>
            </a:r>
          </a:p>
        </p:txBody>
      </p:sp>
      <p:grpSp>
        <p:nvGrpSpPr>
          <p:cNvPr id="2" name="Group 9"/>
          <p:cNvGrpSpPr>
            <a:grpSpLocks/>
          </p:cNvGrpSpPr>
          <p:nvPr/>
        </p:nvGrpSpPr>
        <p:grpSpPr bwMode="auto">
          <a:xfrm>
            <a:off x="228600" y="266700"/>
            <a:ext cx="4940300" cy="3695700"/>
            <a:chOff x="0" y="0"/>
            <a:chExt cx="3112" cy="2328"/>
          </a:xfrm>
        </p:grpSpPr>
        <p:sp>
          <p:nvSpPr>
            <p:cNvPr id="29705" name="Rectangle 7"/>
            <p:cNvSpPr>
              <a:spLocks/>
            </p:cNvSpPr>
            <p:nvPr/>
          </p:nvSpPr>
          <p:spPr bwMode="auto">
            <a:xfrm>
              <a:off x="0" y="0"/>
              <a:ext cx="3073" cy="2259"/>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29706" name="Rectangle 8"/>
            <p:cNvSpPr>
              <a:spLocks/>
            </p:cNvSpPr>
            <p:nvPr/>
          </p:nvSpPr>
          <p:spPr bwMode="auto">
            <a:xfrm>
              <a:off x="0" y="0"/>
              <a:ext cx="3112" cy="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600" b="1">
                  <a:solidFill>
                    <a:srgbClr val="19194D"/>
                  </a:solidFill>
                  <a:latin typeface="Lucida Grande" charset="0"/>
                  <a:ea typeface="Lucida Grande" charset="0"/>
                  <a:cs typeface="Lucida Grande" charset="0"/>
                  <a:sym typeface="Lucida Grande" charset="0"/>
                </a:rPr>
                <a:t>MeyGen 2015 update </a:t>
              </a:r>
              <a:r>
                <a:rPr lang="en-US" altLang="en-US" sz="1200" b="1">
                  <a:solidFill>
                    <a:srgbClr val="19194D"/>
                  </a:solidFill>
                  <a:latin typeface="Lucida Grande" charset="0"/>
                  <a:ea typeface="Lucida Grande" charset="0"/>
                  <a:cs typeface="Lucida Grande" charset="0"/>
                  <a:sym typeface="Lucida Grande" charset="0"/>
                </a:rPr>
                <a:t>continued</a:t>
              </a:r>
              <a:r>
                <a:rPr lang="en-US" altLang="en-US" sz="1600" b="1">
                  <a:solidFill>
                    <a:srgbClr val="19194D"/>
                  </a:solidFill>
                  <a:latin typeface="Lucida Grande" charset="0"/>
                  <a:ea typeface="Lucida Grande" charset="0"/>
                  <a:cs typeface="Lucida Grande" charset="0"/>
                  <a:sym typeface="Lucida Grande" charset="0"/>
                </a:rPr>
                <a:t>: The system of systems </a:t>
              </a:r>
              <a:r>
                <a:rPr lang="en-US" altLang="en-US" sz="1200" b="1">
                  <a:solidFill>
                    <a:srgbClr val="19194D"/>
                  </a:solidFill>
                  <a:latin typeface="Lucida Grande" charset="0"/>
                  <a:ea typeface="Lucida Grande" charset="0"/>
                  <a:cs typeface="Lucida Grande" charset="0"/>
                  <a:sym typeface="Lucida Grande" charset="0"/>
                </a:rPr>
                <a:t>continued</a:t>
              </a:r>
              <a:r>
                <a:rPr lang="en-US" altLang="en-US" sz="1600" b="1">
                  <a:solidFill>
                    <a:srgbClr val="19194D"/>
                  </a:solidFill>
                  <a:latin typeface="Lucida Grande" charset="0"/>
                  <a:ea typeface="Lucida Grande" charset="0"/>
                  <a:cs typeface="Lucida Grande" charset="0"/>
                  <a:sym typeface="Lucida Grande" charset="0"/>
                </a:rPr>
                <a:t>:</a:t>
              </a:r>
            </a:p>
            <a:p>
              <a:pPr eaLnBrk="1" hangingPunct="1">
                <a:spcBef>
                  <a:spcPct val="0"/>
                </a:spcBef>
                <a:buClrTx/>
                <a:buSzTx/>
                <a:buFontTx/>
                <a:buNone/>
              </a:pPr>
              <a:r>
                <a:rPr lang="en-US" altLang="en-US" sz="1300">
                  <a:solidFill>
                    <a:srgbClr val="313131"/>
                  </a:solidFill>
                  <a:cs typeface="Arial" charset="0"/>
                </a:rPr>
                <a:t> </a:t>
              </a:r>
            </a:p>
            <a:p>
              <a:pPr eaLnBrk="1" hangingPunct="1">
                <a:spcBef>
                  <a:spcPct val="0"/>
                </a:spcBef>
                <a:buClrTx/>
                <a:buSzTx/>
                <a:buFontTx/>
                <a:buNone/>
              </a:pPr>
              <a:r>
                <a:rPr lang="en-US" altLang="en-US" sz="1400">
                  <a:solidFill>
                    <a:srgbClr val="313131"/>
                  </a:solidFill>
                  <a:cs typeface="Arial" charset="0"/>
                </a:rPr>
                <a:t>15km of 33kV underground cable to main distribution. </a:t>
              </a:r>
            </a:p>
            <a:p>
              <a:pPr eaLnBrk="1" hangingPunct="1">
                <a:spcBef>
                  <a:spcPct val="0"/>
                </a:spcBef>
                <a:buClrTx/>
                <a:buSzTx/>
                <a:buFontTx/>
                <a:buNone/>
              </a:pPr>
              <a:endParaRPr lang="en-US" altLang="en-US" sz="1400">
                <a:solidFill>
                  <a:srgbClr val="313131"/>
                </a:solidFill>
                <a:cs typeface="Arial" charset="0"/>
              </a:endParaRPr>
            </a:p>
            <a:p>
              <a:pPr eaLnBrk="1" hangingPunct="1">
                <a:spcBef>
                  <a:spcPct val="0"/>
                </a:spcBef>
                <a:buClrTx/>
                <a:buSzTx/>
                <a:buFontTx/>
                <a:buNone/>
              </a:pPr>
              <a:r>
                <a:rPr lang="en-US" altLang="en-US" sz="1400">
                  <a:solidFill>
                    <a:srgbClr val="313131"/>
                  </a:solidFill>
                  <a:cs typeface="Arial" charset="0"/>
                </a:rPr>
                <a:t>Nacelle transport: (note scale vs ship.) GPS used in siting drop.</a:t>
              </a:r>
            </a:p>
            <a:p>
              <a:pPr eaLnBrk="1" hangingPunct="1">
                <a:spcBef>
                  <a:spcPct val="0"/>
                </a:spcBef>
                <a:buClrTx/>
                <a:buSzTx/>
                <a:buFontTx/>
                <a:buNone/>
              </a:pPr>
              <a:endParaRPr lang="en-US" altLang="en-US" sz="1400">
                <a:solidFill>
                  <a:srgbClr val="313131"/>
                </a:solidFill>
                <a:cs typeface="Arial" charset="0"/>
              </a:endParaRPr>
            </a:p>
            <a:p>
              <a:pPr eaLnBrk="1" hangingPunct="1">
                <a:spcBef>
                  <a:spcPct val="0"/>
                </a:spcBef>
                <a:buClrTx/>
                <a:buSzTx/>
                <a:buFontTx/>
                <a:buNone/>
              </a:pPr>
              <a:r>
                <a:rPr lang="en-US" altLang="en-US" sz="1400">
                  <a:solidFill>
                    <a:srgbClr val="313131"/>
                  </a:solidFill>
                  <a:cs typeface="Arial" charset="0"/>
                </a:rPr>
                <a:t>Ready to use in 60minutes from leaving delivery ship’s deck. </a:t>
              </a:r>
            </a:p>
            <a:p>
              <a:pPr eaLnBrk="1" hangingPunct="1">
                <a:spcBef>
                  <a:spcPct val="0"/>
                </a:spcBef>
                <a:buClrTx/>
                <a:buSzTx/>
                <a:buFontTx/>
                <a:buNone/>
              </a:pPr>
              <a:endParaRPr lang="en-US" altLang="en-US" sz="1400">
                <a:solidFill>
                  <a:srgbClr val="313131"/>
                </a:solidFill>
                <a:cs typeface="Arial" charset="0"/>
              </a:endParaRPr>
            </a:p>
            <a:p>
              <a:pPr eaLnBrk="1" hangingPunct="1">
                <a:spcBef>
                  <a:spcPct val="0"/>
                </a:spcBef>
                <a:buClrTx/>
                <a:buSzTx/>
                <a:buFontTx/>
                <a:buNone/>
              </a:pPr>
              <a:endParaRPr lang="en-US" altLang="en-US" sz="1400">
                <a:solidFill>
                  <a:srgbClr val="313131"/>
                </a:solidFill>
                <a:cs typeface="Arial" charset="0"/>
              </a:endParaRPr>
            </a:p>
            <a:p>
              <a:pPr eaLnBrk="1" hangingPunct="1">
                <a:spcBef>
                  <a:spcPct val="0"/>
                </a:spcBef>
                <a:buClrTx/>
                <a:buSzTx/>
                <a:buFontTx/>
                <a:buNone/>
              </a:pPr>
              <a:endParaRPr lang="en-US" altLang="en-US" sz="1400">
                <a:solidFill>
                  <a:srgbClr val="313131"/>
                </a:solidFill>
                <a:cs typeface="Arial" charset="0"/>
              </a:endParaRPr>
            </a:p>
            <a:p>
              <a:pPr eaLnBrk="1" hangingPunct="1">
                <a:spcBef>
                  <a:spcPct val="0"/>
                </a:spcBef>
                <a:buClrTx/>
                <a:buSzTx/>
                <a:buFontTx/>
                <a:buNone/>
              </a:pPr>
              <a:r>
                <a:rPr lang="en-US" altLang="en-US" sz="1400">
                  <a:solidFill>
                    <a:srgbClr val="313131"/>
                  </a:solidFill>
                  <a:cs typeface="Arial" charset="0"/>
                </a:rPr>
                <a:t>2020 Phase 1 complete</a:t>
              </a:r>
            </a:p>
            <a:p>
              <a:pPr eaLnBrk="1" hangingPunct="1">
                <a:spcBef>
                  <a:spcPct val="0"/>
                </a:spcBef>
                <a:buClrTx/>
                <a:buSzTx/>
                <a:buFontTx/>
                <a:buNone/>
              </a:pPr>
              <a:endParaRPr lang="en-US" altLang="en-US" sz="1400">
                <a:solidFill>
                  <a:srgbClr val="313131"/>
                </a:solidFill>
                <a:cs typeface="Arial" charset="0"/>
              </a:endParaRPr>
            </a:p>
            <a:p>
              <a:pPr eaLnBrk="1" hangingPunct="1">
                <a:spcBef>
                  <a:spcPct val="0"/>
                </a:spcBef>
                <a:buClrTx/>
                <a:buSzTx/>
                <a:buFontTx/>
                <a:buNone/>
              </a:pPr>
              <a:r>
                <a:rPr lang="en-US" altLang="en-US" sz="1400">
                  <a:cs typeface="Arial" charset="0"/>
                </a:rPr>
                <a:t>Phase II 312MW</a:t>
              </a:r>
            </a:p>
            <a:p>
              <a:pPr eaLnBrk="1" hangingPunct="1">
                <a:spcBef>
                  <a:spcPct val="0"/>
                </a:spcBef>
                <a:buClrTx/>
                <a:buSzTx/>
                <a:buFontTx/>
                <a:buNone/>
              </a:pPr>
              <a:r>
                <a:rPr lang="en-US" altLang="en-US" sz="1400">
                  <a:cs typeface="Arial" charset="0"/>
                </a:rPr>
                <a:t>When completed, the project will include up to 269 turbines (update to ‘the remainder of 398’ for both phases) submerged on the seabed, generating enough energy for 175,000 houses.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1"/>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cs typeface="Arial" charset="0"/>
              </a:rPr>
              <a:t>24</a:t>
            </a:r>
          </a:p>
        </p:txBody>
      </p:sp>
      <p:sp>
        <p:nvSpPr>
          <p:cNvPr id="30723" name="Rectangle 2"/>
          <p:cNvSpPr>
            <a:spLocks noChangeArrowheads="1"/>
          </p:cNvSpPr>
          <p:nvPr>
            <p:ph type="title"/>
          </p:nvPr>
        </p:nvSpPr>
        <p:spPr/>
        <p:txBody>
          <a:bodyPr lIns="0" tIns="0" rIns="5078" bIns="0"/>
          <a:lstStyle/>
          <a:p>
            <a:pPr marL="65088" eaLnBrk="1" hangingPunct="1"/>
            <a:r>
              <a:rPr lang="en-US" altLang="en-US" smtClean="0"/>
              <a:t>Power calculations</a:t>
            </a:r>
          </a:p>
        </p:txBody>
      </p:sp>
      <p:sp>
        <p:nvSpPr>
          <p:cNvPr id="30724" name="Rectangle 3"/>
          <p:cNvSpPr>
            <a:spLocks noChangeArrowheads="1"/>
          </p:cNvSpPr>
          <p:nvPr>
            <p:ph type="body" idx="1"/>
          </p:nvPr>
        </p:nvSpPr>
        <p:spPr>
          <a:xfrm>
            <a:off x="457200" y="1295400"/>
            <a:ext cx="8229600" cy="5257800"/>
          </a:xfrm>
        </p:spPr>
        <p:txBody>
          <a:bodyPr lIns="0" tIns="0" rIns="0" bIns="0"/>
          <a:lstStyle/>
          <a:p>
            <a:pPr marL="2133600" indent="-2133600" eaLnBrk="1" hangingPunct="1">
              <a:tabLst>
                <a:tab pos="355600" algn="l"/>
                <a:tab pos="914400" algn="l"/>
              </a:tabLst>
            </a:pPr>
            <a:r>
              <a:rPr lang="en-US" altLang="en-US" sz="1400" b="1" smtClean="0">
                <a:latin typeface="Helvetica" charset="0"/>
                <a:cs typeface="Helvetica" charset="0"/>
                <a:sym typeface="Helvetica" charset="0"/>
              </a:rPr>
              <a:t>Tidal </a:t>
            </a:r>
            <a:r>
              <a:rPr lang="en-US" altLang="en-US" sz="1400" smtClean="0">
                <a:solidFill>
                  <a:srgbClr val="1A1617"/>
                </a:solidFill>
                <a:latin typeface="Tahoma Bold" charset="0"/>
                <a:cs typeface="Tahoma Bold" charset="0"/>
                <a:sym typeface="Tahoma Bold" charset="0"/>
              </a:rPr>
              <a:t>Turbine power</a:t>
            </a:r>
            <a:endParaRPr lang="en-US" altLang="en-US" sz="1400" smtClean="0">
              <a:solidFill>
                <a:srgbClr val="1A1617"/>
              </a:solidFill>
              <a:latin typeface="Tahoma Bold" charset="0"/>
              <a:ea typeface="ヒラギノ角ゴ ProN W6" charset="0"/>
              <a:cs typeface="ヒラギノ角ゴ ProN W6" charset="0"/>
              <a:sym typeface="Tahoma Bold" charset="0"/>
            </a:endParaRPr>
          </a:p>
          <a:p>
            <a:pPr marL="2133600" lvl="4" indent="-2133600" eaLnBrk="1" hangingPunct="1">
              <a:spcBef>
                <a:spcPct val="0"/>
              </a:spcBef>
              <a:buFont typeface="Arial" charset="0"/>
              <a:buNone/>
              <a:tabLst>
                <a:tab pos="355600" algn="l"/>
                <a:tab pos="914400" algn="l"/>
              </a:tabLst>
            </a:pPr>
            <a:r>
              <a:rPr lang="en-US" altLang="en-US" sz="1400" smtClean="0">
                <a:solidFill>
                  <a:srgbClr val="0044FE"/>
                </a:solidFill>
                <a:latin typeface="Tahoma" charset="0"/>
                <a:cs typeface="Tahoma" charset="0"/>
                <a:sym typeface="Tahoma" charset="0"/>
              </a:rPr>
              <a:t>P= ½ p A V</a:t>
            </a:r>
            <a:r>
              <a:rPr lang="en-US" altLang="en-US" sz="1400" baseline="32000" smtClean="0">
                <a:solidFill>
                  <a:srgbClr val="0044FE"/>
                </a:solidFill>
                <a:latin typeface="Tahoma" charset="0"/>
                <a:cs typeface="Tahoma" charset="0"/>
                <a:sym typeface="Tahoma" charset="0"/>
              </a:rPr>
              <a:t>3  </a:t>
            </a:r>
            <a:r>
              <a:rPr lang="en-US" altLang="en-US" sz="1400" smtClean="0">
                <a:solidFill>
                  <a:srgbClr val="0044FE"/>
                </a:solidFill>
                <a:latin typeface="Tahoma" charset="0"/>
                <a:cs typeface="Tahoma" charset="0"/>
                <a:sym typeface="Tahoma" charset="0"/>
              </a:rPr>
              <a:t>L  </a:t>
            </a:r>
            <a:r>
              <a:rPr lang="en-US" altLang="en-US" sz="1400" smtClean="0">
                <a:solidFill>
                  <a:srgbClr val="0044FE"/>
                </a:solidFill>
                <a:latin typeface="Tahoma Bold" charset="0"/>
                <a:cs typeface="Tahoma Bold" charset="0"/>
                <a:sym typeface="Tahoma Bold" charset="0"/>
              </a:rPr>
              <a:t>                          </a:t>
            </a:r>
            <a:r>
              <a:rPr lang="en-US" altLang="en-US" sz="1400" smtClean="0">
                <a:solidFill>
                  <a:srgbClr val="0044FE"/>
                </a:solidFill>
                <a:latin typeface="Tahoma" charset="0"/>
                <a:cs typeface="Tahoma" charset="0"/>
                <a:sym typeface="Tahoma" charset="0"/>
              </a:rPr>
              <a:t> </a:t>
            </a:r>
            <a:endParaRPr lang="en-US" altLang="en-US" sz="1400" smtClean="0">
              <a:solidFill>
                <a:srgbClr val="0044FE"/>
              </a:solidFill>
              <a:latin typeface="Tahoma" charset="0"/>
              <a:sym typeface="Tahoma" charset="0"/>
            </a:endParaRPr>
          </a:p>
          <a:p>
            <a:pPr marL="2133600" lvl="4" indent="-2133600" eaLnBrk="1" hangingPunct="1">
              <a:spcBef>
                <a:spcPct val="0"/>
              </a:spcBef>
              <a:buFont typeface="Arial" charset="0"/>
              <a:buNone/>
              <a:tabLst>
                <a:tab pos="355600" algn="l"/>
                <a:tab pos="914400" algn="l"/>
              </a:tabLst>
            </a:pPr>
            <a:r>
              <a:rPr lang="en-US" altLang="en-US" sz="1400" smtClean="0">
                <a:solidFill>
                  <a:srgbClr val="0044FE"/>
                </a:solidFill>
                <a:latin typeface="Tahoma" charset="0"/>
                <a:cs typeface="Tahoma" charset="0"/>
                <a:sym typeface="Tahoma" charset="0"/>
              </a:rPr>
              <a:t>P=W</a:t>
            </a:r>
            <a:endParaRPr lang="en-US" altLang="en-US" sz="1400" smtClean="0">
              <a:solidFill>
                <a:srgbClr val="0044FE"/>
              </a:solidFill>
              <a:latin typeface="Tahoma" charset="0"/>
              <a:sym typeface="Tahoma" charset="0"/>
            </a:endParaRPr>
          </a:p>
          <a:p>
            <a:pPr marL="2133600" lvl="4" indent="-2133600" eaLnBrk="1" hangingPunct="1">
              <a:spcBef>
                <a:spcPct val="0"/>
              </a:spcBef>
              <a:buFont typeface="Arial" charset="0"/>
              <a:buNone/>
              <a:tabLst>
                <a:tab pos="355600" algn="l"/>
                <a:tab pos="914400" algn="l"/>
              </a:tabLst>
            </a:pPr>
            <a:r>
              <a:rPr lang="en-US" altLang="en-US" sz="1400" smtClean="0">
                <a:latin typeface="Tahoma" charset="0"/>
                <a:cs typeface="Tahoma" charset="0"/>
                <a:sym typeface="Tahoma" charset="0"/>
              </a:rPr>
              <a:t>p=density of sea water ~</a:t>
            </a:r>
            <a:r>
              <a:rPr lang="en-US" altLang="en-US" sz="1200" smtClean="0">
                <a:solidFill>
                  <a:srgbClr val="003DCC"/>
                </a:solidFill>
              </a:rPr>
              <a:t>1030kg/m3</a:t>
            </a:r>
            <a:endParaRPr lang="en-US" altLang="en-US" smtClean="0"/>
          </a:p>
          <a:p>
            <a:pPr marL="2133600" indent="-2133600" eaLnBrk="1" hangingPunct="1">
              <a:spcBef>
                <a:spcPct val="0"/>
              </a:spcBef>
              <a:buFont typeface="Arial" charset="0"/>
              <a:buNone/>
              <a:tabLst>
                <a:tab pos="355600" algn="l"/>
                <a:tab pos="914400" algn="l"/>
              </a:tabLst>
            </a:pPr>
            <a:r>
              <a:rPr lang="en-US" altLang="en-US" sz="1400" smtClean="0">
                <a:latin typeface="Tahoma" charset="0"/>
                <a:cs typeface="Tahoma" charset="0"/>
                <a:sym typeface="Tahoma" charset="0"/>
              </a:rPr>
              <a:t>V=velocity in meters/sec  </a:t>
            </a:r>
            <a:r>
              <a:rPr lang="en-US" altLang="en-US" sz="1400" smtClean="0">
                <a:latin typeface="ヒラギノ角ゴ ProN W3" charset="0"/>
                <a:sym typeface="ヒラギノ角ゴ ProN W3" charset="0"/>
              </a:rPr>
              <a:t>	</a:t>
            </a:r>
            <a:r>
              <a:rPr lang="en-US" altLang="en-US" sz="1400" smtClean="0"/>
              <a:t>A=swept area in m</a:t>
            </a:r>
            <a:r>
              <a:rPr lang="en-US" altLang="en-US" sz="1400" baseline="32000" smtClean="0"/>
              <a:t>2</a:t>
            </a:r>
            <a:r>
              <a:rPr lang="en-US" altLang="en-US" sz="1400" smtClean="0"/>
              <a:t>      L = Load factor*</a:t>
            </a:r>
            <a:endParaRPr lang="en-US" altLang="en-US" smtClean="0"/>
          </a:p>
          <a:p>
            <a:pPr marL="2133600" indent="-2133600" eaLnBrk="1" hangingPunct="1">
              <a:spcBef>
                <a:spcPct val="0"/>
              </a:spcBef>
              <a:buFont typeface="Arial" charset="0"/>
              <a:buNone/>
              <a:tabLst>
                <a:tab pos="355600" algn="l"/>
                <a:tab pos="914400" algn="l"/>
              </a:tabLst>
            </a:pPr>
            <a:r>
              <a:rPr lang="en-US" altLang="en-US" sz="1000" smtClean="0">
                <a:latin typeface="ヒラギノ角ゴ ProN W3" charset="0"/>
                <a:sym typeface="ヒラギノ角ゴ ProN W3" charset="0"/>
              </a:rPr>
              <a:t>	</a:t>
            </a:r>
            <a:r>
              <a:rPr lang="en-US" altLang="en-US" sz="1000" smtClean="0">
                <a:latin typeface="Tahoma" charset="0"/>
                <a:cs typeface="Tahoma" charset="0"/>
                <a:sym typeface="Tahoma" charset="0"/>
              </a:rPr>
              <a:t>             </a:t>
            </a:r>
            <a:endParaRPr lang="en-US" altLang="en-US" sz="1000" smtClean="0">
              <a:latin typeface="Tahoma" charset="0"/>
              <a:sym typeface="Tahoma" charset="0"/>
            </a:endParaRPr>
          </a:p>
          <a:p>
            <a:pPr marL="2133600" indent="-2133600" eaLnBrk="1" hangingPunct="1">
              <a:tabLst>
                <a:tab pos="355600" algn="l"/>
                <a:tab pos="914400" algn="l"/>
              </a:tabLst>
            </a:pPr>
            <a:r>
              <a:rPr lang="en-US" altLang="en-US" sz="1400" b="1" smtClean="0">
                <a:latin typeface="Helvetica" charset="0"/>
                <a:cs typeface="Helvetica" charset="0"/>
                <a:sym typeface="Helvetica" charset="0"/>
              </a:rPr>
              <a:t>Wind Turbine Power</a:t>
            </a:r>
            <a:endParaRPr lang="en-US" altLang="en-US" sz="1400" b="1" smtClean="0">
              <a:latin typeface="Helvetica" charset="0"/>
              <a:ea typeface="ヒラギノ角ゴ ProN W6" charset="0"/>
              <a:cs typeface="ヒラギノ角ゴ ProN W6" charset="0"/>
              <a:sym typeface="Helvetica" charset="0"/>
            </a:endParaRPr>
          </a:p>
          <a:p>
            <a:pPr marL="2133600" lvl="3" indent="-2133600" eaLnBrk="1" hangingPunct="1">
              <a:lnSpc>
                <a:spcPct val="115000"/>
              </a:lnSpc>
              <a:spcBef>
                <a:spcPts val="1000"/>
              </a:spcBef>
              <a:buFont typeface="Arial" charset="0"/>
              <a:buNone/>
              <a:tabLst>
                <a:tab pos="355600" algn="l"/>
                <a:tab pos="914400" algn="l"/>
              </a:tabLst>
            </a:pPr>
            <a:r>
              <a:rPr lang="en-US" altLang="en-US" sz="1400" smtClean="0">
                <a:solidFill>
                  <a:srgbClr val="558E28"/>
                </a:solidFill>
                <a:latin typeface="Helvetica" charset="0"/>
                <a:cs typeface="Helvetica" charset="0"/>
                <a:sym typeface="Helvetica" charset="0"/>
              </a:rPr>
              <a:t>P=</a:t>
            </a:r>
            <a:r>
              <a:rPr lang="en-US" altLang="en-US" sz="1400" smtClean="0">
                <a:solidFill>
                  <a:srgbClr val="558E28"/>
                </a:solidFill>
              </a:rPr>
              <a:t>1/2</a:t>
            </a:r>
            <a:r>
              <a:rPr lang="en-US" altLang="en-US" sz="1400" smtClean="0">
                <a:solidFill>
                  <a:srgbClr val="558E28"/>
                </a:solidFill>
                <a:latin typeface="Symbol" charset="2"/>
                <a:ea typeface="Symbol" charset="2"/>
                <a:cs typeface="Symbol" charset="2"/>
                <a:sym typeface="Symbol" charset="2"/>
              </a:rPr>
              <a:t> </a:t>
            </a:r>
            <a:r>
              <a:rPr lang="en-US" altLang="en-US" sz="1400" smtClean="0">
                <a:solidFill>
                  <a:srgbClr val="558E28"/>
                </a:solidFill>
              </a:rPr>
              <a:t>ρ</a:t>
            </a:r>
            <a:r>
              <a:rPr lang="en-US" altLang="en-US" sz="1400" smtClean="0">
                <a:solidFill>
                  <a:srgbClr val="558E28"/>
                </a:solidFill>
                <a:latin typeface="Symbol" charset="2"/>
                <a:ea typeface="Symbol" charset="2"/>
                <a:cs typeface="Symbol" charset="2"/>
                <a:sym typeface="Symbol" charset="2"/>
              </a:rPr>
              <a:t> </a:t>
            </a:r>
            <a:r>
              <a:rPr lang="en-US" altLang="en-US" sz="1400" smtClean="0">
                <a:solidFill>
                  <a:srgbClr val="558E28"/>
                </a:solidFill>
              </a:rPr>
              <a:t>V</a:t>
            </a:r>
            <a:r>
              <a:rPr lang="en-US" altLang="en-US" sz="1400" baseline="32000" smtClean="0">
                <a:solidFill>
                  <a:srgbClr val="558E28"/>
                </a:solidFill>
              </a:rPr>
              <a:t>3 </a:t>
            </a:r>
            <a:r>
              <a:rPr lang="en-US" altLang="en-US" sz="1400" smtClean="0">
                <a:solidFill>
                  <a:srgbClr val="558E28"/>
                </a:solidFill>
              </a:rPr>
              <a:t>π r</a:t>
            </a:r>
            <a:r>
              <a:rPr lang="en-US" altLang="en-US" sz="1400" baseline="32000" smtClean="0">
                <a:solidFill>
                  <a:srgbClr val="558E28"/>
                </a:solidFill>
              </a:rPr>
              <a:t>2</a:t>
            </a:r>
            <a:r>
              <a:rPr lang="en-US" altLang="en-US" sz="1400" smtClean="0">
                <a:solidFill>
                  <a:srgbClr val="558E28"/>
                </a:solidFill>
                <a:latin typeface="Helvetica" charset="0"/>
                <a:cs typeface="Helvetica" charset="0"/>
                <a:sym typeface="Helvetica" charset="0"/>
              </a:rPr>
              <a:t>    in practice x C</a:t>
            </a:r>
            <a:r>
              <a:rPr lang="en-US" altLang="en-US" sz="1000" smtClean="0">
                <a:solidFill>
                  <a:srgbClr val="558E28"/>
                </a:solidFill>
                <a:latin typeface="Helvetica" charset="0"/>
                <a:cs typeface="Helvetica" charset="0"/>
                <a:sym typeface="Helvetica" charset="0"/>
              </a:rPr>
              <a:t>p</a:t>
            </a:r>
            <a:r>
              <a:rPr lang="en-US" altLang="en-US" sz="1400" smtClean="0">
                <a:solidFill>
                  <a:srgbClr val="558E28"/>
                </a:solidFill>
                <a:latin typeface="Helvetica" charset="0"/>
                <a:cs typeface="Helvetica" charset="0"/>
                <a:sym typeface="Helvetica" charset="0"/>
              </a:rPr>
              <a:t> Betz constant   .59              </a:t>
            </a:r>
            <a:endParaRPr lang="en-US" altLang="en-US" sz="1400" smtClean="0">
              <a:solidFill>
                <a:srgbClr val="558E28"/>
              </a:solidFill>
              <a:latin typeface="Helvetica" charset="0"/>
              <a:sym typeface="Helvetica" charset="0"/>
            </a:endParaRPr>
          </a:p>
          <a:p>
            <a:pPr marL="2133600" lvl="4" indent="-2133600" eaLnBrk="1" hangingPunct="1">
              <a:lnSpc>
                <a:spcPct val="115000"/>
              </a:lnSpc>
              <a:spcBef>
                <a:spcPct val="0"/>
              </a:spcBef>
              <a:buFont typeface="Arial" charset="0"/>
              <a:buNone/>
              <a:tabLst>
                <a:tab pos="355600" algn="l"/>
                <a:tab pos="914400" algn="l"/>
              </a:tabLst>
            </a:pPr>
            <a:r>
              <a:rPr lang="en-US" altLang="en-US" sz="1400" smtClean="0">
                <a:solidFill>
                  <a:srgbClr val="558E28"/>
                </a:solidFill>
                <a:latin typeface="Tahoma" charset="0"/>
                <a:cs typeface="Tahoma" charset="0"/>
                <a:sym typeface="Tahoma" charset="0"/>
              </a:rPr>
              <a:t>P=Power</a:t>
            </a:r>
            <a:endParaRPr lang="en-US" altLang="en-US" sz="1400" smtClean="0">
              <a:solidFill>
                <a:srgbClr val="558E28"/>
              </a:solidFill>
              <a:latin typeface="Tahoma" charset="0"/>
              <a:sym typeface="Tahoma" charset="0"/>
            </a:endParaRPr>
          </a:p>
          <a:p>
            <a:pPr marL="2133600" indent="-2133600" eaLnBrk="1" hangingPunct="1">
              <a:lnSpc>
                <a:spcPct val="115000"/>
              </a:lnSpc>
              <a:spcBef>
                <a:spcPts val="1000"/>
              </a:spcBef>
              <a:buFont typeface="Arial" charset="0"/>
              <a:buNone/>
              <a:tabLst>
                <a:tab pos="355600" algn="l"/>
                <a:tab pos="914400" algn="l"/>
              </a:tabLst>
            </a:pPr>
            <a:r>
              <a:rPr lang="en-US" altLang="en-US" sz="1400" smtClean="0">
                <a:solidFill>
                  <a:srgbClr val="558E28"/>
                </a:solidFill>
              </a:rPr>
              <a:t>ρ</a:t>
            </a:r>
            <a:r>
              <a:rPr lang="en-US" altLang="en-US" sz="1400" smtClean="0">
                <a:solidFill>
                  <a:srgbClr val="558E28"/>
                </a:solidFill>
                <a:latin typeface="Symbol" charset="2"/>
                <a:ea typeface="Symbol" charset="2"/>
                <a:cs typeface="Symbol" charset="2"/>
                <a:sym typeface="Symbol" charset="2"/>
              </a:rPr>
              <a:t> = </a:t>
            </a:r>
            <a:r>
              <a:rPr lang="en-US" altLang="en-US" sz="1400" smtClean="0">
                <a:solidFill>
                  <a:srgbClr val="558E28"/>
                </a:solidFill>
                <a:latin typeface="Times" charset="0"/>
                <a:cs typeface="Times" charset="0"/>
                <a:sym typeface="Times" charset="0"/>
              </a:rPr>
              <a:t>air density  ~1.225</a:t>
            </a:r>
            <a:r>
              <a:rPr lang="en-US" altLang="en-US" sz="1400" i="1" smtClean="0">
                <a:solidFill>
                  <a:srgbClr val="558E28"/>
                </a:solidFill>
                <a:latin typeface="Times" charset="0"/>
                <a:cs typeface="Times" charset="0"/>
                <a:sym typeface="Times" charset="0"/>
              </a:rPr>
              <a:t>kg </a:t>
            </a:r>
            <a:r>
              <a:rPr lang="en-US" altLang="en-US" sz="1400" smtClean="0">
                <a:solidFill>
                  <a:srgbClr val="558E28"/>
                </a:solidFill>
                <a:latin typeface="Times" charset="0"/>
                <a:cs typeface="Times" charset="0"/>
                <a:sym typeface="Times" charset="0"/>
              </a:rPr>
              <a:t>/ </a:t>
            </a:r>
            <a:r>
              <a:rPr lang="en-US" altLang="en-US" sz="1400" i="1" smtClean="0">
                <a:solidFill>
                  <a:srgbClr val="558E28"/>
                </a:solidFill>
                <a:latin typeface="Times" charset="0"/>
                <a:cs typeface="Times" charset="0"/>
                <a:sym typeface="Times" charset="0"/>
              </a:rPr>
              <a:t>m</a:t>
            </a:r>
            <a:r>
              <a:rPr lang="en-US" altLang="en-US" sz="1400" baseline="32000" smtClean="0">
                <a:solidFill>
                  <a:srgbClr val="558E28"/>
                </a:solidFill>
                <a:latin typeface="Tahoma" charset="0"/>
                <a:cs typeface="Tahoma" charset="0"/>
                <a:sym typeface="Tahoma" charset="0"/>
              </a:rPr>
              <a:t>3   </a:t>
            </a:r>
            <a:r>
              <a:rPr lang="en-US" altLang="en-US" sz="1400" smtClean="0">
                <a:solidFill>
                  <a:srgbClr val="558E28"/>
                </a:solidFill>
                <a:latin typeface="Times" charset="0"/>
                <a:cs typeface="Times" charset="0"/>
                <a:sym typeface="Times" charset="0"/>
              </a:rPr>
              <a:t>at sea level</a:t>
            </a:r>
            <a:r>
              <a:rPr lang="en-US" altLang="en-US" sz="1400" baseline="32000" smtClean="0">
                <a:solidFill>
                  <a:srgbClr val="558E28"/>
                </a:solidFill>
                <a:latin typeface="Tahoma" charset="0"/>
                <a:cs typeface="Tahoma" charset="0"/>
                <a:sym typeface="Tahoma" charset="0"/>
              </a:rPr>
              <a:t> </a:t>
            </a:r>
            <a:r>
              <a:rPr lang="en-US" altLang="en-US" sz="1400" smtClean="0">
                <a:solidFill>
                  <a:srgbClr val="558E28"/>
                </a:solidFill>
                <a:latin typeface="Tahoma" charset="0"/>
                <a:cs typeface="Tahoma" charset="0"/>
                <a:sym typeface="Tahoma" charset="0"/>
              </a:rPr>
              <a:t>       </a:t>
            </a:r>
            <a:r>
              <a:rPr lang="en-US" altLang="en-US" sz="1400" smtClean="0">
                <a:solidFill>
                  <a:srgbClr val="558E28"/>
                </a:solidFill>
              </a:rPr>
              <a:t>π r</a:t>
            </a:r>
            <a:r>
              <a:rPr lang="en-US" altLang="en-US" sz="1400" baseline="32000" smtClean="0">
                <a:solidFill>
                  <a:srgbClr val="558E28"/>
                </a:solidFill>
              </a:rPr>
              <a:t>2 </a:t>
            </a:r>
            <a:r>
              <a:rPr lang="en-US" altLang="en-US" sz="1400" smtClean="0">
                <a:solidFill>
                  <a:srgbClr val="558E28"/>
                </a:solidFill>
                <a:latin typeface="Helvetica" charset="0"/>
                <a:cs typeface="Helvetica" charset="0"/>
                <a:sym typeface="Helvetica" charset="0"/>
              </a:rPr>
              <a:t>=</a:t>
            </a:r>
            <a:r>
              <a:rPr lang="en-US" altLang="en-US" sz="1400" smtClean="0">
                <a:latin typeface="Helvetica" charset="0"/>
                <a:cs typeface="Helvetica" charset="0"/>
                <a:sym typeface="Helvetica" charset="0"/>
              </a:rPr>
              <a:t> swept area </a:t>
            </a:r>
            <a:r>
              <a:rPr lang="en-US" altLang="en-US" sz="1400" smtClean="0">
                <a:solidFill>
                  <a:srgbClr val="558E28"/>
                </a:solidFill>
              </a:rPr>
              <a:t>in m</a:t>
            </a:r>
            <a:r>
              <a:rPr lang="en-US" altLang="en-US" sz="1400" baseline="32000" smtClean="0">
                <a:solidFill>
                  <a:srgbClr val="558E28"/>
                </a:solidFill>
              </a:rPr>
              <a:t>2</a:t>
            </a:r>
            <a:endParaRPr lang="en-US" altLang="en-US" smtClean="0"/>
          </a:p>
          <a:p>
            <a:pPr marL="2133600" indent="-2133600" eaLnBrk="1" hangingPunct="1">
              <a:lnSpc>
                <a:spcPct val="115000"/>
              </a:lnSpc>
              <a:spcBef>
                <a:spcPct val="0"/>
              </a:spcBef>
              <a:buFont typeface="Arial" charset="0"/>
              <a:buNone/>
              <a:tabLst>
                <a:tab pos="355600" algn="l"/>
                <a:tab pos="914400" algn="l"/>
              </a:tabLst>
            </a:pPr>
            <a:r>
              <a:rPr lang="en-US" altLang="en-US" sz="1400" smtClean="0">
                <a:solidFill>
                  <a:srgbClr val="558E28"/>
                </a:solidFill>
                <a:latin typeface="Tahoma" charset="0"/>
                <a:cs typeface="Tahoma" charset="0"/>
                <a:sym typeface="Tahoma" charset="0"/>
              </a:rPr>
              <a:t>V=velocity in meters/sec  </a:t>
            </a:r>
            <a:r>
              <a:rPr lang="en-US" altLang="en-US" sz="1400" smtClean="0">
                <a:solidFill>
                  <a:srgbClr val="558E28"/>
                </a:solidFill>
                <a:latin typeface="ヒラギノ角ゴ ProN W3" charset="0"/>
                <a:sym typeface="ヒラギノ角ゴ ProN W3" charset="0"/>
              </a:rPr>
              <a:t>	</a:t>
            </a:r>
            <a:r>
              <a:rPr lang="en-US" altLang="en-US" sz="1400" smtClean="0">
                <a:solidFill>
                  <a:srgbClr val="558E28"/>
                </a:solidFill>
              </a:rPr>
              <a:t> </a:t>
            </a:r>
            <a:endParaRPr lang="en-US" altLang="en-US" smtClean="0"/>
          </a:p>
          <a:p>
            <a:pPr marL="2133600" lvl="4" indent="-2133600" eaLnBrk="1" hangingPunct="1">
              <a:spcBef>
                <a:spcPts val="1000"/>
              </a:spcBef>
              <a:buFont typeface="Arial" charset="0"/>
              <a:buNone/>
              <a:tabLst>
                <a:tab pos="355600" algn="l"/>
                <a:tab pos="914400" algn="l"/>
              </a:tabLst>
            </a:pPr>
            <a:r>
              <a:rPr lang="en-US" altLang="en-US" sz="1200" smtClean="0">
                <a:latin typeface="Helvetica" charset="0"/>
                <a:cs typeface="Helvetica" charset="0"/>
                <a:sym typeface="Helvetica" charset="0"/>
              </a:rPr>
              <a:t>Notes: </a:t>
            </a:r>
            <a:endParaRPr lang="en-US" altLang="en-US" sz="1200" smtClean="0">
              <a:latin typeface="Helvetica" charset="0"/>
              <a:sym typeface="Helvetica" charset="0"/>
            </a:endParaRPr>
          </a:p>
          <a:p>
            <a:pPr marL="2133600" lvl="4" indent="-2133600" eaLnBrk="1" hangingPunct="1">
              <a:lnSpc>
                <a:spcPct val="115000"/>
              </a:lnSpc>
              <a:spcBef>
                <a:spcPts val="1000"/>
              </a:spcBef>
              <a:buFont typeface="Arial" charset="0"/>
              <a:buNone/>
              <a:tabLst>
                <a:tab pos="355600" algn="l"/>
                <a:tab pos="914400" algn="l"/>
              </a:tabLst>
            </a:pPr>
            <a:r>
              <a:rPr lang="en-US" altLang="en-US" sz="1200" smtClean="0">
                <a:latin typeface="Helvetica" charset="0"/>
                <a:cs typeface="Helvetica" charset="0"/>
                <a:sym typeface="Helvetica" charset="0"/>
              </a:rPr>
              <a:t> Power factor, efficiency factor, *loading factor in some example calcs simplified as 1. Capacity factor typically used as some lesser of Betz limit, example .4 wind, .24 farm wind, .35 sea. </a:t>
            </a:r>
            <a:endParaRPr lang="en-US" altLang="en-US" sz="1200" smtClean="0">
              <a:latin typeface="Helvetica" charset="0"/>
              <a:sym typeface="Helvetica" charset="0"/>
            </a:endParaRPr>
          </a:p>
          <a:p>
            <a:pPr marL="2133600" indent="-2133600" eaLnBrk="1" hangingPunct="1">
              <a:lnSpc>
                <a:spcPct val="115000"/>
              </a:lnSpc>
              <a:spcBef>
                <a:spcPct val="0"/>
              </a:spcBef>
              <a:buFont typeface="Arial" charset="0"/>
              <a:buNone/>
              <a:tabLst>
                <a:tab pos="355600" algn="l"/>
                <a:tab pos="914400" algn="l"/>
              </a:tabLst>
            </a:pPr>
            <a:endParaRPr lang="en-US" altLang="en-US" sz="1000" smtClean="0"/>
          </a:p>
          <a:p>
            <a:pPr marL="2133600" indent="-2133600" eaLnBrk="1" hangingPunct="1">
              <a:lnSpc>
                <a:spcPct val="115000"/>
              </a:lnSpc>
              <a:spcBef>
                <a:spcPct val="0"/>
              </a:spcBef>
              <a:buFont typeface="Arial" charset="0"/>
              <a:buNone/>
              <a:tabLst>
                <a:tab pos="355600" algn="l"/>
                <a:tab pos="914400" algn="l"/>
              </a:tabLst>
            </a:pPr>
            <a:r>
              <a:rPr lang="en-US" altLang="en-US" sz="1200" smtClean="0"/>
              <a:t>German physicist Albert Betz concluded in 1919 that no wind turbine can convert more than 16/27 (59.3%) of the kinetic energy of the wind into mechanical energy turning a rotor. To this day, this is known as the </a:t>
            </a:r>
            <a:r>
              <a:rPr lang="en-US" altLang="en-US" sz="1200" smtClean="0">
                <a:latin typeface="Arial Bold" charset="0"/>
                <a:cs typeface="Arial Bold" charset="0"/>
                <a:sym typeface="Arial Bold" charset="0"/>
              </a:rPr>
              <a:t>Betz Limit </a:t>
            </a:r>
            <a:r>
              <a:rPr lang="en-US" altLang="en-US" sz="1200" smtClean="0"/>
              <a:t>or </a:t>
            </a:r>
            <a:r>
              <a:rPr lang="en-US" altLang="en-US" sz="1200" smtClean="0">
                <a:latin typeface="Arial Bold" charset="0"/>
                <a:cs typeface="Arial Bold" charset="0"/>
                <a:sym typeface="Arial Bold" charset="0"/>
              </a:rPr>
              <a:t>Betz' Law.</a:t>
            </a:r>
            <a:endParaRPr lang="en-US" altLang="en-US" sz="1200" smtClean="0">
              <a:latin typeface="Arial Bold" charset="0"/>
              <a:ea typeface="ヒラギノ角ゴ ProN W6" charset="0"/>
              <a:cs typeface="ヒラギノ角ゴ ProN W6" charset="0"/>
              <a:sym typeface="Arial Bold" charset="0"/>
            </a:endParaRPr>
          </a:p>
          <a:p>
            <a:pPr marL="2133600" indent="-2133600" eaLnBrk="1" hangingPunct="1">
              <a:lnSpc>
                <a:spcPct val="115000"/>
              </a:lnSpc>
              <a:spcBef>
                <a:spcPct val="0"/>
              </a:spcBef>
              <a:buFont typeface="Arial" charset="0"/>
              <a:buNone/>
              <a:tabLst>
                <a:tab pos="355600" algn="l"/>
                <a:tab pos="914400" algn="l"/>
              </a:tabLst>
            </a:pPr>
            <a:endParaRPr lang="en-US" altLang="en-US" sz="1000" smtClean="0">
              <a:latin typeface="Arial Bold" charset="0"/>
              <a:ea typeface="ヒラギノ角ゴ ProN W6" charset="0"/>
              <a:cs typeface="ヒラギノ角ゴ ProN W6" charset="0"/>
              <a:sym typeface="Arial Bold" charset="0"/>
            </a:endParaRPr>
          </a:p>
          <a:p>
            <a:pPr marL="2133600" indent="-2133600" eaLnBrk="1" hangingPunct="1">
              <a:lnSpc>
                <a:spcPct val="115000"/>
              </a:lnSpc>
              <a:spcBef>
                <a:spcPct val="0"/>
              </a:spcBef>
              <a:buFont typeface="Arial" charset="0"/>
              <a:buNone/>
              <a:tabLst>
                <a:tab pos="355600" algn="l"/>
                <a:tab pos="914400" algn="l"/>
              </a:tabLst>
            </a:pPr>
            <a:r>
              <a:rPr lang="en-US" altLang="en-US" sz="1200" smtClean="0">
                <a:solidFill>
                  <a:srgbClr val="003DCC"/>
                </a:solidFill>
              </a:rPr>
              <a:t>Any moving mass carries</a:t>
            </a:r>
            <a:r>
              <a:rPr lang="en-US" altLang="en-US" sz="1300" smtClean="0">
                <a:solidFill>
                  <a:srgbClr val="003DCC"/>
                </a:solidFill>
                <a:latin typeface="Helvetica" charset="0"/>
                <a:cs typeface="Helvetica" charset="0"/>
                <a:sym typeface="Helvetica" charset="0"/>
              </a:rPr>
              <a:t> Kinetic Energy in Joules = 0.5 x Mass x Velocity</a:t>
            </a:r>
            <a:r>
              <a:rPr lang="en-US" altLang="en-US" sz="600" smtClean="0">
                <a:solidFill>
                  <a:srgbClr val="003DCC"/>
                </a:solidFill>
                <a:latin typeface="Helvetica" charset="0"/>
                <a:cs typeface="Helvetica" charset="0"/>
                <a:sym typeface="Helvetica" charset="0"/>
              </a:rPr>
              <a:t>2</a:t>
            </a:r>
            <a:r>
              <a:rPr lang="en-US" altLang="en-US" sz="1200" smtClean="0">
                <a:solidFill>
                  <a:srgbClr val="003DCC"/>
                </a:solidFill>
              </a:rPr>
              <a:t>  where mass = VpA x time, and 1 W = 1 Joulesec  </a:t>
            </a:r>
            <a:endParaRPr lang="en-US" altLang="en-US" smtClean="0"/>
          </a:p>
          <a:p>
            <a:pPr marL="2133600" indent="-2133600" eaLnBrk="1" hangingPunct="1">
              <a:lnSpc>
                <a:spcPct val="115000"/>
              </a:lnSpc>
              <a:spcBef>
                <a:spcPct val="0"/>
              </a:spcBef>
              <a:buFont typeface="Arial" charset="0"/>
              <a:buNone/>
              <a:tabLst>
                <a:tab pos="355600" algn="l"/>
                <a:tab pos="914400" algn="l"/>
              </a:tabLst>
            </a:pPr>
            <a:endParaRPr lang="en-US" altLang="en-US" sz="1200" smtClean="0">
              <a:solidFill>
                <a:srgbClr val="003DCC"/>
              </a:solidFill>
            </a:endParaRPr>
          </a:p>
          <a:p>
            <a:pPr marL="2133600" indent="-2133600" eaLnBrk="1" hangingPunct="1">
              <a:spcBef>
                <a:spcPct val="0"/>
              </a:spcBef>
              <a:buFont typeface="Arial" charset="0"/>
              <a:buNone/>
              <a:tabLst>
                <a:tab pos="355600" algn="l"/>
                <a:tab pos="914400" algn="l"/>
              </a:tabLst>
            </a:pPr>
            <a:r>
              <a:rPr lang="en-US" altLang="en-US" sz="1200" smtClean="0">
                <a:solidFill>
                  <a:srgbClr val="003DCC"/>
                </a:solidFill>
              </a:rPr>
              <a:t>Sea water/air ratio: 1030kg/m3 / 1.2473 kg/m3 roughly 825</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cs typeface="Arial" charset="0"/>
              </a:rPr>
              <a:t>25</a:t>
            </a:r>
          </a:p>
        </p:txBody>
      </p:sp>
      <p:sp>
        <p:nvSpPr>
          <p:cNvPr id="31747" name="Rectangle 2"/>
          <p:cNvSpPr>
            <a:spLocks noChangeArrowheads="1"/>
          </p:cNvSpPr>
          <p:nvPr>
            <p:ph type="title"/>
          </p:nvPr>
        </p:nvSpPr>
        <p:spPr/>
        <p:txBody>
          <a:bodyPr lIns="0" tIns="0" rIns="5078" bIns="0"/>
          <a:lstStyle/>
          <a:p>
            <a:pPr marL="65088" eaLnBrk="1" hangingPunct="1"/>
            <a:r>
              <a:rPr lang="en-US" altLang="en-US" smtClean="0"/>
              <a:t>Early Water and Wind Power</a:t>
            </a:r>
          </a:p>
        </p:txBody>
      </p:sp>
      <p:sp>
        <p:nvSpPr>
          <p:cNvPr id="31748" name="Rectangle 3"/>
          <p:cNvSpPr>
            <a:spLocks noChangeArrowheads="1"/>
          </p:cNvSpPr>
          <p:nvPr>
            <p:ph type="body" idx="1"/>
          </p:nvPr>
        </p:nvSpPr>
        <p:spPr>
          <a:xfrm>
            <a:off x="457200" y="1295400"/>
            <a:ext cx="8229600" cy="5257800"/>
          </a:xfrm>
        </p:spPr>
        <p:txBody>
          <a:bodyPr lIns="0" tIns="0" rIns="5078" bIns="0"/>
          <a:lstStyle/>
          <a:p>
            <a:pPr marL="407988" eaLnBrk="1" hangingPunct="1"/>
            <a:r>
              <a:rPr lang="en-US" altLang="en-US" smtClean="0"/>
              <a:t>Remember the Watermill / Grainmill</a:t>
            </a:r>
          </a:p>
          <a:p>
            <a:pPr marL="757238" lvl="1" eaLnBrk="1" hangingPunct="1"/>
            <a:r>
              <a:rPr lang="en-US" altLang="en-US" smtClean="0"/>
              <a:t>flowing stream or river water turned cupped-blades, whose rotating vortex rod turned mill-building-interior turning grain mashers</a:t>
            </a:r>
          </a:p>
          <a:p>
            <a:pPr marL="407988" eaLnBrk="1" hangingPunct="1"/>
            <a:r>
              <a:rPr lang="en-US" altLang="en-US" smtClean="0"/>
              <a:t>Remember the Windmill</a:t>
            </a:r>
          </a:p>
          <a:p>
            <a:pPr marL="757238" lvl="1" eaLnBrk="1" hangingPunct="1"/>
            <a:r>
              <a:rPr lang="en-US" altLang="en-US" smtClean="0"/>
              <a:t>Large area blades; local use of wind-to-power conversion</a:t>
            </a:r>
          </a:p>
          <a:p>
            <a:pPr marL="407988" eaLnBrk="1" hangingPunct="1"/>
            <a:r>
              <a:rPr lang="en-US" altLang="en-US" smtClean="0"/>
              <a:t>Risk points for both: gear assemblies.</a:t>
            </a:r>
          </a:p>
          <a:p>
            <a:pPr marL="757238" lvl="1" eaLnBrk="1" hangingPunct="1"/>
            <a:r>
              <a:rPr lang="en-US" altLang="en-US" smtClean="0"/>
              <a:t>Today’s modern turbine-risks still include the gear assembles.   </a:t>
            </a:r>
          </a:p>
        </p:txBody>
      </p:sp>
      <p:sp>
        <p:nvSpPr>
          <p:cNvPr id="31749" name="Rectangle 4"/>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solidFill>
                  <a:srgbClr val="FFFFFF"/>
                </a:solidFill>
                <a:cs typeface="Arial" charset="0"/>
              </a:rPr>
              <a:t>25</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cs typeface="Arial" charset="0"/>
              </a:rPr>
              <a:t>26</a:t>
            </a:r>
          </a:p>
        </p:txBody>
      </p:sp>
      <p:sp>
        <p:nvSpPr>
          <p:cNvPr id="32771" name="Rectangle 2"/>
          <p:cNvSpPr>
            <a:spLocks noChangeArrowheads="1"/>
          </p:cNvSpPr>
          <p:nvPr>
            <p:ph type="title"/>
          </p:nvPr>
        </p:nvSpPr>
        <p:spPr/>
        <p:txBody>
          <a:bodyPr lIns="0" tIns="0" rIns="5078" bIns="0"/>
          <a:lstStyle/>
          <a:p>
            <a:pPr marL="65088" eaLnBrk="1" hangingPunct="1"/>
            <a:r>
              <a:rPr lang="en-US" altLang="en-US" smtClean="0"/>
              <a:t>Wind Turbines</a:t>
            </a:r>
          </a:p>
        </p:txBody>
      </p:sp>
      <p:sp>
        <p:nvSpPr>
          <p:cNvPr id="32772" name="Rectangle 3"/>
          <p:cNvSpPr>
            <a:spLocks noChangeArrowheads="1"/>
          </p:cNvSpPr>
          <p:nvPr>
            <p:ph type="body" idx="1"/>
          </p:nvPr>
        </p:nvSpPr>
        <p:spPr/>
        <p:txBody>
          <a:bodyPr lIns="0" tIns="0" rIns="5078" bIns="0"/>
          <a:lstStyle/>
          <a:p>
            <a:pPr marL="407988" eaLnBrk="1" hangingPunct="1"/>
            <a:r>
              <a:rPr lang="en-US" altLang="en-US" smtClean="0"/>
              <a:t>On-land</a:t>
            </a:r>
          </a:p>
          <a:p>
            <a:pPr marL="407988" eaLnBrk="1" hangingPunct="1"/>
            <a:r>
              <a:rPr lang="en-US" altLang="en-US" smtClean="0"/>
              <a:t>Offshore</a:t>
            </a:r>
          </a:p>
          <a:p>
            <a:pPr marL="407988" eaLnBrk="1" hangingPunct="1"/>
            <a:r>
              <a:rPr lang="en-US" altLang="en-US" sz="2400" smtClean="0"/>
              <a:t>Blades are airborne; anchoring and half-turbine can be above ground or underwater (off-shore)</a:t>
            </a:r>
          </a:p>
          <a:p>
            <a:pPr marL="407988" eaLnBrk="1" hangingPunct="1"/>
            <a:r>
              <a:rPr lang="en-US" altLang="en-US" sz="1600" smtClean="0"/>
              <a:t>In 2011, Wind Power provided % electricity: Denmark 26%, Spain &amp; Portugal 16%, Ireland 12%, Germany 11%</a:t>
            </a:r>
          </a:p>
        </p:txBody>
      </p:sp>
      <p:sp>
        <p:nvSpPr>
          <p:cNvPr id="32773" name="Rectangle 4"/>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solidFill>
                  <a:srgbClr val="FFFFFF"/>
                </a:solidFill>
                <a:cs typeface="Arial" charset="0"/>
              </a:rPr>
              <a:t>26</a:t>
            </a:r>
          </a:p>
        </p:txBody>
      </p:sp>
      <p:pic>
        <p:nvPicPr>
          <p:cNvPr id="32774"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100" y="4495800"/>
            <a:ext cx="3262313"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2775"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975" y="3803650"/>
            <a:ext cx="215106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2359025"/>
            <a:ext cx="83693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ph type="title"/>
          </p:nvPr>
        </p:nvSpPr>
        <p:spPr>
          <a:xfrm>
            <a:off x="457200" y="274638"/>
            <a:ext cx="8229600" cy="2082800"/>
          </a:xfrm>
          <a:ln w="12700">
            <a:solidFill>
              <a:srgbClr val="4F81BD"/>
            </a:solidFill>
            <a:miter lim="800000"/>
            <a:headEnd/>
            <a:tailEnd/>
          </a:ln>
        </p:spPr>
        <p:txBody>
          <a:bodyPr lIns="0" tIns="0" rIns="5078" bIns="0"/>
          <a:lstStyle/>
          <a:p>
            <a:pPr marL="65088" eaLnBrk="1" hangingPunct="1"/>
            <a:r>
              <a:rPr lang="en-US" altLang="en-US" smtClean="0"/>
              <a:t>Tidal, Hydro, Under-sea Turbines</a:t>
            </a:r>
          </a:p>
        </p:txBody>
      </p:sp>
      <p:sp>
        <p:nvSpPr>
          <p:cNvPr id="6147" name="Rectangle 3"/>
          <p:cNvSpPr>
            <a:spLocks noChangeArrowheads="1"/>
          </p:cNvSpPr>
          <p:nvPr>
            <p:ph type="body" idx="1"/>
          </p:nvPr>
        </p:nvSpPr>
        <p:spPr>
          <a:xfrm>
            <a:off x="774700" y="4648200"/>
            <a:ext cx="8369300" cy="2209800"/>
          </a:xfrm>
        </p:spPr>
        <p:txBody>
          <a:bodyPr lIns="0" tIns="0" rIns="5078" bIns="0"/>
          <a:lstStyle/>
          <a:p>
            <a:pPr marL="407988" eaLnBrk="1" hangingPunct="1">
              <a:lnSpc>
                <a:spcPct val="90000"/>
              </a:lnSpc>
              <a:buClr>
                <a:srgbClr val="FFFFFF"/>
              </a:buClr>
              <a:buFont typeface="Courier New" charset="0"/>
              <a:buChar char="o"/>
            </a:pPr>
            <a:r>
              <a:rPr lang="en-US" altLang="en-US" sz="2400" smtClean="0">
                <a:solidFill>
                  <a:srgbClr val="FFFFFF"/>
                </a:solidFill>
              </a:rPr>
              <a:t>Making use of free 2/day tides</a:t>
            </a:r>
          </a:p>
          <a:p>
            <a:pPr marL="407988" eaLnBrk="1" hangingPunct="1">
              <a:lnSpc>
                <a:spcPct val="90000"/>
              </a:lnSpc>
              <a:buClr>
                <a:srgbClr val="FFFFFF"/>
              </a:buClr>
              <a:buFont typeface="Courier New" charset="0"/>
              <a:buChar char="o"/>
            </a:pPr>
            <a:endParaRPr lang="en-US" altLang="en-US" sz="2400" smtClean="0">
              <a:solidFill>
                <a:srgbClr val="FFFFFF"/>
              </a:solidFill>
            </a:endParaRPr>
          </a:p>
          <a:p>
            <a:pPr marL="407988" eaLnBrk="1" hangingPunct="1">
              <a:lnSpc>
                <a:spcPct val="90000"/>
              </a:lnSpc>
              <a:buClr>
                <a:srgbClr val="FFFFFF"/>
              </a:buClr>
              <a:buFont typeface="Courier New" charset="0"/>
              <a:buChar char="o"/>
            </a:pPr>
            <a:r>
              <a:rPr lang="en-US" altLang="en-US" sz="2400" smtClean="0">
                <a:solidFill>
                  <a:srgbClr val="FFFFFF"/>
                </a:solidFill>
              </a:rPr>
              <a:t>How much energy is in the tides vs in wind</a:t>
            </a:r>
          </a:p>
          <a:p>
            <a:pPr marL="407988" eaLnBrk="1" hangingPunct="1">
              <a:lnSpc>
                <a:spcPct val="90000"/>
              </a:lnSpc>
              <a:buClr>
                <a:srgbClr val="FFFFFF"/>
              </a:buClr>
              <a:buFont typeface="Courier New" charset="0"/>
              <a:buChar char="o"/>
            </a:pPr>
            <a:r>
              <a:rPr lang="en-US" altLang="en-US" sz="2400" smtClean="0">
                <a:solidFill>
                  <a:srgbClr val="FFFFFF"/>
                </a:solidFill>
              </a:rPr>
              <a:t>How efficient is each type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6147"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cs typeface="Arial" charset="0"/>
              </a:rPr>
              <a:t>27</a:t>
            </a:r>
          </a:p>
        </p:txBody>
      </p:sp>
      <p:sp>
        <p:nvSpPr>
          <p:cNvPr id="33795" name="Rectangle 2"/>
          <p:cNvSpPr>
            <a:spLocks noChangeArrowheads="1"/>
          </p:cNvSpPr>
          <p:nvPr>
            <p:ph type="title"/>
          </p:nvPr>
        </p:nvSpPr>
        <p:spPr/>
        <p:txBody>
          <a:bodyPr lIns="0" tIns="0" rIns="5078" bIns="0"/>
          <a:lstStyle/>
          <a:p>
            <a:pPr marL="65088" eaLnBrk="1" hangingPunct="1"/>
            <a:r>
              <a:rPr lang="en-US" altLang="en-US" smtClean="0"/>
              <a:t>Wind Turbines</a:t>
            </a:r>
          </a:p>
        </p:txBody>
      </p:sp>
      <p:sp>
        <p:nvSpPr>
          <p:cNvPr id="33796" name="Rectangle 3"/>
          <p:cNvSpPr>
            <a:spLocks noChangeArrowheads="1"/>
          </p:cNvSpPr>
          <p:nvPr>
            <p:ph type="body" idx="1"/>
          </p:nvPr>
        </p:nvSpPr>
        <p:spPr>
          <a:xfrm>
            <a:off x="217488" y="1187450"/>
            <a:ext cx="8250237" cy="5268913"/>
          </a:xfrm>
        </p:spPr>
        <p:txBody>
          <a:bodyPr lIns="0" tIns="0" rIns="5078" bIns="0"/>
          <a:lstStyle/>
          <a:p>
            <a:pPr marL="407988" eaLnBrk="1" hangingPunct="1"/>
            <a:r>
              <a:rPr lang="en-US" altLang="en-US" smtClean="0"/>
              <a:t> </a:t>
            </a:r>
            <a:r>
              <a:rPr lang="en-US" altLang="en-US" sz="1600" smtClean="0">
                <a:latin typeface="Arial Bold" charset="0"/>
                <a:cs typeface="Arial Bold" charset="0"/>
                <a:sym typeface="Arial Bold" charset="0"/>
              </a:rPr>
              <a:t>Wind Turbine Types:</a:t>
            </a:r>
            <a:endParaRPr lang="en-US" altLang="en-US" sz="1600" smtClean="0">
              <a:latin typeface="Arial Bold" charset="0"/>
              <a:ea typeface="ヒラギノ角ゴ ProN W6" charset="0"/>
              <a:cs typeface="ヒラギノ角ゴ ProN W6" charset="0"/>
              <a:sym typeface="Arial Bold" charset="0"/>
            </a:endParaRPr>
          </a:p>
          <a:p>
            <a:pPr marL="407988" eaLnBrk="1" hangingPunct="1"/>
            <a:r>
              <a:rPr lang="en-US" altLang="en-US" sz="1600" smtClean="0"/>
              <a:t>re:</a:t>
            </a:r>
            <a:r>
              <a:rPr lang="en-US" altLang="en-US" sz="1600" smtClean="0">
                <a:latin typeface="Arial Bold" charset="0"/>
                <a:cs typeface="Arial Bold" charset="0"/>
                <a:sym typeface="Arial Bold" charset="0"/>
              </a:rPr>
              <a:t> </a:t>
            </a:r>
            <a:r>
              <a:rPr lang="en-US" altLang="en-US" sz="1600" smtClean="0">
                <a:latin typeface="Helvetica" charset="0"/>
                <a:cs typeface="Helvetica" charset="0"/>
                <a:sym typeface="Helvetica" charset="0"/>
              </a:rPr>
              <a:t>how the turbine is aligned to the wind: </a:t>
            </a:r>
            <a:endParaRPr lang="en-US" altLang="en-US" sz="1600" smtClean="0">
              <a:latin typeface="Helvetica" charset="0"/>
              <a:sym typeface="Helvetica" charset="0"/>
            </a:endParaRPr>
          </a:p>
          <a:p>
            <a:pPr marL="528638" lvl="1" eaLnBrk="1" hangingPunct="1"/>
            <a:r>
              <a:rPr lang="en-US" altLang="en-US" sz="1600" smtClean="0"/>
              <a:t>Horizontal Axis Wind Turbines (HAWT) </a:t>
            </a:r>
          </a:p>
          <a:p>
            <a:pPr marL="528638" lvl="1" eaLnBrk="1" hangingPunct="1"/>
            <a:r>
              <a:rPr lang="en-US" altLang="en-US" sz="1600" smtClean="0"/>
              <a:t>Vertical Axis Wind Turbines (VAWT)</a:t>
            </a:r>
          </a:p>
          <a:p>
            <a:pPr marL="928688" lvl="2" eaLnBrk="1" hangingPunct="1"/>
            <a:r>
              <a:rPr lang="en-US" altLang="en-US" sz="1600" smtClean="0">
                <a:latin typeface="Helvetica" charset="0"/>
                <a:cs typeface="Helvetica" charset="0"/>
                <a:sym typeface="Helvetica" charset="0"/>
              </a:rPr>
              <a:t>Darrieus uses lift forces generated by aerofoils</a:t>
            </a:r>
            <a:endParaRPr lang="en-US" altLang="en-US" sz="1600" smtClean="0">
              <a:latin typeface="Helvetica" charset="0"/>
              <a:sym typeface="Helvetica" charset="0"/>
            </a:endParaRPr>
          </a:p>
          <a:p>
            <a:pPr marL="1385888" lvl="3" eaLnBrk="1" hangingPunct="1"/>
            <a:r>
              <a:rPr lang="en-US" altLang="en-US" sz="1600" smtClean="0">
                <a:latin typeface="Helvetica" charset="0"/>
                <a:cs typeface="Helvetica" charset="0"/>
                <a:sym typeface="Helvetica" charset="0"/>
              </a:rPr>
              <a:t>The Giromill is a variant of the Darrieus type </a:t>
            </a:r>
            <a:endParaRPr lang="en-US" altLang="en-US" sz="1600" smtClean="0">
              <a:latin typeface="Helvetica" charset="0"/>
              <a:sym typeface="Helvetica" charset="0"/>
            </a:endParaRPr>
          </a:p>
          <a:p>
            <a:pPr marL="928688" lvl="2" eaLnBrk="1" hangingPunct="1"/>
            <a:r>
              <a:rPr lang="en-US" altLang="en-US" sz="1600" smtClean="0">
                <a:latin typeface="Helvetica" charset="0"/>
                <a:cs typeface="Helvetica" charset="0"/>
                <a:sym typeface="Helvetica" charset="0"/>
              </a:rPr>
              <a:t>Savonius uses drag forces (pushing)</a:t>
            </a:r>
            <a:endParaRPr lang="en-US" altLang="en-US" sz="1600" smtClean="0">
              <a:latin typeface="Helvetica" charset="0"/>
              <a:sym typeface="Helvetica" charset="0"/>
            </a:endParaRPr>
          </a:p>
          <a:p>
            <a:pPr marL="1385888" lvl="3" eaLnBrk="1" hangingPunct="1"/>
            <a:r>
              <a:rPr lang="en-US" altLang="en-US" sz="1600" smtClean="0">
                <a:latin typeface="Helvetica" charset="0"/>
                <a:cs typeface="Helvetica" charset="0"/>
                <a:sym typeface="Helvetica" charset="0"/>
              </a:rPr>
              <a:t>Operate in the same way as a cup anemometer. </a:t>
            </a:r>
            <a:endParaRPr lang="en-US" altLang="en-US" sz="1600" smtClean="0">
              <a:latin typeface="Helvetica" charset="0"/>
              <a:sym typeface="Helvetica" charset="0"/>
            </a:endParaRPr>
          </a:p>
          <a:p>
            <a:pPr marL="1385888" lvl="3" eaLnBrk="1" hangingPunct="1"/>
            <a:r>
              <a:rPr lang="en-US" altLang="en-US" sz="1600" smtClean="0">
                <a:latin typeface="Helvetica" charset="0"/>
                <a:cs typeface="Helvetica" charset="0"/>
                <a:sym typeface="Helvetica" charset="0"/>
              </a:rPr>
              <a:t>Typically only have an efficiency of ~15-20%</a:t>
            </a:r>
            <a:endParaRPr lang="en-US" altLang="en-US" sz="1600" smtClean="0">
              <a:latin typeface="Helvetica" charset="0"/>
              <a:sym typeface="Helvetica" charset="0"/>
            </a:endParaRPr>
          </a:p>
          <a:p>
            <a:pPr marL="1385888" lvl="3" eaLnBrk="1" hangingPunct="1"/>
            <a:r>
              <a:rPr lang="en-US" altLang="en-US" sz="1200" smtClean="0">
                <a:latin typeface="Helvetica" charset="0"/>
                <a:cs typeface="Helvetica" charset="0"/>
                <a:sym typeface="Helvetica" charset="0"/>
              </a:rPr>
              <a:t>Applications such as pumping water and grinding grain for which slow rotation and </a:t>
            </a:r>
            <a:r>
              <a:rPr lang="en-US" altLang="en-US" sz="1200" b="1" smtClean="0">
                <a:latin typeface="Helvetica" charset="0"/>
                <a:cs typeface="Helvetica" charset="0"/>
                <a:sym typeface="Helvetica" charset="0"/>
              </a:rPr>
              <a:t>high torque</a:t>
            </a:r>
            <a:r>
              <a:rPr lang="en-US" altLang="en-US" sz="1200" smtClean="0">
                <a:latin typeface="Helvetica" charset="0"/>
                <a:cs typeface="Helvetica" charset="0"/>
                <a:sym typeface="Helvetica" charset="0"/>
              </a:rPr>
              <a:t> (turning force) are essential</a:t>
            </a:r>
            <a:r>
              <a:rPr lang="en-US" altLang="en-US" sz="1100" smtClean="0">
                <a:latin typeface="Helvetica" charset="0"/>
                <a:cs typeface="Helvetica" charset="0"/>
                <a:sym typeface="Helvetica" charset="0"/>
              </a:rPr>
              <a:t>.</a:t>
            </a:r>
            <a:endParaRPr lang="en-US" altLang="en-US" sz="1100" smtClean="0">
              <a:latin typeface="Helvetica" charset="0"/>
              <a:sym typeface="Helvetica" charset="0"/>
            </a:endParaRPr>
          </a:p>
          <a:p>
            <a:pPr marL="928688" lvl="2" eaLnBrk="1" hangingPunct="1"/>
            <a:endParaRPr lang="en-US" altLang="en-US" sz="1400" smtClean="0">
              <a:latin typeface="Helvetica" charset="0"/>
              <a:sym typeface="Helvetica" charset="0"/>
            </a:endParaRPr>
          </a:p>
          <a:p>
            <a:pPr marL="928688" lvl="2" eaLnBrk="1" hangingPunct="1"/>
            <a:r>
              <a:rPr lang="en-US" altLang="en-US" sz="1400" smtClean="0">
                <a:latin typeface="Helvetica" charset="0"/>
                <a:cs typeface="Helvetica" charset="0"/>
                <a:sym typeface="Helvetica" charset="0"/>
              </a:rPr>
              <a:t>HAWT: suitable for large scale electricity generation fed into the grid. HAWTs have higher efficiency ratings in use and are best suited to operate in clear air. They need towers to position the turbine blades above turbulent air flow nearer the ground. They are not as efficient in turbulent air.</a:t>
            </a:r>
            <a:endParaRPr lang="en-US" altLang="en-US" sz="1400" smtClean="0">
              <a:latin typeface="Helvetica" charset="0"/>
              <a:sym typeface="Helvetica" charset="0"/>
            </a:endParaRPr>
          </a:p>
          <a:p>
            <a:pPr marL="928688" lvl="2" eaLnBrk="1" hangingPunct="1"/>
            <a:r>
              <a:rPr lang="en-US" altLang="en-US" sz="1400" smtClean="0">
                <a:latin typeface="Helvetica" charset="0"/>
                <a:cs typeface="Helvetica" charset="0"/>
                <a:sym typeface="Helvetica" charset="0"/>
              </a:rPr>
              <a:t>VAWT: useful for lower output </a:t>
            </a:r>
            <a:r>
              <a:rPr lang="en-US" altLang="en-US" sz="1400" smtClean="0"/>
              <a:t>building fixed locations. Savonius turbines ( a type of VAWT) have the benefit that they continue to generate electricity in the strongest winds without being damaged</a:t>
            </a:r>
          </a:p>
        </p:txBody>
      </p:sp>
      <p:sp>
        <p:nvSpPr>
          <p:cNvPr id="33797" name="Rectangle 4"/>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solidFill>
                  <a:srgbClr val="FFFFFF"/>
                </a:solidFill>
                <a:cs typeface="Arial" charset="0"/>
              </a:rPr>
              <a:t>27</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cs typeface="Arial" charset="0"/>
              </a:rPr>
              <a:t>27</a:t>
            </a:r>
          </a:p>
        </p:txBody>
      </p:sp>
      <p:sp>
        <p:nvSpPr>
          <p:cNvPr id="34819" name="Rectangle 2"/>
          <p:cNvSpPr>
            <a:spLocks noChangeArrowheads="1"/>
          </p:cNvSpPr>
          <p:nvPr>
            <p:ph type="title"/>
          </p:nvPr>
        </p:nvSpPr>
        <p:spPr/>
        <p:txBody>
          <a:bodyPr lIns="0" tIns="0" rIns="5078" bIns="0"/>
          <a:lstStyle/>
          <a:p>
            <a:pPr marL="65088" eaLnBrk="1" hangingPunct="1"/>
            <a:r>
              <a:rPr lang="en-US" altLang="en-US" smtClean="0"/>
              <a:t>Wind Turbines</a:t>
            </a:r>
          </a:p>
        </p:txBody>
      </p:sp>
      <p:sp>
        <p:nvSpPr>
          <p:cNvPr id="34820" name="Rectangle 3"/>
          <p:cNvSpPr>
            <a:spLocks noChangeArrowheads="1"/>
          </p:cNvSpPr>
          <p:nvPr>
            <p:ph type="body" idx="1"/>
          </p:nvPr>
        </p:nvSpPr>
        <p:spPr>
          <a:xfrm>
            <a:off x="228600" y="1219200"/>
            <a:ext cx="8229600" cy="5257800"/>
          </a:xfrm>
        </p:spPr>
        <p:txBody>
          <a:bodyPr lIns="0" tIns="0" rIns="5078" bIns="0"/>
          <a:lstStyle/>
          <a:p>
            <a:pPr marL="407988" eaLnBrk="1" hangingPunct="1"/>
            <a:r>
              <a:rPr lang="en-US" altLang="en-US" sz="2200" smtClean="0"/>
              <a:t> Vertical Axis Wind Turbines (VAWT)</a:t>
            </a:r>
          </a:p>
        </p:txBody>
      </p:sp>
      <p:sp>
        <p:nvSpPr>
          <p:cNvPr id="34821" name="Rectangle 4"/>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cs typeface="Arial" charset="0"/>
              </a:rPr>
              <a:t>27</a:t>
            </a:r>
          </a:p>
        </p:txBody>
      </p:sp>
      <p:pic>
        <p:nvPicPr>
          <p:cNvPr id="34822"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4925" y="1193800"/>
            <a:ext cx="3800475"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4823"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1905000"/>
            <a:ext cx="426561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cs typeface="Arial" charset="0"/>
              </a:rPr>
              <a:t>27</a:t>
            </a:r>
          </a:p>
        </p:txBody>
      </p:sp>
      <p:sp>
        <p:nvSpPr>
          <p:cNvPr id="35843" name="Rectangle 2"/>
          <p:cNvSpPr>
            <a:spLocks noChangeArrowheads="1"/>
          </p:cNvSpPr>
          <p:nvPr>
            <p:ph type="title"/>
          </p:nvPr>
        </p:nvSpPr>
        <p:spPr/>
        <p:txBody>
          <a:bodyPr lIns="0" tIns="0" rIns="5078" bIns="0"/>
          <a:lstStyle/>
          <a:p>
            <a:pPr marL="65088" eaLnBrk="1" hangingPunct="1"/>
            <a:r>
              <a:rPr lang="en-US" altLang="en-US" smtClean="0"/>
              <a:t>Wind Turbines</a:t>
            </a:r>
          </a:p>
        </p:txBody>
      </p:sp>
      <p:sp>
        <p:nvSpPr>
          <p:cNvPr id="35844" name="Rectangle 3"/>
          <p:cNvSpPr>
            <a:spLocks noChangeArrowheads="1"/>
          </p:cNvSpPr>
          <p:nvPr>
            <p:ph type="body" idx="1"/>
          </p:nvPr>
        </p:nvSpPr>
        <p:spPr>
          <a:xfrm>
            <a:off x="228600" y="1219200"/>
            <a:ext cx="8229600" cy="5257800"/>
          </a:xfrm>
        </p:spPr>
        <p:txBody>
          <a:bodyPr lIns="0" tIns="0" rIns="5078" bIns="0"/>
          <a:lstStyle/>
          <a:p>
            <a:pPr marL="407988" eaLnBrk="1" hangingPunct="1"/>
            <a:r>
              <a:rPr lang="en-US" altLang="en-US" sz="2200" smtClean="0"/>
              <a:t> Horizontal Axis Wind Turbines (HAWT)</a:t>
            </a:r>
          </a:p>
          <a:p>
            <a:pPr marL="528638" lvl="1" eaLnBrk="1" hangingPunct="1"/>
            <a:r>
              <a:rPr lang="en-US" altLang="en-US" sz="2200" smtClean="0"/>
              <a:t>Tower</a:t>
            </a:r>
          </a:p>
          <a:p>
            <a:pPr marL="528638" lvl="1" eaLnBrk="1" hangingPunct="1"/>
            <a:r>
              <a:rPr lang="en-US" altLang="en-US" sz="2200" smtClean="0"/>
              <a:t>Nacelle</a:t>
            </a:r>
          </a:p>
          <a:p>
            <a:pPr marL="528638" lvl="1" eaLnBrk="1" hangingPunct="1"/>
            <a:r>
              <a:rPr lang="en-US" altLang="en-US" sz="2200" smtClean="0"/>
              <a:t>Blades assembly</a:t>
            </a:r>
          </a:p>
          <a:p>
            <a:pPr marL="528638" lvl="1" eaLnBrk="1" hangingPunct="1"/>
            <a:r>
              <a:rPr lang="en-US" altLang="en-US" sz="2200" smtClean="0"/>
              <a:t>Rotor Assy</a:t>
            </a:r>
          </a:p>
        </p:txBody>
      </p:sp>
      <p:sp>
        <p:nvSpPr>
          <p:cNvPr id="35845" name="Rectangle 4"/>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solidFill>
                  <a:srgbClr val="FFFFFF"/>
                </a:solidFill>
                <a:cs typeface="Arial" charset="0"/>
              </a:rPr>
              <a:t>27</a:t>
            </a:r>
          </a:p>
        </p:txBody>
      </p:sp>
      <p:pic>
        <p:nvPicPr>
          <p:cNvPr id="35846"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600200"/>
            <a:ext cx="30988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5847"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00" y="3733800"/>
            <a:ext cx="3262313"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cs typeface="Arial" charset="0"/>
              </a:rPr>
              <a:t>27</a:t>
            </a:r>
          </a:p>
        </p:txBody>
      </p:sp>
      <p:sp>
        <p:nvSpPr>
          <p:cNvPr id="36867" name="Rectangle 2"/>
          <p:cNvSpPr>
            <a:spLocks noChangeArrowheads="1"/>
          </p:cNvSpPr>
          <p:nvPr>
            <p:ph type="title"/>
          </p:nvPr>
        </p:nvSpPr>
        <p:spPr/>
        <p:txBody>
          <a:bodyPr lIns="0" tIns="0" rIns="5078" bIns="0"/>
          <a:lstStyle/>
          <a:p>
            <a:pPr marL="65088" eaLnBrk="1" hangingPunct="1"/>
            <a:r>
              <a:rPr lang="en-US" altLang="en-US" smtClean="0"/>
              <a:t>Wind Turbines</a:t>
            </a:r>
          </a:p>
        </p:txBody>
      </p:sp>
      <p:sp>
        <p:nvSpPr>
          <p:cNvPr id="36868" name="Rectangle 3"/>
          <p:cNvSpPr>
            <a:spLocks noChangeArrowheads="1"/>
          </p:cNvSpPr>
          <p:nvPr>
            <p:ph type="body" idx="1"/>
          </p:nvPr>
        </p:nvSpPr>
        <p:spPr/>
        <p:txBody>
          <a:bodyPr lIns="0" tIns="0" rIns="5078" bIns="0"/>
          <a:lstStyle/>
          <a:p>
            <a:pPr marL="407988" eaLnBrk="1" hangingPunct="1"/>
            <a:r>
              <a:rPr lang="en-US" altLang="en-US" smtClean="0"/>
              <a:t> </a:t>
            </a:r>
          </a:p>
        </p:txBody>
      </p:sp>
      <p:sp>
        <p:nvSpPr>
          <p:cNvPr id="36869" name="Rectangle 4"/>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solidFill>
                  <a:srgbClr val="FFFFFF"/>
                </a:solidFill>
                <a:cs typeface="Arial" charset="0"/>
              </a:rPr>
              <a:t>27</a:t>
            </a:r>
          </a:p>
        </p:txBody>
      </p:sp>
      <p:pic>
        <p:nvPicPr>
          <p:cNvPr id="36870"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450" y="1779588"/>
            <a:ext cx="5513388"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cs typeface="Arial" charset="0"/>
              </a:rPr>
              <a:t>28</a:t>
            </a:r>
          </a:p>
        </p:txBody>
      </p:sp>
      <p:sp>
        <p:nvSpPr>
          <p:cNvPr id="37891" name="Rectangle 2"/>
          <p:cNvSpPr>
            <a:spLocks noChangeArrowheads="1"/>
          </p:cNvSpPr>
          <p:nvPr>
            <p:ph type="title"/>
          </p:nvPr>
        </p:nvSpPr>
        <p:spPr/>
        <p:txBody>
          <a:bodyPr lIns="0" tIns="0" rIns="5078" bIns="0"/>
          <a:lstStyle/>
          <a:p>
            <a:pPr marL="65088" eaLnBrk="1" hangingPunct="1"/>
            <a:r>
              <a:rPr lang="en-US" altLang="en-US" smtClean="0"/>
              <a:t>Wind Turbine Assembly</a:t>
            </a:r>
          </a:p>
        </p:txBody>
      </p:sp>
      <p:sp>
        <p:nvSpPr>
          <p:cNvPr id="37892" name="Rectangle 3"/>
          <p:cNvSpPr>
            <a:spLocks noChangeArrowheads="1"/>
          </p:cNvSpPr>
          <p:nvPr>
            <p:ph type="body" idx="1"/>
          </p:nvPr>
        </p:nvSpPr>
        <p:spPr/>
        <p:txBody>
          <a:bodyPr lIns="0" tIns="0" rIns="0" bIns="0"/>
          <a:lstStyle/>
          <a:p>
            <a:pPr marL="433388" eaLnBrk="1" hangingPunct="1"/>
            <a:r>
              <a:rPr lang="en-US" altLang="en-US" smtClean="0"/>
              <a:t>Sustainment:</a:t>
            </a:r>
          </a:p>
          <a:p>
            <a:pPr marL="528638" lvl="1" eaLnBrk="1" hangingPunct="1"/>
            <a:r>
              <a:rPr lang="en-US" altLang="en-US" smtClean="0"/>
              <a:t>Blade</a:t>
            </a:r>
          </a:p>
          <a:p>
            <a:pPr marL="528638" lvl="1" eaLnBrk="1" hangingPunct="1"/>
            <a:r>
              <a:rPr lang="en-US" altLang="en-US" smtClean="0"/>
              <a:t>Gearbox</a:t>
            </a:r>
          </a:p>
          <a:p>
            <a:pPr marL="528638" lvl="1" eaLnBrk="1" hangingPunct="1"/>
            <a:r>
              <a:rPr lang="en-US" altLang="en-US" smtClean="0"/>
              <a:t>Generator</a:t>
            </a:r>
          </a:p>
          <a:p>
            <a:pPr marL="528638" lvl="1" eaLnBrk="1" hangingPunct="1"/>
            <a:r>
              <a:rPr lang="en-US" altLang="en-US" smtClean="0"/>
              <a:t>A-D-A converters</a:t>
            </a:r>
          </a:p>
          <a:p>
            <a:pPr marL="528638" lvl="1" eaLnBrk="1" hangingPunct="1"/>
            <a:r>
              <a:rPr lang="en-US" altLang="en-US" smtClean="0"/>
              <a:t>Circuit breaker</a:t>
            </a:r>
          </a:p>
          <a:p>
            <a:pPr marL="528638" lvl="1" eaLnBrk="1" hangingPunct="1"/>
            <a:r>
              <a:rPr lang="en-US" altLang="en-US" smtClean="0"/>
              <a:t>Step-up transformer</a:t>
            </a:r>
          </a:p>
        </p:txBody>
      </p:sp>
      <p:sp>
        <p:nvSpPr>
          <p:cNvPr id="37893" name="Rectangle 4"/>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solidFill>
                  <a:srgbClr val="FFFFFF"/>
                </a:solidFill>
                <a:cs typeface="Arial" charset="0"/>
              </a:rPr>
              <a:t>28</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cs typeface="Arial" charset="0"/>
              </a:rPr>
              <a:t>29</a:t>
            </a:r>
          </a:p>
        </p:txBody>
      </p:sp>
      <p:sp>
        <p:nvSpPr>
          <p:cNvPr id="38915" name="Rectangle 2"/>
          <p:cNvSpPr>
            <a:spLocks noChangeArrowheads="1"/>
          </p:cNvSpPr>
          <p:nvPr>
            <p:ph type="title"/>
          </p:nvPr>
        </p:nvSpPr>
        <p:spPr/>
        <p:txBody>
          <a:bodyPr lIns="0" tIns="0" rIns="5078" bIns="0"/>
          <a:lstStyle/>
          <a:p>
            <a:pPr marL="65088" eaLnBrk="1" hangingPunct="1"/>
            <a:r>
              <a:rPr lang="en-US" altLang="en-US" smtClean="0"/>
              <a:t>Wind Turbine Assembly</a:t>
            </a:r>
          </a:p>
        </p:txBody>
      </p:sp>
      <p:sp>
        <p:nvSpPr>
          <p:cNvPr id="38916" name="Rectangle 3"/>
          <p:cNvSpPr>
            <a:spLocks noChangeArrowheads="1"/>
          </p:cNvSpPr>
          <p:nvPr>
            <p:ph type="body" idx="1"/>
          </p:nvPr>
        </p:nvSpPr>
        <p:spPr/>
        <p:txBody>
          <a:bodyPr lIns="0" tIns="0" rIns="0" bIns="0"/>
          <a:lstStyle/>
          <a:p>
            <a:pPr marL="433388" eaLnBrk="1" hangingPunct="1"/>
            <a:r>
              <a:rPr lang="en-US" altLang="en-US" smtClean="0"/>
              <a:t>Sustainment: </a:t>
            </a:r>
          </a:p>
          <a:p>
            <a:pPr marL="528638" lvl="1" eaLnBrk="1" hangingPunct="1"/>
            <a:r>
              <a:rPr lang="en-US" altLang="en-US" smtClean="0"/>
              <a:t>Blade</a:t>
            </a:r>
          </a:p>
          <a:p>
            <a:pPr marL="528638" lvl="1" eaLnBrk="1" hangingPunct="1"/>
            <a:r>
              <a:rPr lang="en-US" altLang="en-US" smtClean="0"/>
              <a:t>Gearbox   </a:t>
            </a:r>
            <a:r>
              <a:rPr lang="en-US" altLang="en-US" sz="2600" smtClean="0"/>
              <a:t>none required for direct drive models!</a:t>
            </a:r>
            <a:endParaRPr lang="en-US" altLang="en-US" smtClean="0"/>
          </a:p>
          <a:p>
            <a:pPr marL="528638" lvl="1" eaLnBrk="1" hangingPunct="1"/>
            <a:r>
              <a:rPr lang="en-US" altLang="en-US" smtClean="0"/>
              <a:t>Generator</a:t>
            </a:r>
          </a:p>
          <a:p>
            <a:pPr marL="528638" lvl="1" eaLnBrk="1" hangingPunct="1"/>
            <a:r>
              <a:rPr lang="en-US" altLang="en-US" smtClean="0"/>
              <a:t>A-D-A converters</a:t>
            </a:r>
          </a:p>
          <a:p>
            <a:pPr marL="528638" lvl="1" eaLnBrk="1" hangingPunct="1"/>
            <a:r>
              <a:rPr lang="en-US" altLang="en-US" smtClean="0"/>
              <a:t>Circuit breaker</a:t>
            </a:r>
          </a:p>
          <a:p>
            <a:pPr marL="528638" lvl="1" eaLnBrk="1" hangingPunct="1"/>
            <a:r>
              <a:rPr lang="en-US" altLang="en-US" smtClean="0"/>
              <a:t>Step-up transformer</a:t>
            </a:r>
          </a:p>
          <a:p>
            <a:pPr marL="433388" eaLnBrk="1" hangingPunct="1"/>
            <a:endParaRPr lang="en-US" altLang="en-US" smtClean="0"/>
          </a:p>
          <a:p>
            <a:pPr marL="433388" eaLnBrk="1" hangingPunct="1"/>
            <a:r>
              <a:rPr lang="en-US" altLang="en-US" sz="1400" smtClean="0"/>
              <a:t>Type IV variable speed</a:t>
            </a:r>
          </a:p>
          <a:p>
            <a:pPr marL="433388" eaLnBrk="1" hangingPunct="1"/>
            <a:r>
              <a:rPr lang="en-US" altLang="en-US" sz="1400" smtClean="0"/>
              <a:t>Permanent magnet design</a:t>
            </a:r>
          </a:p>
          <a:p>
            <a:pPr marL="433388" eaLnBrk="1" hangingPunct="1"/>
            <a:r>
              <a:rPr lang="en-US" altLang="en-US" sz="1400" smtClean="0"/>
              <a:t>conversion to electricity efficiencies approach 40%</a:t>
            </a:r>
          </a:p>
        </p:txBody>
      </p:sp>
      <p:sp>
        <p:nvSpPr>
          <p:cNvPr id="38917" name="Rectangle 4"/>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solidFill>
                  <a:srgbClr val="FFFFFF"/>
                </a:solidFill>
                <a:cs typeface="Arial" charset="0"/>
              </a:rPr>
              <a:t>29</a:t>
            </a:r>
          </a:p>
        </p:txBody>
      </p:sp>
      <p:sp>
        <p:nvSpPr>
          <p:cNvPr id="38918" name="Rectangle 5"/>
          <p:cNvSpPr>
            <a:spLocks/>
          </p:cNvSpPr>
          <p:nvPr/>
        </p:nvSpPr>
        <p:spPr bwMode="auto">
          <a:xfrm>
            <a:off x="749300" y="2768600"/>
            <a:ext cx="16764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r>
              <a:rPr lang="en-US" altLang="en-US" sz="1200">
                <a:cs typeface="Arial" charset="0"/>
              </a:rPr>
              <a:t>--------------------------------</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cs typeface="Arial" charset="0"/>
              </a:rPr>
              <a:t>30</a:t>
            </a:r>
          </a:p>
        </p:txBody>
      </p:sp>
      <p:sp>
        <p:nvSpPr>
          <p:cNvPr id="39939" name="Rectangle 2"/>
          <p:cNvSpPr>
            <a:spLocks noChangeArrowheads="1"/>
          </p:cNvSpPr>
          <p:nvPr>
            <p:ph type="title"/>
          </p:nvPr>
        </p:nvSpPr>
        <p:spPr/>
        <p:txBody>
          <a:bodyPr lIns="0" tIns="0" rIns="5078" bIns="0"/>
          <a:lstStyle/>
          <a:p>
            <a:pPr marL="65088" eaLnBrk="1" hangingPunct="1"/>
            <a:r>
              <a:rPr lang="en-US" altLang="en-US" smtClean="0"/>
              <a:t>Wind Power - locations</a:t>
            </a:r>
          </a:p>
        </p:txBody>
      </p:sp>
      <p:sp>
        <p:nvSpPr>
          <p:cNvPr id="39940" name="Rectangle 3"/>
          <p:cNvSpPr>
            <a:spLocks noChangeArrowheads="1"/>
          </p:cNvSpPr>
          <p:nvPr>
            <p:ph type="body" idx="1"/>
          </p:nvPr>
        </p:nvSpPr>
        <p:spPr>
          <a:xfrm>
            <a:off x="457200" y="1130300"/>
            <a:ext cx="8229600" cy="5588000"/>
          </a:xfrm>
        </p:spPr>
        <p:txBody>
          <a:bodyPr lIns="0" tIns="0" rIns="5078" bIns="0"/>
          <a:lstStyle/>
          <a:p>
            <a:pPr marL="407988" eaLnBrk="1" hangingPunct="1"/>
            <a:r>
              <a:rPr lang="en-US" altLang="en-US" sz="2200" smtClean="0"/>
              <a:t>Wind turbine best locations For U.S.A.</a:t>
            </a:r>
          </a:p>
          <a:p>
            <a:pPr marL="706438" lvl="1" eaLnBrk="1" hangingPunct="1"/>
            <a:r>
              <a:rPr lang="en-US" altLang="en-US" sz="1800" smtClean="0"/>
              <a:t>wind performance  - see area, blue</a:t>
            </a:r>
            <a:endParaRPr lang="en-US" altLang="en-US" smtClean="0"/>
          </a:p>
          <a:p>
            <a:pPr marL="706438" lvl="1" eaLnBrk="1" hangingPunct="1"/>
            <a:r>
              <a:rPr lang="en-US" altLang="en-US" sz="1800" smtClean="0"/>
              <a:t>power capacity in MW - see state, green   </a:t>
            </a:r>
            <a:r>
              <a:rPr lang="en-US" altLang="en-US" sz="1000" smtClean="0"/>
              <a:t>dark =1GW to 10.2GW</a:t>
            </a:r>
            <a:endParaRPr lang="en-US" altLang="en-US" smtClean="0"/>
          </a:p>
          <a:p>
            <a:pPr marL="1106488" lvl="2" eaLnBrk="1" hangingPunct="1"/>
            <a:endParaRPr lang="en-US" altLang="en-US" sz="1800" smtClean="0"/>
          </a:p>
          <a:p>
            <a:pPr marL="1106488" lvl="2" eaLnBrk="1" hangingPunct="1"/>
            <a:endParaRPr lang="en-US" altLang="en-US" sz="1800" smtClean="0"/>
          </a:p>
          <a:p>
            <a:pPr marL="1106488" lvl="2" eaLnBrk="1" hangingPunct="1"/>
            <a:endParaRPr lang="en-US" altLang="en-US" sz="2200" smtClean="0"/>
          </a:p>
          <a:p>
            <a:pPr marL="1106488" lvl="2" eaLnBrk="1" hangingPunct="1"/>
            <a:endParaRPr lang="en-US" altLang="en-US" sz="2200" smtClean="0"/>
          </a:p>
          <a:p>
            <a:pPr marL="1106488" lvl="2" eaLnBrk="1" hangingPunct="1"/>
            <a:endParaRPr lang="en-US" altLang="en-US" sz="2200" smtClean="0"/>
          </a:p>
          <a:p>
            <a:pPr marL="1106488" lvl="2" eaLnBrk="1" hangingPunct="1"/>
            <a:endParaRPr lang="en-US" altLang="en-US" sz="2200" smtClean="0"/>
          </a:p>
          <a:p>
            <a:pPr marL="1106488" lvl="2" eaLnBrk="1" hangingPunct="1"/>
            <a:endParaRPr lang="en-US" altLang="en-US" sz="2200" smtClean="0"/>
          </a:p>
          <a:p>
            <a:pPr marL="1106488" lvl="2" eaLnBrk="1" hangingPunct="1"/>
            <a:endParaRPr lang="en-US" altLang="en-US" sz="2200" smtClean="0"/>
          </a:p>
          <a:p>
            <a:pPr marL="1106488" lvl="2" eaLnBrk="1" hangingPunct="1"/>
            <a:endParaRPr lang="en-US" altLang="en-US" sz="2200" smtClean="0"/>
          </a:p>
          <a:p>
            <a:pPr marL="1106488" lvl="2" eaLnBrk="1" hangingPunct="1"/>
            <a:r>
              <a:rPr lang="en-US" altLang="en-US" sz="1200" smtClean="0"/>
              <a:t>Source: NREL Wind Energy Resource Atlas of the U.S.</a:t>
            </a:r>
          </a:p>
        </p:txBody>
      </p:sp>
      <p:pic>
        <p:nvPicPr>
          <p:cNvPr id="39941"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8013" y="2249488"/>
            <a:ext cx="43561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5">
            <a:hlinkClick r:id="rId3"/>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25" y="2751138"/>
            <a:ext cx="3913188"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cs typeface="Arial" charset="0"/>
              </a:rPr>
              <a:t>30</a:t>
            </a:r>
          </a:p>
        </p:txBody>
      </p:sp>
      <p:sp>
        <p:nvSpPr>
          <p:cNvPr id="40963" name="Rectangle 2"/>
          <p:cNvSpPr>
            <a:spLocks noChangeArrowheads="1"/>
          </p:cNvSpPr>
          <p:nvPr>
            <p:ph type="title"/>
          </p:nvPr>
        </p:nvSpPr>
        <p:spPr/>
        <p:txBody>
          <a:bodyPr lIns="0" tIns="0" rIns="5078" bIns="0"/>
          <a:lstStyle/>
          <a:p>
            <a:pPr marL="65088" eaLnBrk="1" hangingPunct="1"/>
            <a:r>
              <a:rPr lang="en-US" altLang="en-US" smtClean="0"/>
              <a:t>Wind Power - summary</a:t>
            </a:r>
          </a:p>
        </p:txBody>
      </p:sp>
      <p:sp>
        <p:nvSpPr>
          <p:cNvPr id="40964" name="Rectangle 3"/>
          <p:cNvSpPr>
            <a:spLocks noChangeArrowheads="1"/>
          </p:cNvSpPr>
          <p:nvPr>
            <p:ph type="body" idx="1"/>
          </p:nvPr>
        </p:nvSpPr>
        <p:spPr>
          <a:xfrm>
            <a:off x="457200" y="1130300"/>
            <a:ext cx="8229600" cy="5588000"/>
          </a:xfrm>
        </p:spPr>
        <p:txBody>
          <a:bodyPr lIns="0" tIns="0" rIns="5078" bIns="0"/>
          <a:lstStyle/>
          <a:p>
            <a:pPr marL="407988" eaLnBrk="1" hangingPunct="1"/>
            <a:r>
              <a:rPr lang="en-US" altLang="en-US" sz="2200" smtClean="0"/>
              <a:t>Advantages</a:t>
            </a:r>
          </a:p>
          <a:p>
            <a:pPr marL="757238" lvl="1" eaLnBrk="1" hangingPunct="1"/>
            <a:r>
              <a:rPr lang="en-US" altLang="en-US" sz="2200" smtClean="0"/>
              <a:t>For U.S.A.: field area versus perimeter</a:t>
            </a:r>
          </a:p>
          <a:p>
            <a:pPr marL="757238" lvl="1" eaLnBrk="1" hangingPunct="1"/>
            <a:r>
              <a:rPr lang="en-US" altLang="en-US" sz="2200" smtClean="0"/>
              <a:t>More mature technology</a:t>
            </a:r>
          </a:p>
          <a:p>
            <a:pPr marL="757238" lvl="1" eaLnBrk="1" hangingPunct="1"/>
            <a:r>
              <a:rPr lang="en-US" altLang="en-US" sz="2200" smtClean="0"/>
              <a:t>Installation (vs Tidal)</a:t>
            </a:r>
          </a:p>
          <a:p>
            <a:pPr marL="407988" eaLnBrk="1" hangingPunct="1"/>
            <a:r>
              <a:rPr lang="en-US" altLang="en-US" sz="2200" smtClean="0"/>
              <a:t>Limitations</a:t>
            </a:r>
          </a:p>
          <a:p>
            <a:pPr marL="757238" lvl="1" eaLnBrk="1" hangingPunct="1"/>
            <a:r>
              <a:rPr lang="en-US" altLang="en-US" sz="2200" smtClean="0"/>
              <a:t>For U.S.A.: High ground mid-west is best suited</a:t>
            </a:r>
          </a:p>
          <a:p>
            <a:pPr marL="407988" eaLnBrk="1" hangingPunct="1"/>
            <a:r>
              <a:rPr lang="en-US" altLang="en-US" sz="2200" smtClean="0"/>
              <a:t>Disadvantages</a:t>
            </a:r>
          </a:p>
          <a:p>
            <a:pPr marL="757238" lvl="1" eaLnBrk="1" hangingPunct="1"/>
            <a:r>
              <a:rPr lang="en-US" altLang="en-US" sz="2200" smtClean="0"/>
              <a:t>Less Power to the grid (than Tidal); low wind carry-thru power may be required </a:t>
            </a:r>
            <a:r>
              <a:rPr lang="en-US" altLang="en-US" sz="1400" smtClean="0"/>
              <a:t>(V, velocity of equation, varies)</a:t>
            </a:r>
            <a:endParaRPr lang="en-US" altLang="en-US" smtClean="0"/>
          </a:p>
          <a:p>
            <a:pPr marL="757238" lvl="1" eaLnBrk="1" hangingPunct="1"/>
            <a:r>
              <a:rPr lang="en-US" altLang="en-US" sz="2200" smtClean="0"/>
              <a:t>Disruptive to scenery</a:t>
            </a:r>
          </a:p>
          <a:p>
            <a:pPr marL="407988" eaLnBrk="1" hangingPunct="1"/>
            <a:r>
              <a:rPr lang="en-US" altLang="en-US" sz="2200" smtClean="0"/>
              <a:t>Neutral comparative points</a:t>
            </a:r>
          </a:p>
          <a:p>
            <a:pPr marL="757238" lvl="1" eaLnBrk="1" hangingPunct="1"/>
            <a:r>
              <a:rPr lang="en-US" altLang="en-US" sz="2200" smtClean="0"/>
              <a:t>Maintenance at heights </a:t>
            </a:r>
          </a:p>
          <a:p>
            <a:pPr marL="757238" lvl="1" eaLnBrk="1" hangingPunct="1"/>
            <a:r>
              <a:rPr lang="en-US" altLang="en-US" sz="2200" smtClean="0"/>
              <a:t>Both wind and tidal provide no risk to air/sea-life</a:t>
            </a:r>
          </a:p>
        </p:txBody>
      </p:sp>
      <p:sp>
        <p:nvSpPr>
          <p:cNvPr id="40965" name="Rectangle 4"/>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solidFill>
                  <a:srgbClr val="FFFFFF"/>
                </a:solidFill>
                <a:cs typeface="Arial" charset="0"/>
              </a:rPr>
              <a:t>30</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cs typeface="Arial" charset="0"/>
              </a:rPr>
              <a:t>31</a:t>
            </a:r>
          </a:p>
        </p:txBody>
      </p:sp>
      <p:sp>
        <p:nvSpPr>
          <p:cNvPr id="41987" name="Rectangle 2"/>
          <p:cNvSpPr>
            <a:spLocks noChangeArrowheads="1"/>
          </p:cNvSpPr>
          <p:nvPr>
            <p:ph type="title"/>
          </p:nvPr>
        </p:nvSpPr>
        <p:spPr/>
        <p:txBody>
          <a:bodyPr lIns="0" tIns="0" rIns="5078" bIns="0"/>
          <a:lstStyle/>
          <a:p>
            <a:pPr marL="65088" eaLnBrk="1" hangingPunct="1"/>
            <a:r>
              <a:rPr lang="en-US" altLang="en-US" smtClean="0"/>
              <a:t>Tidal Power - summary</a:t>
            </a:r>
          </a:p>
        </p:txBody>
      </p:sp>
      <p:sp>
        <p:nvSpPr>
          <p:cNvPr id="41988" name="Rectangle 3"/>
          <p:cNvSpPr>
            <a:spLocks noChangeArrowheads="1"/>
          </p:cNvSpPr>
          <p:nvPr>
            <p:ph type="body" idx="1"/>
          </p:nvPr>
        </p:nvSpPr>
        <p:spPr>
          <a:xfrm>
            <a:off x="457200" y="1092200"/>
            <a:ext cx="8229600" cy="5562600"/>
          </a:xfrm>
        </p:spPr>
        <p:txBody>
          <a:bodyPr lIns="0" tIns="0" rIns="5078" bIns="0"/>
          <a:lstStyle/>
          <a:p>
            <a:pPr marL="407988" eaLnBrk="1" hangingPunct="1"/>
            <a:r>
              <a:rPr lang="en-US" altLang="en-US" sz="2200" smtClean="0"/>
              <a:t>Advantages</a:t>
            </a:r>
          </a:p>
          <a:p>
            <a:pPr marL="757238" lvl="1" eaLnBrk="1" hangingPunct="1"/>
            <a:r>
              <a:rPr lang="en-US" altLang="en-US" sz="2200" smtClean="0"/>
              <a:t>Capable of more Power provided to the grid than wind </a:t>
            </a:r>
          </a:p>
          <a:p>
            <a:pPr marL="757238" lvl="1" eaLnBrk="1" hangingPunct="1"/>
            <a:r>
              <a:rPr lang="en-US" altLang="en-US" sz="2200" smtClean="0"/>
              <a:t>For island nations: perimeter versus field area</a:t>
            </a:r>
          </a:p>
          <a:p>
            <a:pPr marL="757238" lvl="1" eaLnBrk="1" hangingPunct="1"/>
            <a:r>
              <a:rPr lang="en-US" altLang="en-US" sz="2200" smtClean="0"/>
              <a:t>Non-disruptive to scenery</a:t>
            </a:r>
          </a:p>
          <a:p>
            <a:pPr marL="407988" eaLnBrk="1" hangingPunct="1"/>
            <a:r>
              <a:rPr lang="en-US" altLang="en-US" sz="2200" smtClean="0"/>
              <a:t>Limitations</a:t>
            </a:r>
          </a:p>
          <a:p>
            <a:pPr marL="757238" lvl="1" eaLnBrk="1" hangingPunct="1"/>
            <a:r>
              <a:rPr lang="en-US" altLang="en-US" sz="2200" smtClean="0"/>
              <a:t>For U.S.A.: cannot be used in reef perimeter areas </a:t>
            </a:r>
          </a:p>
          <a:p>
            <a:pPr marL="407988" eaLnBrk="1" hangingPunct="1"/>
            <a:r>
              <a:rPr lang="en-US" altLang="en-US" sz="2200" smtClean="0"/>
              <a:t>Disadvantages</a:t>
            </a:r>
          </a:p>
          <a:p>
            <a:pPr marL="757238" lvl="1" eaLnBrk="1" hangingPunct="1"/>
            <a:r>
              <a:rPr lang="en-US" altLang="en-US" sz="2200" smtClean="0"/>
              <a:t>For U.S.A.: (large) perimeter versus (accessible) field area </a:t>
            </a:r>
          </a:p>
          <a:p>
            <a:pPr marL="757238" lvl="1" eaLnBrk="1" hangingPunct="1"/>
            <a:r>
              <a:rPr lang="en-US" altLang="en-US" sz="2200" smtClean="0"/>
              <a:t>Installation</a:t>
            </a:r>
          </a:p>
          <a:p>
            <a:pPr marL="757238" lvl="1" eaLnBrk="1" hangingPunct="1"/>
            <a:r>
              <a:rPr lang="en-US" altLang="en-US" sz="2200" smtClean="0"/>
              <a:t>Maintenance</a:t>
            </a:r>
          </a:p>
          <a:p>
            <a:pPr marL="407988" eaLnBrk="1" hangingPunct="1"/>
            <a:r>
              <a:rPr lang="en-US" altLang="en-US" sz="2200" smtClean="0"/>
              <a:t>Neutral comparative points</a:t>
            </a:r>
          </a:p>
          <a:p>
            <a:pPr marL="757238" lvl="1" eaLnBrk="1" hangingPunct="1"/>
            <a:r>
              <a:rPr lang="en-US" altLang="en-US" sz="2200" smtClean="0"/>
              <a:t>Maintenance under water</a:t>
            </a:r>
          </a:p>
          <a:p>
            <a:pPr marL="757238" lvl="1" eaLnBrk="1" hangingPunct="1"/>
            <a:r>
              <a:rPr lang="en-US" altLang="en-US" sz="2200" smtClean="0"/>
              <a:t>Both wind and tidal provide no risk to air/sea-life</a:t>
            </a:r>
          </a:p>
        </p:txBody>
      </p:sp>
      <p:sp>
        <p:nvSpPr>
          <p:cNvPr id="41989" name="Rectangle 4"/>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solidFill>
                  <a:srgbClr val="FFFFFF"/>
                </a:solidFill>
                <a:cs typeface="Arial" charset="0"/>
              </a:rPr>
              <a:t>31</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cs typeface="Arial" charset="0"/>
              </a:rPr>
              <a:t>31</a:t>
            </a:r>
          </a:p>
        </p:txBody>
      </p:sp>
      <p:sp>
        <p:nvSpPr>
          <p:cNvPr id="43011" name="Rectangle 2"/>
          <p:cNvSpPr>
            <a:spLocks noChangeArrowheads="1"/>
          </p:cNvSpPr>
          <p:nvPr>
            <p:ph type="title"/>
          </p:nvPr>
        </p:nvSpPr>
        <p:spPr/>
        <p:txBody>
          <a:bodyPr lIns="0" tIns="0" rIns="5078" bIns="0"/>
          <a:lstStyle/>
          <a:p>
            <a:pPr marL="65088" eaLnBrk="1" hangingPunct="1"/>
            <a:r>
              <a:rPr lang="en-US" altLang="en-US" smtClean="0"/>
              <a:t>Power Variance</a:t>
            </a:r>
          </a:p>
        </p:txBody>
      </p:sp>
      <p:sp>
        <p:nvSpPr>
          <p:cNvPr id="43012" name="Rectangle 3"/>
          <p:cNvSpPr>
            <a:spLocks noChangeArrowheads="1"/>
          </p:cNvSpPr>
          <p:nvPr>
            <p:ph type="body" idx="1"/>
          </p:nvPr>
        </p:nvSpPr>
        <p:spPr>
          <a:xfrm>
            <a:off x="457200" y="1130300"/>
            <a:ext cx="8229600" cy="5562600"/>
          </a:xfrm>
        </p:spPr>
        <p:txBody>
          <a:bodyPr lIns="0" tIns="0" rIns="0" bIns="0"/>
          <a:lstStyle/>
          <a:p>
            <a:pPr marL="50800" indent="0" eaLnBrk="1" hangingPunct="1">
              <a:lnSpc>
                <a:spcPct val="115000"/>
              </a:lnSpc>
              <a:spcBef>
                <a:spcPct val="0"/>
              </a:spcBef>
              <a:buFont typeface="Arial" charset="0"/>
              <a:buNone/>
            </a:pPr>
            <a:r>
              <a:rPr lang="en-US" altLang="en-US" sz="1800" smtClean="0"/>
              <a:t>Methodology  </a:t>
            </a:r>
          </a:p>
          <a:p>
            <a:pPr marL="50800" indent="0" eaLnBrk="1" hangingPunct="1">
              <a:lnSpc>
                <a:spcPct val="115000"/>
              </a:lnSpc>
              <a:spcBef>
                <a:spcPts val="1000"/>
              </a:spcBef>
              <a:buFont typeface="Wingdings 2" charset="2"/>
              <a:buChar char="à"/>
            </a:pPr>
            <a:r>
              <a:rPr lang="en-US" altLang="en-US" sz="1200" smtClean="0"/>
              <a:t>There are three methods for establishing the UK tidal stream resource:</a:t>
            </a:r>
          </a:p>
          <a:p>
            <a:pPr marL="50800" indent="0" eaLnBrk="1" hangingPunct="1">
              <a:lnSpc>
                <a:spcPct val="115000"/>
              </a:lnSpc>
              <a:spcBef>
                <a:spcPct val="0"/>
              </a:spcBef>
              <a:buSzPct val="99000"/>
              <a:buFont typeface="Arial" charset="0"/>
              <a:buAutoNum type="arabicParenR"/>
            </a:pPr>
            <a:r>
              <a:rPr lang="en-US" altLang="en-US" sz="1200" smtClean="0"/>
              <a:t>Kinetic Energy Flux </a:t>
            </a:r>
            <a:r>
              <a:rPr lang="en-US" altLang="en-US" sz="1200" smtClean="0">
                <a:latin typeface="ヒラギノ角ゴ ProN W3" charset="0"/>
                <a:sym typeface="ヒラギノ角ゴ ProN W3" charset="0"/>
              </a:rPr>
              <a:t>	</a:t>
            </a:r>
            <a:r>
              <a:rPr lang="en-US" altLang="en-US" sz="1200" smtClean="0"/>
              <a:t>Black and Veatch for Carbon Trust</a:t>
            </a:r>
            <a:endParaRPr lang="en-US" altLang="en-US" smtClean="0"/>
          </a:p>
          <a:p>
            <a:pPr marL="50800" indent="0" eaLnBrk="1" hangingPunct="1">
              <a:lnSpc>
                <a:spcPct val="115000"/>
              </a:lnSpc>
              <a:spcBef>
                <a:spcPct val="0"/>
              </a:spcBef>
              <a:buSzPct val="99000"/>
              <a:buFont typeface="Arial" charset="0"/>
              <a:buAutoNum type="arabicParenR"/>
            </a:pPr>
            <a:r>
              <a:rPr lang="en-US" altLang="en-US" sz="1200" smtClean="0"/>
              <a:t>Bottom Friction</a:t>
            </a:r>
            <a:r>
              <a:rPr lang="en-US" altLang="en-US" sz="1200" smtClean="0">
                <a:latin typeface="ヒラギノ角ゴ ProN W3" charset="0"/>
                <a:sym typeface="ヒラギノ角ゴ ProN W3" charset="0"/>
              </a:rPr>
              <a:t>	</a:t>
            </a:r>
            <a:r>
              <a:rPr lang="en-US" altLang="en-US" sz="1200" smtClean="0"/>
              <a:t>Prof Stephen Salter</a:t>
            </a:r>
            <a:endParaRPr lang="en-US" altLang="en-US" smtClean="0"/>
          </a:p>
          <a:p>
            <a:pPr marL="50800" indent="0" eaLnBrk="1" hangingPunct="1">
              <a:lnSpc>
                <a:spcPct val="115000"/>
              </a:lnSpc>
              <a:spcBef>
                <a:spcPct val="0"/>
              </a:spcBef>
              <a:buSzPct val="99000"/>
              <a:buFont typeface="Arial" charset="0"/>
              <a:buAutoNum type="arabicParenR"/>
            </a:pPr>
            <a:r>
              <a:rPr lang="en-US" altLang="en-US" sz="1200" smtClean="0"/>
              <a:t>Shallow Wave Model </a:t>
            </a:r>
            <a:r>
              <a:rPr lang="en-US" altLang="en-US" sz="1200" smtClean="0">
                <a:latin typeface="ヒラギノ角ゴ ProN W3" charset="0"/>
                <a:sym typeface="ヒラギノ角ゴ ProN W3" charset="0"/>
              </a:rPr>
              <a:t>	</a:t>
            </a:r>
            <a:r>
              <a:rPr lang="en-US" altLang="en-US" sz="1200" smtClean="0"/>
              <a:t>Prof David JC Mackay</a:t>
            </a:r>
            <a:endParaRPr lang="en-US" altLang="en-US" smtClean="0"/>
          </a:p>
          <a:p>
            <a:pPr marL="50800" indent="0" eaLnBrk="1" hangingPunct="1">
              <a:lnSpc>
                <a:spcPct val="115000"/>
              </a:lnSpc>
              <a:spcBef>
                <a:spcPct val="0"/>
              </a:spcBef>
              <a:buFont typeface="Arial" charset="0"/>
              <a:buNone/>
            </a:pPr>
            <a:endParaRPr lang="en-US" altLang="en-US" sz="1100" smtClean="0">
              <a:latin typeface="Trebuchet MS Bold" charset="0"/>
              <a:ea typeface="ヒラギノ角ゴ ProN W6" charset="0"/>
              <a:cs typeface="ヒラギノ角ゴ ProN W6" charset="0"/>
              <a:sym typeface="Trebuchet MS Bold" charset="0"/>
            </a:endParaRPr>
          </a:p>
          <a:p>
            <a:pPr marL="50800" indent="0" eaLnBrk="1" hangingPunct="1">
              <a:spcBef>
                <a:spcPct val="0"/>
              </a:spcBef>
              <a:buFont typeface="Arial" charset="0"/>
              <a:buNone/>
            </a:pPr>
            <a:endParaRPr lang="en-US" altLang="en-US" sz="1100" smtClean="0">
              <a:latin typeface="Trebuchet MS Bold" charset="0"/>
              <a:ea typeface="ヒラギノ角ゴ ProN W6" charset="0"/>
              <a:cs typeface="ヒラギノ角ゴ ProN W6" charset="0"/>
              <a:sym typeface="Trebuchet MS Bold" charset="0"/>
            </a:endParaRPr>
          </a:p>
          <a:p>
            <a:pPr marL="50800" indent="0" eaLnBrk="1" hangingPunct="1">
              <a:spcBef>
                <a:spcPct val="0"/>
              </a:spcBef>
              <a:buFont typeface="Arial" charset="0"/>
              <a:buNone/>
            </a:pPr>
            <a:endParaRPr lang="en-US" altLang="en-US" sz="1100" smtClean="0">
              <a:latin typeface="Trebuchet MS Bold" charset="0"/>
              <a:ea typeface="ヒラギノ角ゴ ProN W6" charset="0"/>
              <a:cs typeface="ヒラギノ角ゴ ProN W6" charset="0"/>
              <a:sym typeface="Trebuchet MS Bold" charset="0"/>
            </a:endParaRPr>
          </a:p>
          <a:p>
            <a:pPr marL="50800" indent="0" eaLnBrk="1" hangingPunct="1">
              <a:spcBef>
                <a:spcPct val="0"/>
              </a:spcBef>
              <a:buFont typeface="Arial" charset="0"/>
              <a:buNone/>
            </a:pPr>
            <a:endParaRPr lang="en-US" altLang="en-US" sz="800" smtClean="0"/>
          </a:p>
          <a:p>
            <a:pPr marL="50800" indent="0" eaLnBrk="1" hangingPunct="1">
              <a:spcBef>
                <a:spcPts val="1000"/>
              </a:spcBef>
              <a:buFont typeface="Arial" charset="0"/>
              <a:buNone/>
            </a:pPr>
            <a:endParaRPr lang="en-US" altLang="en-US" sz="800" smtClean="0"/>
          </a:p>
          <a:p>
            <a:pPr marL="50800" indent="0" eaLnBrk="1" hangingPunct="1">
              <a:lnSpc>
                <a:spcPts val="1100"/>
              </a:lnSpc>
              <a:spcBef>
                <a:spcPts val="1000"/>
              </a:spcBef>
              <a:buFont typeface="Arial" charset="0"/>
              <a:buNone/>
            </a:pPr>
            <a:endParaRPr lang="en-US" altLang="en-US" sz="800" smtClean="0">
              <a:latin typeface="Trebuchet MS Bold" charset="0"/>
              <a:ea typeface="ヒラギノ角ゴ ProN W6" charset="0"/>
              <a:cs typeface="ヒラギノ角ゴ ProN W6" charset="0"/>
              <a:sym typeface="Trebuchet MS Bold" charset="0"/>
            </a:endParaRPr>
          </a:p>
          <a:p>
            <a:pPr marL="50800" indent="0" eaLnBrk="1" hangingPunct="1">
              <a:lnSpc>
                <a:spcPts val="1100"/>
              </a:lnSpc>
              <a:spcBef>
                <a:spcPts val="1000"/>
              </a:spcBef>
              <a:buFont typeface="Arial" charset="0"/>
              <a:buNone/>
            </a:pPr>
            <a:endParaRPr lang="en-US" altLang="en-US" sz="800" smtClean="0">
              <a:latin typeface="Trebuchet MS Bold" charset="0"/>
              <a:ea typeface="ヒラギノ角ゴ ProN W6" charset="0"/>
              <a:cs typeface="ヒラギノ角ゴ ProN W6" charset="0"/>
              <a:sym typeface="Trebuchet MS Bold" charset="0"/>
            </a:endParaRPr>
          </a:p>
          <a:p>
            <a:pPr marL="50800" indent="0" eaLnBrk="1" hangingPunct="1">
              <a:lnSpc>
                <a:spcPts val="1100"/>
              </a:lnSpc>
              <a:spcBef>
                <a:spcPts val="1000"/>
              </a:spcBef>
              <a:buFont typeface="Arial" charset="0"/>
              <a:buNone/>
            </a:pPr>
            <a:endParaRPr lang="en-US" altLang="en-US" sz="800" smtClean="0">
              <a:latin typeface="Trebuchet MS Bold" charset="0"/>
              <a:ea typeface="ヒラギノ角ゴ ProN W6" charset="0"/>
              <a:cs typeface="ヒラギノ角ゴ ProN W6" charset="0"/>
              <a:sym typeface="Trebuchet MS Bold" charset="0"/>
            </a:endParaRPr>
          </a:p>
          <a:p>
            <a:pPr marL="50800" indent="0" eaLnBrk="1" hangingPunct="1">
              <a:lnSpc>
                <a:spcPct val="115000"/>
              </a:lnSpc>
              <a:spcBef>
                <a:spcPts val="1000"/>
              </a:spcBef>
              <a:buFont typeface="Arial" charset="0"/>
              <a:buNone/>
            </a:pPr>
            <a:r>
              <a:rPr lang="en-US" altLang="en-US" sz="800" smtClean="0">
                <a:latin typeface="Trebuchet MS Bold" charset="0"/>
                <a:ea typeface="Trebuchet MS Bold" charset="0"/>
                <a:cs typeface="Trebuchet MS Bold" charset="0"/>
                <a:sym typeface="Trebuchet MS Bold" charset="0"/>
              </a:rPr>
              <a:t>(Marine Energy Group)</a:t>
            </a:r>
            <a:endParaRPr lang="en-US" altLang="en-US" sz="800" smtClean="0">
              <a:latin typeface="Trebuchet MS Bold" charset="0"/>
              <a:ea typeface="ヒラギノ角ゴ ProN W6" charset="0"/>
              <a:cs typeface="ヒラギノ角ゴ ProN W6" charset="0"/>
              <a:sym typeface="Trebuchet MS Bold" charset="0"/>
            </a:endParaRPr>
          </a:p>
          <a:p>
            <a:pPr marL="50800" indent="0" eaLnBrk="1" hangingPunct="1">
              <a:lnSpc>
                <a:spcPct val="115000"/>
              </a:lnSpc>
              <a:spcBef>
                <a:spcPts val="1000"/>
              </a:spcBef>
              <a:buFont typeface="Arial" charset="0"/>
              <a:buNone/>
            </a:pPr>
            <a:endParaRPr lang="en-US" altLang="en-US" sz="800" smtClean="0">
              <a:latin typeface="Trebuchet MS Bold" charset="0"/>
              <a:ea typeface="ヒラギノ角ゴ ProN W6" charset="0"/>
              <a:cs typeface="ヒラギノ角ゴ ProN W6" charset="0"/>
              <a:sym typeface="Trebuchet MS Bold" charset="0"/>
            </a:endParaRPr>
          </a:p>
          <a:p>
            <a:pPr marL="50800" indent="0" eaLnBrk="1" hangingPunct="1">
              <a:lnSpc>
                <a:spcPct val="115000"/>
              </a:lnSpc>
              <a:spcBef>
                <a:spcPts val="1000"/>
              </a:spcBef>
              <a:buFont typeface="Arial" charset="0"/>
              <a:buNone/>
            </a:pPr>
            <a:endParaRPr lang="en-US" altLang="en-US" sz="800" smtClean="0">
              <a:latin typeface="Trebuchet MS Bold" charset="0"/>
              <a:ea typeface="ヒラギノ角ゴ ProN W6" charset="0"/>
              <a:cs typeface="ヒラギノ角ゴ ProN W6" charset="0"/>
              <a:sym typeface="Trebuchet MS Bold" charset="0"/>
            </a:endParaRPr>
          </a:p>
          <a:p>
            <a:pPr marL="50800" indent="0" eaLnBrk="1" hangingPunct="1">
              <a:lnSpc>
                <a:spcPct val="115000"/>
              </a:lnSpc>
              <a:spcBef>
                <a:spcPts val="1000"/>
              </a:spcBef>
              <a:buFont typeface="Arial" charset="0"/>
              <a:buNone/>
            </a:pPr>
            <a:endParaRPr lang="en-US" altLang="en-US" sz="800" smtClean="0">
              <a:latin typeface="Trebuchet MS Bold" charset="0"/>
              <a:ea typeface="ヒラギノ角ゴ ProN W6" charset="0"/>
              <a:cs typeface="ヒラギノ角ゴ ProN W6" charset="0"/>
              <a:sym typeface="Trebuchet MS Bold" charset="0"/>
            </a:endParaRPr>
          </a:p>
          <a:p>
            <a:pPr marL="50800" indent="0" eaLnBrk="1" hangingPunct="1">
              <a:lnSpc>
                <a:spcPct val="115000"/>
              </a:lnSpc>
              <a:spcBef>
                <a:spcPts val="1000"/>
              </a:spcBef>
              <a:buFont typeface="Arial" charset="0"/>
              <a:buNone/>
            </a:pPr>
            <a:endParaRPr lang="en-US" altLang="en-US" sz="800" smtClean="0">
              <a:latin typeface="Trebuchet MS Bold" charset="0"/>
              <a:ea typeface="ヒラギノ角ゴ ProN W6" charset="0"/>
              <a:cs typeface="ヒラギノ角ゴ ProN W6" charset="0"/>
              <a:sym typeface="Trebuchet MS Bold" charset="0"/>
            </a:endParaRPr>
          </a:p>
          <a:p>
            <a:pPr marL="50800" indent="0" eaLnBrk="1" hangingPunct="1">
              <a:lnSpc>
                <a:spcPct val="115000"/>
              </a:lnSpc>
              <a:spcBef>
                <a:spcPts val="1000"/>
              </a:spcBef>
              <a:buFont typeface="Arial" charset="0"/>
              <a:buNone/>
            </a:pPr>
            <a:endParaRPr lang="en-US" altLang="en-US" sz="800" smtClean="0">
              <a:latin typeface="Trebuchet MS Bold" charset="0"/>
              <a:ea typeface="ヒラギノ角ゴ ProN W6" charset="0"/>
              <a:cs typeface="ヒラギノ角ゴ ProN W6" charset="0"/>
              <a:sym typeface="Trebuchet MS Bold" charset="0"/>
            </a:endParaRPr>
          </a:p>
          <a:p>
            <a:pPr marL="50800" indent="0" eaLnBrk="1" hangingPunct="1">
              <a:lnSpc>
                <a:spcPct val="115000"/>
              </a:lnSpc>
              <a:spcBef>
                <a:spcPts val="1000"/>
              </a:spcBef>
              <a:buFont typeface="Arial" charset="0"/>
              <a:buNone/>
            </a:pPr>
            <a:endParaRPr lang="en-US" altLang="en-US" sz="800" smtClean="0">
              <a:latin typeface="Trebuchet MS Bold" charset="0"/>
              <a:ea typeface="ヒラギノ角ゴ ProN W6" charset="0"/>
              <a:cs typeface="ヒラギノ角ゴ ProN W6" charset="0"/>
              <a:sym typeface="Trebuchet MS Bold" charset="0"/>
            </a:endParaRPr>
          </a:p>
          <a:p>
            <a:pPr marL="50800" indent="0" eaLnBrk="1" hangingPunct="1">
              <a:lnSpc>
                <a:spcPct val="115000"/>
              </a:lnSpc>
              <a:spcBef>
                <a:spcPts val="1000"/>
              </a:spcBef>
              <a:buFont typeface="Arial" charset="0"/>
              <a:buNone/>
            </a:pPr>
            <a:endParaRPr lang="en-US" altLang="en-US" sz="800" smtClean="0">
              <a:latin typeface="Trebuchet MS Bold" charset="0"/>
              <a:ea typeface="ヒラギノ角ゴ ProN W6" charset="0"/>
              <a:cs typeface="ヒラギノ角ゴ ProN W6" charset="0"/>
              <a:sym typeface="Trebuchet MS Bold" charset="0"/>
            </a:endParaRPr>
          </a:p>
          <a:p>
            <a:pPr marL="50800" indent="0" eaLnBrk="1" hangingPunct="1">
              <a:lnSpc>
                <a:spcPct val="115000"/>
              </a:lnSpc>
              <a:spcBef>
                <a:spcPts val="1000"/>
              </a:spcBef>
              <a:buFont typeface="Arial" charset="0"/>
              <a:buNone/>
            </a:pPr>
            <a:r>
              <a:rPr lang="en-US" altLang="en-US" sz="800" smtClean="0">
                <a:latin typeface="Trebuchet MS Bold" charset="0"/>
                <a:ea typeface="Trebuchet MS Bold" charset="0"/>
                <a:cs typeface="Trebuchet MS Bold" charset="0"/>
                <a:sym typeface="Trebuchet MS Bold" charset="0"/>
              </a:rPr>
              <a:t>         (Offshore Evaluation Group)</a:t>
            </a:r>
            <a:endParaRPr lang="en-US" altLang="en-US" sz="800" smtClean="0">
              <a:latin typeface="Trebuchet MS Bold" charset="0"/>
              <a:ea typeface="ヒラギノ角ゴ ProN W6" charset="0"/>
              <a:cs typeface="ヒラギノ角ゴ ProN W6" charset="0"/>
              <a:sym typeface="Trebuchet MS Bold" charset="0"/>
            </a:endParaRPr>
          </a:p>
        </p:txBody>
      </p:sp>
      <p:sp>
        <p:nvSpPr>
          <p:cNvPr id="43013" name="Rectangle 4"/>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solidFill>
                  <a:srgbClr val="FFFFFF"/>
                </a:solidFill>
                <a:cs typeface="Arial" charset="0"/>
              </a:rPr>
              <a:t>31</a:t>
            </a:r>
          </a:p>
        </p:txBody>
      </p:sp>
      <p:pic>
        <p:nvPicPr>
          <p:cNvPr id="43014"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552700"/>
            <a:ext cx="66675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3015"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538" y="4614863"/>
            <a:ext cx="5151437"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6305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28800"/>
            <a:ext cx="8839200"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p:cNvSpPr>
            <a:spLocks/>
          </p:cNvSpPr>
          <p:nvPr/>
        </p:nvSpPr>
        <p:spPr bwMode="auto">
          <a:xfrm>
            <a:off x="149225" y="304800"/>
            <a:ext cx="885348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800"/>
              </a:spcBef>
              <a:buClr>
                <a:srgbClr val="000000"/>
              </a:buClr>
              <a:buSzPct val="100000"/>
              <a:buFont typeface="Arial" charset="0"/>
              <a:buChar char="•"/>
              <a:defRPr sz="3200">
                <a:solidFill>
                  <a:schemeClr val="tx1"/>
                </a:solidFill>
                <a:latin typeface="Lucida Grande" charset="0"/>
                <a:ea typeface="ヒラギノ角ゴ ProN W3" charset="0"/>
                <a:cs typeface="ヒラギノ角ゴ ProN W3" charset="0"/>
                <a:sym typeface="Lucida Grande" charset="0"/>
              </a:defRPr>
            </a:lvl1pPr>
            <a:lvl2pPr marL="742950" indent="-285750">
              <a:spcBef>
                <a:spcPts val="700"/>
              </a:spcBef>
              <a:buClr>
                <a:srgbClr val="000000"/>
              </a:buClr>
              <a:buSzPct val="100000"/>
              <a:buFont typeface="Arial" charset="0"/>
              <a:buChar char="–"/>
              <a:defRPr sz="2800">
                <a:solidFill>
                  <a:schemeClr val="tx1"/>
                </a:solidFill>
                <a:latin typeface="Lucida Grande" charset="0"/>
                <a:ea typeface="ヒラギノ角ゴ ProN W3" charset="0"/>
                <a:cs typeface="ヒラギノ角ゴ ProN W3" charset="0"/>
                <a:sym typeface="Lucida Grande" charset="0"/>
              </a:defRPr>
            </a:lvl2pPr>
            <a:lvl3pPr marL="1143000" indent="-228600">
              <a:spcBef>
                <a:spcPts val="600"/>
              </a:spcBef>
              <a:buClr>
                <a:srgbClr val="000000"/>
              </a:buClr>
              <a:buSzPct val="100000"/>
              <a:buFont typeface="Arial" charset="0"/>
              <a:buChar char="•"/>
              <a:defRPr sz="2400">
                <a:solidFill>
                  <a:schemeClr val="tx1"/>
                </a:solidFill>
                <a:latin typeface="Lucida Grande" charset="0"/>
                <a:ea typeface="ヒラギノ角ゴ ProN W3" charset="0"/>
                <a:cs typeface="ヒラギノ角ゴ ProN W3" charset="0"/>
                <a:sym typeface="Lucida Grande" charset="0"/>
              </a:defRPr>
            </a:lvl3pPr>
            <a:lvl4pPr marL="1600200" indent="-228600">
              <a:spcBef>
                <a:spcPts val="500"/>
              </a:spcBef>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4pPr>
            <a:lvl5pPr marL="2057400" indent="-228600">
              <a:spcBef>
                <a:spcPts val="500"/>
              </a:spcBef>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9pPr>
          </a:lstStyle>
          <a:p>
            <a:pPr eaLnBrk="1" hangingPunct="1">
              <a:spcBef>
                <a:spcPts val="1450"/>
              </a:spcBef>
              <a:buClrTx/>
              <a:buSzTx/>
              <a:buFontTx/>
              <a:buNone/>
            </a:pPr>
            <a:r>
              <a:rPr lang="en-US" altLang="en-US" sz="2400" b="1">
                <a:solidFill>
                  <a:srgbClr val="10253F"/>
                </a:solidFill>
                <a:ea typeface="Lucida Grande" charset="0"/>
                <a:cs typeface="Lucida Grande" charset="0"/>
              </a:rPr>
              <a:t>What Causes the Tides?</a:t>
            </a:r>
          </a:p>
          <a:p>
            <a:pPr eaLnBrk="1" hangingPunct="1">
              <a:spcBef>
                <a:spcPts val="1200"/>
              </a:spcBef>
              <a:buClrTx/>
              <a:buSzTx/>
              <a:buFontTx/>
              <a:buNone/>
            </a:pPr>
            <a:r>
              <a:rPr lang="en-US" altLang="en-US" sz="2000">
                <a:solidFill>
                  <a:srgbClr val="FFFFFF"/>
                </a:solidFill>
                <a:ea typeface="Lucida Grande" charset="0"/>
                <a:cs typeface="Lucida Grande" charset="0"/>
              </a:rPr>
              <a:t>The gravitational pull of the Moon and Tidal Inertia </a:t>
            </a:r>
          </a:p>
        </p:txBody>
      </p:sp>
      <p:sp>
        <p:nvSpPr>
          <p:cNvPr id="7172" name="Rectangle 4"/>
          <p:cNvSpPr>
            <a:spLocks/>
          </p:cNvSpPr>
          <p:nvPr/>
        </p:nvSpPr>
        <p:spPr bwMode="auto">
          <a:xfrm>
            <a:off x="377825" y="6172200"/>
            <a:ext cx="885348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800"/>
              </a:spcBef>
              <a:buClr>
                <a:srgbClr val="000000"/>
              </a:buClr>
              <a:buSzPct val="100000"/>
              <a:buFont typeface="Arial" charset="0"/>
              <a:buChar char="•"/>
              <a:defRPr sz="3200">
                <a:solidFill>
                  <a:schemeClr val="tx1"/>
                </a:solidFill>
                <a:latin typeface="Lucida Grande" charset="0"/>
                <a:ea typeface="ヒラギノ角ゴ ProN W3" charset="0"/>
                <a:cs typeface="ヒラギノ角ゴ ProN W3" charset="0"/>
                <a:sym typeface="Lucida Grande" charset="0"/>
              </a:defRPr>
            </a:lvl1pPr>
            <a:lvl2pPr marL="742950" indent="-285750">
              <a:spcBef>
                <a:spcPts val="700"/>
              </a:spcBef>
              <a:buClr>
                <a:srgbClr val="000000"/>
              </a:buClr>
              <a:buSzPct val="100000"/>
              <a:buFont typeface="Arial" charset="0"/>
              <a:buChar char="–"/>
              <a:defRPr sz="2800">
                <a:solidFill>
                  <a:schemeClr val="tx1"/>
                </a:solidFill>
                <a:latin typeface="Lucida Grande" charset="0"/>
                <a:ea typeface="ヒラギノ角ゴ ProN W3" charset="0"/>
                <a:cs typeface="ヒラギノ角ゴ ProN W3" charset="0"/>
                <a:sym typeface="Lucida Grande" charset="0"/>
              </a:defRPr>
            </a:lvl2pPr>
            <a:lvl3pPr marL="1143000" indent="-228600">
              <a:spcBef>
                <a:spcPts val="600"/>
              </a:spcBef>
              <a:buClr>
                <a:srgbClr val="000000"/>
              </a:buClr>
              <a:buSzPct val="100000"/>
              <a:buFont typeface="Arial" charset="0"/>
              <a:buChar char="•"/>
              <a:defRPr sz="2400">
                <a:solidFill>
                  <a:schemeClr val="tx1"/>
                </a:solidFill>
                <a:latin typeface="Lucida Grande" charset="0"/>
                <a:ea typeface="ヒラギノ角ゴ ProN W3" charset="0"/>
                <a:cs typeface="ヒラギノ角ゴ ProN W3" charset="0"/>
                <a:sym typeface="Lucida Grande" charset="0"/>
              </a:defRPr>
            </a:lvl3pPr>
            <a:lvl4pPr marL="1600200" indent="-228600">
              <a:spcBef>
                <a:spcPts val="500"/>
              </a:spcBef>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4pPr>
            <a:lvl5pPr marL="2057400" indent="-228600">
              <a:spcBef>
                <a:spcPts val="500"/>
              </a:spcBef>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9pPr>
          </a:lstStyle>
          <a:p>
            <a:pPr eaLnBrk="1" hangingPunct="1">
              <a:spcBef>
                <a:spcPts val="1200"/>
              </a:spcBef>
              <a:buClrTx/>
              <a:buSzTx/>
              <a:buFontTx/>
              <a:buNone/>
            </a:pPr>
            <a:r>
              <a:rPr lang="en-US" altLang="en-US" sz="2000">
                <a:solidFill>
                  <a:srgbClr val="FFFFFF"/>
                </a:solidFill>
                <a:ea typeface="Lucida Grande" charset="0"/>
                <a:cs typeface="Lucida Grande" charset="0"/>
              </a:rPr>
              <a:t>The  Sun’s gravitational pull  also influences tides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2"/>
                                        </p:tgtEl>
                                        <p:attrNameLst>
                                          <p:attrName>style.visibility</p:attrName>
                                        </p:attrNameLst>
                                      </p:cBhvr>
                                      <p:to>
                                        <p:strVal val="visible"/>
                                      </p:to>
                                    </p:set>
                                    <p:anim calcmode="lin" valueType="num">
                                      <p:cBhvr additive="base">
                                        <p:cTn id="13" dur="500" fill="hold"/>
                                        <p:tgtEl>
                                          <p:spTgt spid="7172"/>
                                        </p:tgtEl>
                                        <p:attrNameLst>
                                          <p:attrName>ppt_x</p:attrName>
                                        </p:attrNameLst>
                                      </p:cBhvr>
                                      <p:tavLst>
                                        <p:tav tm="0">
                                          <p:val>
                                            <p:strVal val="#ppt_x"/>
                                          </p:val>
                                        </p:tav>
                                        <p:tav tm="100000">
                                          <p:val>
                                            <p:strVal val="#ppt_x"/>
                                          </p:val>
                                        </p:tav>
                                      </p:tavLst>
                                    </p:anim>
                                    <p:anim calcmode="lin" valueType="num">
                                      <p:cBhvr additive="base">
                                        <p:cTn id="14"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7172"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cs typeface="Arial" charset="0"/>
              </a:rPr>
              <a:t>31</a:t>
            </a:r>
          </a:p>
        </p:txBody>
      </p:sp>
      <p:sp>
        <p:nvSpPr>
          <p:cNvPr id="44035" name="Rectangle 2"/>
          <p:cNvSpPr>
            <a:spLocks noChangeArrowheads="1"/>
          </p:cNvSpPr>
          <p:nvPr>
            <p:ph type="title"/>
          </p:nvPr>
        </p:nvSpPr>
        <p:spPr/>
        <p:txBody>
          <a:bodyPr lIns="0" tIns="0" rIns="5078" bIns="0"/>
          <a:lstStyle/>
          <a:p>
            <a:pPr marL="65088" eaLnBrk="1" hangingPunct="1"/>
            <a:r>
              <a:rPr lang="en-US" altLang="en-US" smtClean="0"/>
              <a:t>Power Variance  </a:t>
            </a:r>
            <a:r>
              <a:rPr lang="en-US" altLang="en-US" sz="2400" smtClean="0"/>
              <a:t>continued</a:t>
            </a:r>
          </a:p>
        </p:txBody>
      </p:sp>
      <p:sp>
        <p:nvSpPr>
          <p:cNvPr id="44036" name="Rectangle 3"/>
          <p:cNvSpPr>
            <a:spLocks noChangeArrowheads="1"/>
          </p:cNvSpPr>
          <p:nvPr>
            <p:ph type="body" idx="1"/>
          </p:nvPr>
        </p:nvSpPr>
        <p:spPr>
          <a:xfrm>
            <a:off x="457200" y="1092200"/>
            <a:ext cx="8229600" cy="5689600"/>
          </a:xfrm>
        </p:spPr>
        <p:txBody>
          <a:bodyPr lIns="0" tIns="0" rIns="0" bIns="0"/>
          <a:lstStyle/>
          <a:p>
            <a:pPr marL="50800" indent="0" eaLnBrk="1" hangingPunct="1">
              <a:lnSpc>
                <a:spcPct val="115000"/>
              </a:lnSpc>
              <a:spcBef>
                <a:spcPct val="0"/>
              </a:spcBef>
              <a:buFont typeface="Arial" charset="0"/>
              <a:buNone/>
            </a:pPr>
            <a:r>
              <a:rPr lang="en-US" altLang="en-US" sz="1400" smtClean="0"/>
              <a:t>Terms: estimates of capacity in MW and provisions for a year in MWh</a:t>
            </a:r>
          </a:p>
          <a:p>
            <a:pPr marL="50800" indent="0" eaLnBrk="1" hangingPunct="1">
              <a:lnSpc>
                <a:spcPct val="115000"/>
              </a:lnSpc>
              <a:spcBef>
                <a:spcPts val="1000"/>
              </a:spcBef>
              <a:buSzPct val="66000"/>
              <a:buFont typeface="Wingdings 2" charset="2"/>
              <a:buChar char="à"/>
            </a:pPr>
            <a:r>
              <a:rPr lang="en-US" altLang="en-US" sz="1400" smtClean="0"/>
              <a:t>Nominal calculations often simplify </a:t>
            </a:r>
            <a:r>
              <a:rPr lang="en-US" altLang="en-US" sz="1400" smtClean="0">
                <a:latin typeface="Helvetica" charset="0"/>
                <a:cs typeface="Helvetica" charset="0"/>
                <a:sym typeface="Helvetica" charset="0"/>
              </a:rPr>
              <a:t>Power factor, efficiency factor, loading factor as 1. </a:t>
            </a:r>
            <a:endParaRPr lang="en-US" altLang="en-US" sz="1400" smtClean="0"/>
          </a:p>
          <a:p>
            <a:pPr marL="50800" indent="0" eaLnBrk="1" hangingPunct="1">
              <a:lnSpc>
                <a:spcPct val="115000"/>
              </a:lnSpc>
              <a:spcBef>
                <a:spcPct val="0"/>
              </a:spcBef>
              <a:buSzPct val="120000"/>
              <a:buFont typeface="Wingdings 2" charset="2"/>
              <a:buChar char="à"/>
            </a:pPr>
            <a:endParaRPr lang="en-US" altLang="en-US" sz="1000" smtClean="0"/>
          </a:p>
          <a:p>
            <a:pPr marL="50800" indent="0" eaLnBrk="1" hangingPunct="1">
              <a:lnSpc>
                <a:spcPct val="115000"/>
              </a:lnSpc>
              <a:spcBef>
                <a:spcPct val="0"/>
              </a:spcBef>
              <a:buSzPct val="66000"/>
              <a:buFont typeface="Wingdings 2" charset="2"/>
              <a:buChar char="à"/>
            </a:pPr>
            <a:r>
              <a:rPr lang="en-US" altLang="en-US" sz="1400" smtClean="0"/>
              <a:t>Betz limit: (wind) obtainable is only x .59 ideal. Tidal use Betz and/or a Load factor. </a:t>
            </a:r>
            <a:r>
              <a:rPr lang="en-US" altLang="en-US" sz="1400" smtClean="0">
                <a:latin typeface="Helvetica" charset="0"/>
                <a:cs typeface="Helvetica" charset="0"/>
                <a:sym typeface="Helvetica" charset="0"/>
              </a:rPr>
              <a:t>A ‘Capacity factor’ is  typically used as some lesser of Betz limit, example .4 wind, .24 farm wind, .35 to .5 marine. </a:t>
            </a:r>
            <a:r>
              <a:rPr lang="en-US" altLang="en-US" sz="1400" smtClean="0"/>
              <a:t>The capacity factor is typically shown as the final efficiency factor.</a:t>
            </a:r>
          </a:p>
          <a:p>
            <a:pPr marL="50800" indent="0" eaLnBrk="1" hangingPunct="1">
              <a:lnSpc>
                <a:spcPct val="115000"/>
              </a:lnSpc>
              <a:spcBef>
                <a:spcPct val="0"/>
              </a:spcBef>
              <a:buSzPct val="120000"/>
              <a:buFont typeface="Wingdings 2" charset="2"/>
              <a:buChar char="à"/>
            </a:pPr>
            <a:endParaRPr lang="en-US" altLang="en-US" sz="1000" smtClean="0"/>
          </a:p>
          <a:p>
            <a:pPr marL="50800" indent="0" eaLnBrk="1" hangingPunct="1">
              <a:lnSpc>
                <a:spcPct val="115000"/>
              </a:lnSpc>
              <a:spcBef>
                <a:spcPct val="0"/>
              </a:spcBef>
              <a:buSzPct val="66000"/>
              <a:buFont typeface="Wingdings 2" charset="2"/>
              <a:buChar char="à"/>
            </a:pPr>
            <a:r>
              <a:rPr lang="en-US" altLang="en-US" sz="1400" smtClean="0"/>
              <a:t>Wind velocity may be somewhat predicted daily, but cannot be committed within P = ....V</a:t>
            </a:r>
            <a:r>
              <a:rPr lang="en-US" altLang="en-US" sz="1400" baseline="32000" smtClean="0"/>
              <a:t>3</a:t>
            </a:r>
            <a:r>
              <a:rPr lang="en-US" altLang="en-US" sz="1400" smtClean="0"/>
              <a:t>...   equation. </a:t>
            </a:r>
            <a:endParaRPr lang="en-US" altLang="en-US" smtClean="0"/>
          </a:p>
          <a:p>
            <a:pPr marL="50800" indent="0" eaLnBrk="1" hangingPunct="1">
              <a:spcBef>
                <a:spcPct val="0"/>
              </a:spcBef>
              <a:buSzPct val="120000"/>
              <a:buFont typeface="Wingdings 2" charset="2"/>
              <a:buChar char="à"/>
            </a:pPr>
            <a:endParaRPr lang="en-US" altLang="en-US" sz="1000" smtClean="0"/>
          </a:p>
          <a:p>
            <a:pPr marL="50800" indent="0" eaLnBrk="1" hangingPunct="1">
              <a:spcBef>
                <a:spcPct val="0"/>
              </a:spcBef>
              <a:buSzPct val="66000"/>
              <a:buFont typeface="Wingdings 2" charset="2"/>
              <a:buChar char="à"/>
            </a:pPr>
            <a:r>
              <a:rPr lang="en-US" altLang="en-US" sz="1400" smtClean="0"/>
              <a:t>Density of air varies with temperature, pressure, altitude </a:t>
            </a:r>
            <a:r>
              <a:rPr lang="en-US" altLang="en-US" sz="1800" smtClean="0"/>
              <a:t>(</a:t>
            </a:r>
            <a:r>
              <a:rPr lang="en-US" altLang="en-US" sz="1300" smtClean="0">
                <a:latin typeface="Helvetica Neue" charset="0"/>
                <a:ea typeface="Helvetica Neue" charset="0"/>
                <a:cs typeface="Helvetica Neue" charset="0"/>
                <a:sym typeface="Helvetica Neue" charset="0"/>
              </a:rPr>
              <a:t>dry air at sea level, 20°C ~1.2 kg/m</a:t>
            </a:r>
            <a:r>
              <a:rPr lang="en-US" altLang="en-US" sz="1800" baseline="32000" smtClean="0"/>
              <a:t>3</a:t>
            </a:r>
            <a:r>
              <a:rPr lang="en-US" altLang="en-US" sz="1300" smtClean="0">
                <a:latin typeface="Helvetica Neue" charset="0"/>
                <a:ea typeface="Helvetica Neue" charset="0"/>
                <a:cs typeface="Helvetica Neue" charset="0"/>
                <a:sym typeface="Helvetica Neue" charset="0"/>
              </a:rPr>
              <a:t>. varying with pressure and temperature. (nom 1.225 kg/m</a:t>
            </a:r>
            <a:r>
              <a:rPr lang="en-US" altLang="en-US" sz="1800" baseline="32000" smtClean="0"/>
              <a:t>3)</a:t>
            </a:r>
            <a:endParaRPr lang="en-US" altLang="en-US" smtClean="0"/>
          </a:p>
          <a:p>
            <a:pPr marL="50800" indent="0" eaLnBrk="1" hangingPunct="1">
              <a:spcBef>
                <a:spcPct val="0"/>
              </a:spcBef>
              <a:buSzPct val="120000"/>
              <a:buFont typeface="Wingdings 2" charset="2"/>
              <a:buChar char="à"/>
            </a:pPr>
            <a:endParaRPr lang="en-US" altLang="en-US" sz="1000" smtClean="0"/>
          </a:p>
          <a:p>
            <a:pPr marL="50800" indent="0" eaLnBrk="1" hangingPunct="1">
              <a:spcBef>
                <a:spcPct val="0"/>
              </a:spcBef>
              <a:buSzPct val="66000"/>
              <a:buFont typeface="Wingdings 2" charset="2"/>
              <a:buChar char="à"/>
            </a:pPr>
            <a:r>
              <a:rPr lang="en-US" altLang="en-US" sz="1400" smtClean="0"/>
              <a:t>Density of water varies with temperature</a:t>
            </a:r>
            <a:r>
              <a:rPr lang="en-US" altLang="en-US" sz="1800" smtClean="0"/>
              <a:t> </a:t>
            </a:r>
            <a:r>
              <a:rPr lang="en-US" altLang="en-US" sz="1400" smtClean="0"/>
              <a:t>(seawater is more dense nom. </a:t>
            </a:r>
            <a:r>
              <a:rPr lang="en-US" altLang="en-US" sz="1100" smtClean="0">
                <a:latin typeface="Tahoma" charset="0"/>
                <a:cs typeface="Tahoma" charset="0"/>
                <a:sym typeface="Tahoma" charset="0"/>
              </a:rPr>
              <a:t>1030</a:t>
            </a:r>
            <a:r>
              <a:rPr lang="en-US" altLang="en-US" sz="1300" smtClean="0">
                <a:latin typeface="Helvetica Neue" charset="0"/>
                <a:ea typeface="Helvetica Neue" charset="0"/>
                <a:cs typeface="Helvetica Neue" charset="0"/>
                <a:sym typeface="Helvetica Neue" charset="0"/>
              </a:rPr>
              <a:t> kg/m</a:t>
            </a:r>
            <a:r>
              <a:rPr lang="en-US" altLang="en-US" sz="1800" baseline="32000" smtClean="0"/>
              <a:t>3</a:t>
            </a:r>
            <a:r>
              <a:rPr lang="en-US" altLang="en-US" sz="1400" smtClean="0"/>
              <a:t>)</a:t>
            </a:r>
            <a:r>
              <a:rPr lang="en-US" altLang="en-US" sz="1800" smtClean="0"/>
              <a:t>:</a:t>
            </a:r>
            <a:endParaRPr lang="en-US" altLang="en-US" smtClean="0"/>
          </a:p>
          <a:p>
            <a:pPr marL="1193800" lvl="1" indent="-228600" eaLnBrk="1" hangingPunct="1">
              <a:spcBef>
                <a:spcPct val="0"/>
              </a:spcBef>
              <a:buSzPct val="66000"/>
              <a:buFont typeface="Wingdings 2" charset="2"/>
              <a:buChar char="à"/>
            </a:pPr>
            <a:r>
              <a:rPr lang="en-US" altLang="en-US" sz="1000" smtClean="0"/>
              <a:t>example: Temp (°C)     Density (kg/m3)</a:t>
            </a:r>
          </a:p>
          <a:p>
            <a:pPr marL="1651000" lvl="2" eaLnBrk="1" hangingPunct="1">
              <a:spcBef>
                <a:spcPct val="0"/>
              </a:spcBef>
              <a:buSzPct val="66000"/>
              <a:buFont typeface="Wingdings 2" charset="2"/>
              <a:buChar char="à"/>
            </a:pPr>
            <a:r>
              <a:rPr lang="en-US" altLang="en-US" sz="1000" smtClean="0"/>
              <a:t>+100    958.4</a:t>
            </a:r>
            <a:br>
              <a:rPr lang="en-US" altLang="en-US" sz="1000" smtClean="0"/>
            </a:br>
            <a:r>
              <a:rPr lang="en-US" altLang="en-US" sz="1000" smtClean="0"/>
              <a:t>+80     971.8</a:t>
            </a:r>
            <a:br>
              <a:rPr lang="en-US" altLang="en-US" sz="1000" smtClean="0"/>
            </a:br>
            <a:r>
              <a:rPr lang="en-US" altLang="en-US" sz="1000" smtClean="0"/>
              <a:t>+60     983.2</a:t>
            </a:r>
            <a:br>
              <a:rPr lang="en-US" altLang="en-US" sz="1000" smtClean="0"/>
            </a:br>
            <a:r>
              <a:rPr lang="en-US" altLang="en-US" sz="1000" smtClean="0"/>
              <a:t>+40     992.2</a:t>
            </a:r>
            <a:br>
              <a:rPr lang="en-US" altLang="en-US" sz="1000" smtClean="0"/>
            </a:br>
            <a:r>
              <a:rPr lang="en-US" altLang="en-US" sz="1000" smtClean="0"/>
              <a:t>+30     995.6502</a:t>
            </a:r>
            <a:br>
              <a:rPr lang="en-US" altLang="en-US" sz="1000" smtClean="0"/>
            </a:br>
            <a:r>
              <a:rPr lang="en-US" altLang="en-US" sz="1000" smtClean="0"/>
              <a:t>+25     997.0479</a:t>
            </a:r>
            <a:br>
              <a:rPr lang="en-US" altLang="en-US" sz="1000" smtClean="0"/>
            </a:br>
            <a:r>
              <a:rPr lang="en-US" altLang="en-US" sz="1000" smtClean="0"/>
              <a:t>+22     997.7735</a:t>
            </a:r>
            <a:br>
              <a:rPr lang="en-US" altLang="en-US" sz="1000" smtClean="0"/>
            </a:br>
            <a:r>
              <a:rPr lang="en-US" altLang="en-US" sz="1000" smtClean="0"/>
              <a:t>+20     998.2071</a:t>
            </a:r>
            <a:br>
              <a:rPr lang="en-US" altLang="en-US" sz="1000" smtClean="0"/>
            </a:br>
            <a:r>
              <a:rPr lang="en-US" altLang="en-US" sz="1000" smtClean="0"/>
              <a:t>+15     999.1026</a:t>
            </a:r>
            <a:br>
              <a:rPr lang="en-US" altLang="en-US" sz="1000" smtClean="0"/>
            </a:br>
            <a:r>
              <a:rPr lang="en-US" altLang="en-US" sz="1000" smtClean="0"/>
              <a:t>+10     999.7026</a:t>
            </a:r>
            <a:br>
              <a:rPr lang="en-US" altLang="en-US" sz="1000" smtClean="0"/>
            </a:br>
            <a:r>
              <a:rPr lang="en-US" altLang="en-US" sz="1000" smtClean="0"/>
              <a:t>+4     999.9720</a:t>
            </a:r>
            <a:br>
              <a:rPr lang="en-US" altLang="en-US" sz="1000" smtClean="0"/>
            </a:br>
            <a:r>
              <a:rPr lang="en-US" altLang="en-US" sz="1000" smtClean="0"/>
              <a:t>0       999.8395</a:t>
            </a:r>
            <a:br>
              <a:rPr lang="en-US" altLang="en-US" sz="1000" smtClean="0"/>
            </a:br>
            <a:r>
              <a:rPr lang="en-US" altLang="en-US" sz="1000" smtClean="0"/>
              <a:t>−10     998.117</a:t>
            </a:r>
            <a:br>
              <a:rPr lang="en-US" altLang="en-US" sz="1000" smtClean="0"/>
            </a:br>
            <a:r>
              <a:rPr lang="en-US" altLang="en-US" sz="1000" smtClean="0"/>
              <a:t>−20    993.547</a:t>
            </a:r>
            <a:br>
              <a:rPr lang="en-US" altLang="en-US" sz="1000" smtClean="0"/>
            </a:br>
            <a:r>
              <a:rPr lang="en-US" altLang="en-US" sz="1000" smtClean="0"/>
              <a:t>−30     983.854</a:t>
            </a:r>
          </a:p>
          <a:p>
            <a:pPr marL="50800" indent="0" eaLnBrk="1" hangingPunct="1">
              <a:spcBef>
                <a:spcPct val="0"/>
              </a:spcBef>
              <a:buFont typeface="Arial" charset="0"/>
              <a:buNone/>
            </a:pPr>
            <a:endParaRPr lang="en-US" altLang="en-US" sz="800" smtClean="0">
              <a:latin typeface="Trebuchet MS Bold" charset="0"/>
              <a:ea typeface="ヒラギノ角ゴ ProN W6" charset="0"/>
              <a:cs typeface="ヒラギノ角ゴ ProN W6" charset="0"/>
              <a:sym typeface="Trebuchet MS Bold" charset="0"/>
            </a:endParaRPr>
          </a:p>
          <a:p>
            <a:pPr marL="50800" indent="0" eaLnBrk="1" hangingPunct="1">
              <a:spcBef>
                <a:spcPts val="1000"/>
              </a:spcBef>
              <a:buFont typeface="Arial" charset="0"/>
              <a:buNone/>
            </a:pPr>
            <a:endParaRPr lang="en-US" altLang="en-US" sz="800" smtClean="0">
              <a:latin typeface="Trebuchet MS Bold" charset="0"/>
              <a:ea typeface="ヒラギノ角ゴ ProN W6" charset="0"/>
              <a:cs typeface="ヒラギノ角ゴ ProN W6" charset="0"/>
              <a:sym typeface="Trebuchet MS Bold" charset="0"/>
            </a:endParaRPr>
          </a:p>
          <a:p>
            <a:pPr marL="50800" indent="0" eaLnBrk="1" hangingPunct="1">
              <a:spcBef>
                <a:spcPts val="1000"/>
              </a:spcBef>
              <a:buFont typeface="Arial" charset="0"/>
              <a:buNone/>
            </a:pPr>
            <a:endParaRPr lang="en-US" altLang="en-US" sz="800" smtClean="0">
              <a:latin typeface="Trebuchet MS Bold" charset="0"/>
              <a:ea typeface="ヒラギノ角ゴ ProN W6" charset="0"/>
              <a:cs typeface="ヒラギノ角ゴ ProN W6" charset="0"/>
              <a:sym typeface="Trebuchet MS Bold" charset="0"/>
            </a:endParaRPr>
          </a:p>
          <a:p>
            <a:pPr marL="50800" indent="0" eaLnBrk="1" hangingPunct="1">
              <a:spcBef>
                <a:spcPts val="1000"/>
              </a:spcBef>
              <a:buFont typeface="Arial" charset="0"/>
              <a:buNone/>
            </a:pPr>
            <a:endParaRPr lang="en-US" altLang="en-US" sz="800" smtClean="0">
              <a:latin typeface="Trebuchet MS Bold" charset="0"/>
              <a:ea typeface="ヒラギノ角ゴ ProN W6" charset="0"/>
              <a:cs typeface="ヒラギノ角ゴ ProN W6" charset="0"/>
              <a:sym typeface="Trebuchet MS Bold" charset="0"/>
            </a:endParaRPr>
          </a:p>
          <a:p>
            <a:pPr marL="50800" indent="0" eaLnBrk="1" hangingPunct="1">
              <a:spcBef>
                <a:spcPts val="1000"/>
              </a:spcBef>
              <a:buFont typeface="Arial" charset="0"/>
              <a:buNone/>
            </a:pPr>
            <a:endParaRPr lang="en-US" altLang="en-US" sz="800" smtClean="0">
              <a:latin typeface="Trebuchet MS Bold" charset="0"/>
              <a:ea typeface="ヒラギノ角ゴ ProN W6" charset="0"/>
              <a:cs typeface="ヒラギノ角ゴ ProN W6" charset="0"/>
              <a:sym typeface="Trebuchet MS Bold" charset="0"/>
            </a:endParaRPr>
          </a:p>
          <a:p>
            <a:pPr marL="50800" indent="0" eaLnBrk="1" hangingPunct="1">
              <a:lnSpc>
                <a:spcPct val="115000"/>
              </a:lnSpc>
              <a:spcBef>
                <a:spcPts val="1000"/>
              </a:spcBef>
              <a:buFont typeface="Arial" charset="0"/>
              <a:buNone/>
            </a:pPr>
            <a:endParaRPr lang="en-US" altLang="en-US" sz="800" smtClean="0">
              <a:latin typeface="Trebuchet MS Bold" charset="0"/>
              <a:ea typeface="ヒラギノ角ゴ ProN W6" charset="0"/>
              <a:cs typeface="ヒラギノ角ゴ ProN W6" charset="0"/>
              <a:sym typeface="Trebuchet MS Bold" charset="0"/>
            </a:endParaRPr>
          </a:p>
          <a:p>
            <a:pPr marL="50800" indent="0" eaLnBrk="1" hangingPunct="1">
              <a:lnSpc>
                <a:spcPct val="115000"/>
              </a:lnSpc>
              <a:spcBef>
                <a:spcPts val="1000"/>
              </a:spcBef>
              <a:buFont typeface="Arial" charset="0"/>
              <a:buNone/>
            </a:pPr>
            <a:endParaRPr lang="en-US" altLang="en-US" sz="800" smtClean="0">
              <a:latin typeface="Trebuchet MS Bold" charset="0"/>
              <a:ea typeface="ヒラギノ角ゴ ProN W6" charset="0"/>
              <a:cs typeface="ヒラギノ角ゴ ProN W6" charset="0"/>
              <a:sym typeface="Trebuchet MS Bold" charset="0"/>
            </a:endParaRPr>
          </a:p>
          <a:p>
            <a:pPr marL="50800" indent="0" eaLnBrk="1" hangingPunct="1">
              <a:lnSpc>
                <a:spcPct val="115000"/>
              </a:lnSpc>
              <a:spcBef>
                <a:spcPts val="1000"/>
              </a:spcBef>
              <a:buFont typeface="Arial" charset="0"/>
              <a:buNone/>
            </a:pPr>
            <a:endParaRPr lang="en-US" altLang="en-US" sz="800" smtClean="0">
              <a:latin typeface="Trebuchet MS Bold" charset="0"/>
              <a:ea typeface="ヒラギノ角ゴ ProN W6" charset="0"/>
              <a:cs typeface="ヒラギノ角ゴ ProN W6" charset="0"/>
              <a:sym typeface="Trebuchet MS Bold" charset="0"/>
            </a:endParaRPr>
          </a:p>
          <a:p>
            <a:pPr marL="50800" indent="0" eaLnBrk="1" hangingPunct="1">
              <a:lnSpc>
                <a:spcPct val="115000"/>
              </a:lnSpc>
              <a:spcBef>
                <a:spcPts val="1000"/>
              </a:spcBef>
              <a:buFont typeface="Arial" charset="0"/>
              <a:buNone/>
            </a:pPr>
            <a:endParaRPr lang="en-US" altLang="en-US" sz="800" smtClean="0">
              <a:latin typeface="Trebuchet MS Bold" charset="0"/>
              <a:ea typeface="ヒラギノ角ゴ ProN W6" charset="0"/>
              <a:cs typeface="ヒラギノ角ゴ ProN W6" charset="0"/>
              <a:sym typeface="Trebuchet MS Bold" charset="0"/>
            </a:endParaRPr>
          </a:p>
          <a:p>
            <a:pPr marL="50800" indent="0" eaLnBrk="1" hangingPunct="1">
              <a:lnSpc>
                <a:spcPct val="115000"/>
              </a:lnSpc>
              <a:spcBef>
                <a:spcPts val="1000"/>
              </a:spcBef>
              <a:buFont typeface="Arial" charset="0"/>
              <a:buNone/>
            </a:pPr>
            <a:endParaRPr lang="en-US" altLang="en-US" sz="800" smtClean="0">
              <a:latin typeface="Trebuchet MS Bold" charset="0"/>
              <a:ea typeface="ヒラギノ角ゴ ProN W6" charset="0"/>
              <a:cs typeface="ヒラギノ角ゴ ProN W6" charset="0"/>
              <a:sym typeface="Trebuchet MS Bold" charset="0"/>
            </a:endParaRPr>
          </a:p>
          <a:p>
            <a:pPr marL="50800" indent="0" eaLnBrk="1" hangingPunct="1">
              <a:lnSpc>
                <a:spcPct val="115000"/>
              </a:lnSpc>
              <a:spcBef>
                <a:spcPts val="1000"/>
              </a:spcBef>
              <a:buFont typeface="Arial" charset="0"/>
              <a:buNone/>
            </a:pPr>
            <a:endParaRPr lang="en-US" altLang="en-US" sz="800" smtClean="0">
              <a:latin typeface="Trebuchet MS Bold" charset="0"/>
              <a:ea typeface="ヒラギノ角ゴ ProN W6" charset="0"/>
              <a:cs typeface="ヒラギノ角ゴ ProN W6" charset="0"/>
              <a:sym typeface="Trebuchet MS Bold" charset="0"/>
            </a:endParaRPr>
          </a:p>
          <a:p>
            <a:pPr marL="50800" indent="0" eaLnBrk="1" hangingPunct="1">
              <a:lnSpc>
                <a:spcPct val="115000"/>
              </a:lnSpc>
              <a:spcBef>
                <a:spcPts val="1000"/>
              </a:spcBef>
              <a:buFont typeface="Arial" charset="0"/>
              <a:buNone/>
            </a:pPr>
            <a:r>
              <a:rPr lang="en-US" altLang="en-US" sz="800" smtClean="0">
                <a:latin typeface="Trebuchet MS Bold" charset="0"/>
                <a:ea typeface="Trebuchet MS Bold" charset="0"/>
                <a:cs typeface="Trebuchet MS Bold" charset="0"/>
                <a:sym typeface="Trebuchet MS Bold" charset="0"/>
              </a:rPr>
              <a:t>  </a:t>
            </a:r>
            <a:endParaRPr lang="en-US" altLang="en-US" sz="800" smtClean="0">
              <a:latin typeface="Trebuchet MS Bold" charset="0"/>
              <a:ea typeface="ヒラギノ角ゴ ProN W6" charset="0"/>
              <a:cs typeface="ヒラギノ角ゴ ProN W6" charset="0"/>
              <a:sym typeface="Trebuchet MS Bold" charset="0"/>
            </a:endParaRPr>
          </a:p>
        </p:txBody>
      </p:sp>
      <p:sp>
        <p:nvSpPr>
          <p:cNvPr id="44037" name="Rectangle 4"/>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solidFill>
                  <a:srgbClr val="FFFFFF"/>
                </a:solidFill>
                <a:cs typeface="Arial" charset="0"/>
              </a:rPr>
              <a:t>31</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cs typeface="Arial" charset="0"/>
              </a:rPr>
              <a:t>32</a:t>
            </a:r>
          </a:p>
        </p:txBody>
      </p:sp>
      <p:sp>
        <p:nvSpPr>
          <p:cNvPr id="45059" name="Rectangle 2"/>
          <p:cNvSpPr>
            <a:spLocks noChangeArrowheads="1"/>
          </p:cNvSpPr>
          <p:nvPr>
            <p:ph type="title"/>
          </p:nvPr>
        </p:nvSpPr>
        <p:spPr/>
        <p:txBody>
          <a:bodyPr lIns="0" tIns="0" rIns="5078" bIns="0"/>
          <a:lstStyle/>
          <a:p>
            <a:pPr marL="65088" eaLnBrk="1" hangingPunct="1"/>
            <a:r>
              <a:rPr lang="en-US" altLang="en-US" smtClean="0"/>
              <a:t>References</a:t>
            </a:r>
          </a:p>
        </p:txBody>
      </p:sp>
      <p:sp>
        <p:nvSpPr>
          <p:cNvPr id="45060" name="Rectangle 3"/>
          <p:cNvSpPr>
            <a:spLocks noChangeArrowheads="1"/>
          </p:cNvSpPr>
          <p:nvPr>
            <p:ph type="body" idx="1"/>
          </p:nvPr>
        </p:nvSpPr>
        <p:spPr>
          <a:xfrm>
            <a:off x="457200" y="1447800"/>
            <a:ext cx="8229600" cy="5257800"/>
          </a:xfrm>
        </p:spPr>
        <p:txBody>
          <a:bodyPr lIns="0" tIns="0" rIns="5078" bIns="0"/>
          <a:lstStyle/>
          <a:p>
            <a:pPr marL="407988" eaLnBrk="1" hangingPunct="1">
              <a:spcBef>
                <a:spcPct val="0"/>
              </a:spcBef>
            </a:pPr>
            <a:r>
              <a:rPr lang="en-US" altLang="en-US" sz="1600" smtClean="0"/>
              <a:t>‘Hydro Power, Tidal Power’ </a:t>
            </a:r>
            <a:r>
              <a:rPr lang="en-US" altLang="en-US" sz="1400" smtClean="0"/>
              <a:t>(Under sea turbines) - T. Philpin, L. Britt 15 Sept 2011</a:t>
            </a:r>
          </a:p>
          <a:p>
            <a:pPr marL="407988" eaLnBrk="1" hangingPunct="1"/>
            <a:r>
              <a:rPr lang="en-US" altLang="en-US" sz="1600" smtClean="0"/>
              <a:t>Current Practices in Wind Power </a:t>
            </a:r>
            <a:r>
              <a:rPr lang="en-US" altLang="en-US" sz="1400" smtClean="0"/>
              <a:t>(Wind turbines) - R. Nelson 19 April 2012 </a:t>
            </a:r>
            <a:endParaRPr lang="en-US" altLang="en-US" smtClean="0"/>
          </a:p>
          <a:p>
            <a:pPr marL="407988" eaLnBrk="1" hangingPunct="1"/>
            <a:r>
              <a:rPr lang="en-US" altLang="en-US" sz="1600" smtClean="0"/>
              <a:t>Alienergy</a:t>
            </a:r>
          </a:p>
          <a:p>
            <a:pPr marL="407988" eaLnBrk="1" hangingPunct="1"/>
            <a:r>
              <a:rPr lang="en-US" altLang="en-US" sz="1600" smtClean="0"/>
              <a:t>International Energy Agency</a:t>
            </a:r>
          </a:p>
          <a:p>
            <a:pPr marL="407988" eaLnBrk="1" hangingPunct="1"/>
            <a:r>
              <a:rPr lang="en-US" altLang="en-US" sz="1600" smtClean="0"/>
              <a:t>Renewable Energy Systems</a:t>
            </a:r>
          </a:p>
          <a:p>
            <a:pPr marL="407988" eaLnBrk="1" hangingPunct="1"/>
            <a:r>
              <a:rPr lang="en-US" altLang="en-US" sz="1600" smtClean="0"/>
              <a:t>Scottish Renewables</a:t>
            </a:r>
          </a:p>
          <a:p>
            <a:pPr marL="407988" eaLnBrk="1" hangingPunct="1"/>
            <a:r>
              <a:rPr lang="en-US" altLang="en-US" sz="1600" smtClean="0"/>
              <a:t>usa.siemens.com</a:t>
            </a:r>
          </a:p>
          <a:p>
            <a:pPr marL="407988" eaLnBrk="1" hangingPunct="1"/>
            <a:r>
              <a:rPr lang="en-US" altLang="en-US" sz="1600" smtClean="0"/>
              <a:t>NREL Wind Energy Resource Atlas of the U.S.</a:t>
            </a:r>
          </a:p>
          <a:p>
            <a:pPr marL="407988" eaLnBrk="1" hangingPunct="1"/>
            <a:r>
              <a:rPr lang="en-US" altLang="en-US" sz="1600" smtClean="0"/>
              <a:t>Marine Current Turbines Limited, Atlas company</a:t>
            </a:r>
          </a:p>
          <a:p>
            <a:pPr marL="407988" eaLnBrk="1" hangingPunct="1"/>
            <a:r>
              <a:rPr lang="en-US" altLang="en-US" sz="1600" smtClean="0"/>
              <a:t>Dr. Bahaj, Sustainable Energy Research Group, University of Southampton</a:t>
            </a:r>
          </a:p>
          <a:p>
            <a:pPr marL="407988" eaLnBrk="1" hangingPunct="1"/>
            <a:r>
              <a:rPr lang="en-US" altLang="en-US" sz="1600" smtClean="0"/>
              <a:t>European Wind Energy Association</a:t>
            </a:r>
          </a:p>
          <a:p>
            <a:pPr marL="407988" eaLnBrk="1" hangingPunct="1">
              <a:buFont typeface="Arial" charset="0"/>
              <a:buNone/>
            </a:pPr>
            <a:endParaRPr lang="en-US" altLang="en-US" sz="1600" smtClean="0"/>
          </a:p>
          <a:p>
            <a:pPr marL="407988" eaLnBrk="1" hangingPunct="1"/>
            <a:r>
              <a:rPr lang="en-US" altLang="en-US" sz="1600" smtClean="0"/>
              <a:t>Linda Britt is an Electrical and Systems Engineer, serving on the Board of Directors for INCOSE Orlando Chapter since 2010; graduate of Drexel University, design engineer and manager for RCA, GE, NGC, among other companies. GGLINC11@gmail.com</a:t>
            </a:r>
          </a:p>
        </p:txBody>
      </p:sp>
      <p:sp>
        <p:nvSpPr>
          <p:cNvPr id="45061" name="Rectangle 4"/>
          <p:cNvSpPr>
            <a:spLocks/>
          </p:cNvSpPr>
          <p:nvPr/>
        </p:nvSpPr>
        <p:spPr bwMode="auto">
          <a:xfrm>
            <a:off x="7521575" y="6245225"/>
            <a:ext cx="2492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algn="ctr" eaLnBrk="1" hangingPunct="1">
              <a:spcBef>
                <a:spcPct val="0"/>
              </a:spcBef>
              <a:buClrTx/>
              <a:buSzTx/>
              <a:buFontTx/>
              <a:buNone/>
            </a:pPr>
            <a:r>
              <a:rPr lang="en-US" altLang="en-US" sz="1400">
                <a:solidFill>
                  <a:srgbClr val="FFFFFF"/>
                </a:solidFill>
                <a:cs typeface="Arial" charset="0"/>
              </a:rPr>
              <a:t>32</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6305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838200"/>
            <a:ext cx="60198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p:cNvSpPr>
            <a:spLocks/>
          </p:cNvSpPr>
          <p:nvPr/>
        </p:nvSpPr>
        <p:spPr bwMode="auto">
          <a:xfrm>
            <a:off x="152400" y="838200"/>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800"/>
              </a:spcBef>
              <a:buClr>
                <a:srgbClr val="000000"/>
              </a:buClr>
              <a:buSzPct val="100000"/>
              <a:buFont typeface="Arial" charset="0"/>
              <a:buChar char="•"/>
              <a:defRPr sz="3200">
                <a:solidFill>
                  <a:schemeClr val="tx1"/>
                </a:solidFill>
                <a:latin typeface="Lucida Grande" charset="0"/>
                <a:ea typeface="ヒラギノ角ゴ ProN W3" charset="0"/>
                <a:cs typeface="ヒラギノ角ゴ ProN W3" charset="0"/>
                <a:sym typeface="Lucida Grande" charset="0"/>
              </a:defRPr>
            </a:lvl1pPr>
            <a:lvl2pPr marL="742950" indent="-285750">
              <a:spcBef>
                <a:spcPts val="700"/>
              </a:spcBef>
              <a:buClr>
                <a:srgbClr val="000000"/>
              </a:buClr>
              <a:buSzPct val="100000"/>
              <a:buFont typeface="Arial" charset="0"/>
              <a:buChar char="–"/>
              <a:defRPr sz="2800">
                <a:solidFill>
                  <a:schemeClr val="tx1"/>
                </a:solidFill>
                <a:latin typeface="Lucida Grande" charset="0"/>
                <a:ea typeface="ヒラギノ角ゴ ProN W3" charset="0"/>
                <a:cs typeface="ヒラギノ角ゴ ProN W3" charset="0"/>
                <a:sym typeface="Lucida Grande" charset="0"/>
              </a:defRPr>
            </a:lvl2pPr>
            <a:lvl3pPr marL="1143000" indent="-228600">
              <a:spcBef>
                <a:spcPts val="600"/>
              </a:spcBef>
              <a:buClr>
                <a:srgbClr val="000000"/>
              </a:buClr>
              <a:buSzPct val="100000"/>
              <a:buFont typeface="Arial" charset="0"/>
              <a:buChar char="•"/>
              <a:defRPr sz="2400">
                <a:solidFill>
                  <a:schemeClr val="tx1"/>
                </a:solidFill>
                <a:latin typeface="Lucida Grande" charset="0"/>
                <a:ea typeface="ヒラギノ角ゴ ProN W3" charset="0"/>
                <a:cs typeface="ヒラギノ角ゴ ProN W3" charset="0"/>
                <a:sym typeface="Lucida Grande" charset="0"/>
              </a:defRPr>
            </a:lvl3pPr>
            <a:lvl4pPr marL="1600200" indent="-228600">
              <a:spcBef>
                <a:spcPts val="500"/>
              </a:spcBef>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4pPr>
            <a:lvl5pPr marL="2057400" indent="-228600">
              <a:spcBef>
                <a:spcPts val="500"/>
              </a:spcBef>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9pPr>
          </a:lstStyle>
          <a:p>
            <a:pPr eaLnBrk="1" hangingPunct="1">
              <a:spcBef>
                <a:spcPts val="1200"/>
              </a:spcBef>
              <a:buClrTx/>
              <a:buSzTx/>
              <a:buFontTx/>
              <a:buNone/>
            </a:pPr>
            <a:r>
              <a:rPr lang="en-US" altLang="en-US" sz="2000" b="1">
                <a:solidFill>
                  <a:srgbClr val="FFFFFF"/>
                </a:solidFill>
                <a:ea typeface="Lucida Grande" charset="0"/>
                <a:cs typeface="Lucida Grande" charset="0"/>
              </a:rPr>
              <a:t>Changes in the angle of the Moon result in </a:t>
            </a:r>
            <a:r>
              <a:rPr lang="en-US" altLang="en-US" sz="2000" b="1">
                <a:solidFill>
                  <a:srgbClr val="D90B00"/>
                </a:solidFill>
                <a:ea typeface="Lucida Grande" charset="0"/>
                <a:cs typeface="Lucida Grande" charset="0"/>
              </a:rPr>
              <a:t>changes in the heights of tides (both high and low tides)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6305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478631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p:cNvSpPr>
            <a:spLocks/>
          </p:cNvSpPr>
          <p:nvPr/>
        </p:nvSpPr>
        <p:spPr bwMode="auto">
          <a:xfrm>
            <a:off x="5181600" y="990600"/>
            <a:ext cx="38989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800"/>
              </a:spcBef>
              <a:buClr>
                <a:srgbClr val="000000"/>
              </a:buClr>
              <a:buSzPct val="100000"/>
              <a:buFont typeface="Arial" charset="0"/>
              <a:buChar char="•"/>
              <a:defRPr sz="3200">
                <a:solidFill>
                  <a:schemeClr val="tx1"/>
                </a:solidFill>
                <a:latin typeface="Lucida Grande" charset="0"/>
                <a:ea typeface="ヒラギノ角ゴ ProN W3" charset="0"/>
                <a:cs typeface="ヒラギノ角ゴ ProN W3" charset="0"/>
                <a:sym typeface="Lucida Grande" charset="0"/>
              </a:defRPr>
            </a:lvl1pPr>
            <a:lvl2pPr marL="742950" indent="-285750">
              <a:spcBef>
                <a:spcPts val="700"/>
              </a:spcBef>
              <a:buClr>
                <a:srgbClr val="000000"/>
              </a:buClr>
              <a:buSzPct val="100000"/>
              <a:buFont typeface="Arial" charset="0"/>
              <a:buChar char="–"/>
              <a:defRPr sz="2800">
                <a:solidFill>
                  <a:schemeClr val="tx1"/>
                </a:solidFill>
                <a:latin typeface="Lucida Grande" charset="0"/>
                <a:ea typeface="ヒラギノ角ゴ ProN W3" charset="0"/>
                <a:cs typeface="ヒラギノ角ゴ ProN W3" charset="0"/>
                <a:sym typeface="Lucida Grande" charset="0"/>
              </a:defRPr>
            </a:lvl2pPr>
            <a:lvl3pPr marL="1143000" indent="-228600">
              <a:spcBef>
                <a:spcPts val="600"/>
              </a:spcBef>
              <a:buClr>
                <a:srgbClr val="000000"/>
              </a:buClr>
              <a:buSzPct val="100000"/>
              <a:buFont typeface="Arial" charset="0"/>
              <a:buChar char="•"/>
              <a:defRPr sz="2400">
                <a:solidFill>
                  <a:schemeClr val="tx1"/>
                </a:solidFill>
                <a:latin typeface="Lucida Grande" charset="0"/>
                <a:ea typeface="ヒラギノ角ゴ ProN W3" charset="0"/>
                <a:cs typeface="ヒラギノ角ゴ ProN W3" charset="0"/>
                <a:sym typeface="Lucida Grande" charset="0"/>
              </a:defRPr>
            </a:lvl3pPr>
            <a:lvl4pPr marL="1600200" indent="-228600">
              <a:spcBef>
                <a:spcPts val="500"/>
              </a:spcBef>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4pPr>
            <a:lvl5pPr marL="2057400" indent="-228600">
              <a:spcBef>
                <a:spcPts val="500"/>
              </a:spcBef>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9pPr>
          </a:lstStyle>
          <a:p>
            <a:pPr eaLnBrk="1" hangingPunct="1">
              <a:spcBef>
                <a:spcPct val="0"/>
              </a:spcBef>
              <a:buClrTx/>
              <a:buSzTx/>
              <a:buFontTx/>
              <a:buNone/>
            </a:pPr>
            <a:r>
              <a:rPr lang="en-US" altLang="en-US" sz="2400" b="1">
                <a:solidFill>
                  <a:srgbClr val="FFFF00"/>
                </a:solidFill>
                <a:ea typeface="Lucida Grande" charset="0"/>
                <a:cs typeface="Lucida Grande" charset="0"/>
              </a:rPr>
              <a:t>LUNAR DAY</a:t>
            </a:r>
          </a:p>
          <a:p>
            <a:pPr algn="r" eaLnBrk="1" hangingPunct="1">
              <a:spcBef>
                <a:spcPct val="0"/>
              </a:spcBef>
              <a:buClrTx/>
              <a:buSzTx/>
              <a:buFontTx/>
              <a:buNone/>
            </a:pPr>
            <a:endParaRPr lang="en-US" altLang="en-US" sz="1000">
              <a:solidFill>
                <a:srgbClr val="FFFFFF"/>
              </a:solidFill>
              <a:ea typeface="Lucida Grande" charset="0"/>
              <a:cs typeface="Lucida Grande" charset="0"/>
            </a:endParaRPr>
          </a:p>
          <a:p>
            <a:pPr algn="r" eaLnBrk="1" hangingPunct="1">
              <a:spcBef>
                <a:spcPct val="0"/>
              </a:spcBef>
              <a:buClrTx/>
              <a:buSzTx/>
              <a:buFontTx/>
              <a:buNone/>
            </a:pPr>
            <a:r>
              <a:rPr lang="en-US" altLang="en-US" sz="2400">
                <a:solidFill>
                  <a:srgbClr val="FFFFFF"/>
                </a:solidFill>
                <a:ea typeface="Lucida Grande" charset="0"/>
                <a:cs typeface="Lucida Grande" charset="0"/>
              </a:rPr>
              <a:t>24 Hrs + 50 min</a:t>
            </a:r>
          </a:p>
          <a:p>
            <a:pPr algn="r" eaLnBrk="1" hangingPunct="1">
              <a:spcBef>
                <a:spcPct val="0"/>
              </a:spcBef>
              <a:buClrTx/>
              <a:buSzTx/>
              <a:buFontTx/>
              <a:buNone/>
            </a:pPr>
            <a:endParaRPr lang="en-US" altLang="en-US" sz="2400">
              <a:solidFill>
                <a:srgbClr val="FFFFFF"/>
              </a:solidFill>
              <a:ea typeface="Lucida Grande" charset="0"/>
              <a:cs typeface="Lucida Grande" charset="0"/>
            </a:endParaRPr>
          </a:p>
          <a:p>
            <a:pPr eaLnBrk="1" hangingPunct="1">
              <a:spcBef>
                <a:spcPct val="0"/>
              </a:spcBef>
              <a:buClrTx/>
              <a:buSzTx/>
              <a:buFontTx/>
              <a:buNone/>
            </a:pPr>
            <a:endParaRPr lang="en-US" altLang="en-US" sz="2400" b="1">
              <a:solidFill>
                <a:srgbClr val="FFFF00"/>
              </a:solidFill>
              <a:ea typeface="Lucida Grande" charset="0"/>
              <a:cs typeface="Lucida Grande" charset="0"/>
            </a:endParaRPr>
          </a:p>
          <a:p>
            <a:pPr algn="r" eaLnBrk="1" hangingPunct="1">
              <a:spcBef>
                <a:spcPct val="0"/>
              </a:spcBef>
              <a:buClrTx/>
              <a:buSzTx/>
              <a:buFontTx/>
              <a:buNone/>
            </a:pPr>
            <a:endParaRPr lang="en-US" altLang="en-US" sz="1000">
              <a:solidFill>
                <a:srgbClr val="FFFFFF"/>
              </a:solidFill>
              <a:ea typeface="Lucida Grande" charset="0"/>
              <a:cs typeface="Lucida Grande" charset="0"/>
            </a:endParaRPr>
          </a:p>
          <a:p>
            <a:pPr algn="r" eaLnBrk="1" hangingPunct="1">
              <a:spcBef>
                <a:spcPct val="0"/>
              </a:spcBef>
              <a:buClrTx/>
              <a:buSzTx/>
              <a:buFontTx/>
              <a:buNone/>
            </a:pPr>
            <a:r>
              <a:rPr lang="en-US" altLang="en-US" sz="2400">
                <a:solidFill>
                  <a:srgbClr val="FFFFFF"/>
                </a:solidFill>
                <a:ea typeface="Lucida Grande" charset="0"/>
                <a:cs typeface="Lucida Grande" charset="0"/>
              </a:rPr>
              <a:t>2 high tides</a:t>
            </a:r>
          </a:p>
          <a:p>
            <a:pPr algn="r" eaLnBrk="1" hangingPunct="1">
              <a:spcBef>
                <a:spcPct val="0"/>
              </a:spcBef>
              <a:buClrTx/>
              <a:buSzTx/>
              <a:buFontTx/>
              <a:buNone/>
            </a:pPr>
            <a:r>
              <a:rPr lang="en-US" altLang="en-US" sz="2400">
                <a:solidFill>
                  <a:srgbClr val="D90B00"/>
                </a:solidFill>
                <a:ea typeface="Lucida Grande" charset="0"/>
                <a:cs typeface="Lucida Grande" charset="0"/>
              </a:rPr>
              <a:t>every 12 hrs + 25 min</a:t>
            </a:r>
          </a:p>
          <a:p>
            <a:pPr algn="r" eaLnBrk="1" hangingPunct="1">
              <a:spcBef>
                <a:spcPct val="0"/>
              </a:spcBef>
              <a:buClrTx/>
              <a:buSzTx/>
              <a:buFontTx/>
              <a:buNone/>
            </a:pPr>
            <a:endParaRPr lang="en-US" altLang="en-US" sz="2400">
              <a:solidFill>
                <a:srgbClr val="FFFFFF"/>
              </a:solidFill>
              <a:ea typeface="Lucida Grande" charset="0"/>
              <a:cs typeface="Lucida Grande" charset="0"/>
            </a:endParaRPr>
          </a:p>
          <a:p>
            <a:pPr algn="r" eaLnBrk="1" hangingPunct="1">
              <a:spcBef>
                <a:spcPct val="0"/>
              </a:spcBef>
              <a:buClrTx/>
              <a:buSzTx/>
              <a:buFontTx/>
              <a:buNone/>
            </a:pPr>
            <a:r>
              <a:rPr lang="en-US" altLang="en-US" sz="2400">
                <a:solidFill>
                  <a:srgbClr val="FFFFFF"/>
                </a:solidFill>
                <a:ea typeface="Lucida Grande" charset="0"/>
                <a:cs typeface="Lucida Grande" charset="0"/>
              </a:rPr>
              <a:t>2 low tides</a:t>
            </a:r>
          </a:p>
          <a:p>
            <a:pPr algn="r" eaLnBrk="1" hangingPunct="1">
              <a:spcBef>
                <a:spcPct val="0"/>
              </a:spcBef>
              <a:buClrTx/>
              <a:buSzTx/>
              <a:buFontTx/>
              <a:buNone/>
            </a:pPr>
            <a:r>
              <a:rPr lang="en-US" altLang="en-US" sz="2400">
                <a:solidFill>
                  <a:srgbClr val="FFFFFF"/>
                </a:solidFill>
                <a:ea typeface="Lucida Grande" charset="0"/>
                <a:cs typeface="Lucida Grande" charset="0"/>
              </a:rPr>
              <a:t>every 12 hrs + 25 min</a:t>
            </a:r>
          </a:p>
        </p:txBody>
      </p:sp>
      <p:sp>
        <p:nvSpPr>
          <p:cNvPr id="9221" name="Rectangle 4"/>
          <p:cNvSpPr>
            <a:spLocks/>
          </p:cNvSpPr>
          <p:nvPr/>
        </p:nvSpPr>
        <p:spPr bwMode="auto">
          <a:xfrm>
            <a:off x="1752600" y="304800"/>
            <a:ext cx="11557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800"/>
              </a:spcBef>
              <a:buClr>
                <a:srgbClr val="000000"/>
              </a:buClr>
              <a:buSzPct val="100000"/>
              <a:buFont typeface="Arial" charset="0"/>
              <a:buChar char="•"/>
              <a:defRPr sz="3200">
                <a:solidFill>
                  <a:schemeClr val="tx1"/>
                </a:solidFill>
                <a:latin typeface="Lucida Grande" charset="0"/>
                <a:ea typeface="ヒラギノ角ゴ ProN W3" charset="0"/>
                <a:cs typeface="ヒラギノ角ゴ ProN W3" charset="0"/>
                <a:sym typeface="Lucida Grande" charset="0"/>
              </a:defRPr>
            </a:lvl1pPr>
            <a:lvl2pPr marL="742950" indent="-285750">
              <a:spcBef>
                <a:spcPts val="700"/>
              </a:spcBef>
              <a:buClr>
                <a:srgbClr val="000000"/>
              </a:buClr>
              <a:buSzPct val="100000"/>
              <a:buFont typeface="Arial" charset="0"/>
              <a:buChar char="–"/>
              <a:defRPr sz="2800">
                <a:solidFill>
                  <a:schemeClr val="tx1"/>
                </a:solidFill>
                <a:latin typeface="Lucida Grande" charset="0"/>
                <a:ea typeface="ヒラギノ角ゴ ProN W3" charset="0"/>
                <a:cs typeface="ヒラギノ角ゴ ProN W3" charset="0"/>
                <a:sym typeface="Lucida Grande" charset="0"/>
              </a:defRPr>
            </a:lvl2pPr>
            <a:lvl3pPr marL="1143000" indent="-228600">
              <a:spcBef>
                <a:spcPts val="600"/>
              </a:spcBef>
              <a:buClr>
                <a:srgbClr val="000000"/>
              </a:buClr>
              <a:buSzPct val="100000"/>
              <a:buFont typeface="Arial" charset="0"/>
              <a:buChar char="•"/>
              <a:defRPr sz="2400">
                <a:solidFill>
                  <a:schemeClr val="tx1"/>
                </a:solidFill>
                <a:latin typeface="Lucida Grande" charset="0"/>
                <a:ea typeface="ヒラギノ角ゴ ProN W3" charset="0"/>
                <a:cs typeface="ヒラギノ角ゴ ProN W3" charset="0"/>
                <a:sym typeface="Lucida Grande" charset="0"/>
              </a:defRPr>
            </a:lvl3pPr>
            <a:lvl4pPr marL="1600200" indent="-228600">
              <a:spcBef>
                <a:spcPts val="500"/>
              </a:spcBef>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4pPr>
            <a:lvl5pPr marL="2057400" indent="-228600">
              <a:spcBef>
                <a:spcPts val="500"/>
              </a:spcBef>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9pPr>
          </a:lstStyle>
          <a:p>
            <a:pPr eaLnBrk="1" hangingPunct="1">
              <a:spcBef>
                <a:spcPts val="1150"/>
              </a:spcBef>
              <a:buClrTx/>
              <a:buSzTx/>
              <a:buFontTx/>
              <a:buNone/>
            </a:pPr>
            <a:r>
              <a:rPr lang="en-US" altLang="en-US" sz="2000">
                <a:solidFill>
                  <a:srgbClr val="FFFFFF"/>
                </a:solidFill>
                <a:latin typeface="Arial Bold" charset="0"/>
                <a:cs typeface="Arial Bold" charset="0"/>
                <a:sym typeface="Arial Bold" charset="0"/>
              </a:rPr>
              <a:t>MOON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p:cTn id="13"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p:cTn id="19"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 calcmode="lin" valueType="num">
                                      <p:cBhvr>
                                        <p:cTn id="25"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 calcmode="lin" valueType="num">
                                      <p:cBhvr>
                                        <p:cTn id="31"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 calcmode="lin" valueType="num">
                                      <p:cBhvr>
                                        <p:cTn id="37" dur="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38" dur="500" fill="hold"/>
                                        <p:tgtEl>
                                          <p:spTgt spid="2">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6305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51013"/>
            <a:ext cx="6858000"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p:cNvSpPr>
            <a:spLocks/>
          </p:cNvSpPr>
          <p:nvPr/>
        </p:nvSpPr>
        <p:spPr bwMode="auto">
          <a:xfrm>
            <a:off x="457200" y="228600"/>
            <a:ext cx="84709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800"/>
              </a:spcBef>
              <a:buClr>
                <a:srgbClr val="000000"/>
              </a:buClr>
              <a:buSzPct val="100000"/>
              <a:buFont typeface="Arial" charset="0"/>
              <a:buChar char="•"/>
              <a:defRPr sz="3200">
                <a:solidFill>
                  <a:schemeClr val="tx1"/>
                </a:solidFill>
                <a:latin typeface="Lucida Grande" charset="0"/>
                <a:ea typeface="ヒラギノ角ゴ ProN W3" charset="0"/>
                <a:cs typeface="ヒラギノ角ゴ ProN W3" charset="0"/>
                <a:sym typeface="Lucida Grande" charset="0"/>
              </a:defRPr>
            </a:lvl1pPr>
            <a:lvl2pPr marL="742950" indent="-285750">
              <a:spcBef>
                <a:spcPts val="700"/>
              </a:spcBef>
              <a:buClr>
                <a:srgbClr val="000000"/>
              </a:buClr>
              <a:buSzPct val="100000"/>
              <a:buFont typeface="Arial" charset="0"/>
              <a:buChar char="–"/>
              <a:defRPr sz="2800">
                <a:solidFill>
                  <a:schemeClr val="tx1"/>
                </a:solidFill>
                <a:latin typeface="Lucida Grande" charset="0"/>
                <a:ea typeface="ヒラギノ角ゴ ProN W3" charset="0"/>
                <a:cs typeface="ヒラギノ角ゴ ProN W3" charset="0"/>
                <a:sym typeface="Lucida Grande" charset="0"/>
              </a:defRPr>
            </a:lvl2pPr>
            <a:lvl3pPr marL="1143000" indent="-228600">
              <a:spcBef>
                <a:spcPts val="600"/>
              </a:spcBef>
              <a:buClr>
                <a:srgbClr val="000000"/>
              </a:buClr>
              <a:buSzPct val="100000"/>
              <a:buFont typeface="Arial" charset="0"/>
              <a:buChar char="•"/>
              <a:defRPr sz="2400">
                <a:solidFill>
                  <a:schemeClr val="tx1"/>
                </a:solidFill>
                <a:latin typeface="Lucida Grande" charset="0"/>
                <a:ea typeface="ヒラギノ角ゴ ProN W3" charset="0"/>
                <a:cs typeface="ヒラギノ角ゴ ProN W3" charset="0"/>
                <a:sym typeface="Lucida Grande" charset="0"/>
              </a:defRPr>
            </a:lvl3pPr>
            <a:lvl4pPr marL="1600200" indent="-228600">
              <a:spcBef>
                <a:spcPts val="500"/>
              </a:spcBef>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4pPr>
            <a:lvl5pPr marL="2057400" indent="-228600">
              <a:spcBef>
                <a:spcPts val="500"/>
              </a:spcBef>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9pPr>
          </a:lstStyle>
          <a:p>
            <a:pPr eaLnBrk="1" hangingPunct="1">
              <a:spcBef>
                <a:spcPts val="1450"/>
              </a:spcBef>
              <a:buClrTx/>
              <a:buSzTx/>
              <a:buFontTx/>
              <a:buNone/>
            </a:pPr>
            <a:r>
              <a:rPr lang="en-US" altLang="en-US" sz="2400" b="1">
                <a:solidFill>
                  <a:srgbClr val="FFFFFF"/>
                </a:solidFill>
                <a:ea typeface="Lucida Grande" charset="0"/>
                <a:cs typeface="Lucida Grande" charset="0"/>
              </a:rPr>
              <a:t>TIDAL VARIATION  Lunar Tides +/-  Solar Tides</a:t>
            </a:r>
          </a:p>
          <a:p>
            <a:pPr eaLnBrk="1" hangingPunct="1">
              <a:spcBef>
                <a:spcPts val="1200"/>
              </a:spcBef>
              <a:buClrTx/>
              <a:buSzTx/>
              <a:buFontTx/>
              <a:buNone/>
            </a:pPr>
            <a:r>
              <a:rPr lang="en-US" altLang="en-US" sz="2000">
                <a:solidFill>
                  <a:srgbClr val="FFFFFF"/>
                </a:solidFill>
                <a:ea typeface="Lucida Grande" charset="0"/>
                <a:cs typeface="Lucida Grande" charset="0"/>
              </a:rPr>
              <a:t>Spring Tides = Alignment of Moon &amp; Sun</a:t>
            </a:r>
          </a:p>
          <a:p>
            <a:pPr eaLnBrk="1" hangingPunct="1">
              <a:spcBef>
                <a:spcPts val="1200"/>
              </a:spcBef>
              <a:buClrTx/>
              <a:buSzTx/>
              <a:buFontTx/>
              <a:buNone/>
            </a:pPr>
            <a:r>
              <a:rPr lang="en-US" altLang="en-US" sz="2000">
                <a:solidFill>
                  <a:srgbClr val="FFFFFF"/>
                </a:solidFill>
                <a:ea typeface="Lucida Grande" charset="0"/>
                <a:cs typeface="Lucida Grande" charset="0"/>
              </a:rPr>
              <a:t>Neap Tides = Mis-alignment of Moon &amp; Sun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0"/>
            <a:ext cx="4648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2"/>
          <p:cNvSpPr>
            <a:spLocks/>
          </p:cNvSpPr>
          <p:nvPr/>
        </p:nvSpPr>
        <p:spPr bwMode="auto">
          <a:xfrm>
            <a:off x="4873625" y="2743200"/>
            <a:ext cx="41656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100"/>
              </a:spcBef>
              <a:buClrTx/>
              <a:buSzTx/>
              <a:buFontTx/>
              <a:buNone/>
            </a:pPr>
            <a:r>
              <a:rPr lang="en-US" altLang="en-US" sz="1800">
                <a:solidFill>
                  <a:srgbClr val="FFFFFF"/>
                </a:solidFill>
                <a:latin typeface="Lucida Grande" charset="0"/>
                <a:ea typeface="Lucida Grande" charset="0"/>
                <a:cs typeface="Lucida Grande" charset="0"/>
                <a:sym typeface="Lucida Grande" charset="0"/>
              </a:rPr>
              <a:t> Low Tide           0.5m. below MLW </a:t>
            </a:r>
          </a:p>
        </p:txBody>
      </p:sp>
      <p:pic>
        <p:nvPicPr>
          <p:cNvPr id="1126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95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4"/>
          <p:cNvSpPr>
            <a:spLocks/>
          </p:cNvSpPr>
          <p:nvPr/>
        </p:nvSpPr>
        <p:spPr bwMode="auto">
          <a:xfrm>
            <a:off x="368300" y="2743200"/>
            <a:ext cx="41656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100"/>
              </a:spcBef>
              <a:buClrTx/>
              <a:buSzTx/>
              <a:buFontTx/>
              <a:buNone/>
            </a:pPr>
            <a:r>
              <a:rPr lang="en-US" altLang="en-US" sz="1800">
                <a:solidFill>
                  <a:srgbClr val="FFFFFF"/>
                </a:solidFill>
                <a:latin typeface="Lucida Grande" charset="0"/>
                <a:ea typeface="Lucida Grande" charset="0"/>
                <a:cs typeface="Lucida Grande" charset="0"/>
                <a:sym typeface="Lucida Grande" charset="0"/>
              </a:rPr>
              <a:t>  High Tide       2.5m above  MLW</a:t>
            </a:r>
          </a:p>
        </p:txBody>
      </p:sp>
      <p:grpSp>
        <p:nvGrpSpPr>
          <p:cNvPr id="2" name="Group 9"/>
          <p:cNvGrpSpPr>
            <a:grpSpLocks/>
          </p:cNvGrpSpPr>
          <p:nvPr/>
        </p:nvGrpSpPr>
        <p:grpSpPr bwMode="auto">
          <a:xfrm>
            <a:off x="914400" y="4038600"/>
            <a:ext cx="2362200" cy="838200"/>
            <a:chOff x="0" y="0"/>
            <a:chExt cx="1488" cy="528"/>
          </a:xfrm>
        </p:grpSpPr>
        <p:sp>
          <p:nvSpPr>
            <p:cNvPr id="11277" name="Freeform 5"/>
            <p:cNvSpPr>
              <a:spLocks/>
            </p:cNvSpPr>
            <p:nvPr/>
          </p:nvSpPr>
          <p:spPr bwMode="auto">
            <a:xfrm>
              <a:off x="0" y="0"/>
              <a:ext cx="1488"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5700" y="0"/>
                  </a:moveTo>
                  <a:lnTo>
                    <a:pt x="0" y="16065"/>
                  </a:lnTo>
                  <a:lnTo>
                    <a:pt x="0" y="21600"/>
                  </a:lnTo>
                  <a:lnTo>
                    <a:pt x="15900" y="21600"/>
                  </a:lnTo>
                  <a:lnTo>
                    <a:pt x="21600" y="5535"/>
                  </a:lnTo>
                  <a:lnTo>
                    <a:pt x="21600" y="0"/>
                  </a:lnTo>
                  <a:lnTo>
                    <a:pt x="5700" y="0"/>
                  </a:lnTo>
                  <a:close/>
                  <a:moveTo>
                    <a:pt x="5700" y="0"/>
                  </a:moveTo>
                </a:path>
              </a:pathLst>
            </a:custGeom>
            <a:solidFill>
              <a:srgbClr val="548DD4"/>
            </a:solidFill>
            <a:ln w="9525" cap="flat">
              <a:solidFill>
                <a:schemeClr val="tx1"/>
              </a:solidFill>
              <a:prstDash val="solid"/>
              <a:round/>
              <a:headEnd type="none" w="med" len="med"/>
              <a:tailEnd type="none" w="med" len="med"/>
            </a:ln>
          </p:spPr>
          <p:txBody>
            <a:bodyPr lIns="0" tIns="0" rIns="0" bIns="0"/>
            <a:lstStyle/>
            <a:p>
              <a:endParaRPr lang="en-US"/>
            </a:p>
          </p:txBody>
        </p:sp>
        <p:sp>
          <p:nvSpPr>
            <p:cNvPr id="11278" name="Freeform 6"/>
            <p:cNvSpPr>
              <a:spLocks/>
            </p:cNvSpPr>
            <p:nvPr/>
          </p:nvSpPr>
          <p:spPr bwMode="auto">
            <a:xfrm>
              <a:off x="0" y="0"/>
              <a:ext cx="1488" cy="3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5700" y="0"/>
                  </a:moveTo>
                  <a:lnTo>
                    <a:pt x="0" y="21600"/>
                  </a:lnTo>
                  <a:lnTo>
                    <a:pt x="15900" y="21600"/>
                  </a:lnTo>
                  <a:lnTo>
                    <a:pt x="21600" y="0"/>
                  </a:lnTo>
                  <a:lnTo>
                    <a:pt x="5700" y="0"/>
                  </a:lnTo>
                  <a:close/>
                  <a:moveTo>
                    <a:pt x="5700" y="0"/>
                  </a:moveTo>
                </a:path>
              </a:pathLst>
            </a:custGeom>
            <a:solidFill>
              <a:srgbClr val="76A3DC"/>
            </a:solidFill>
            <a:ln>
              <a:noFill/>
            </a:ln>
            <a:extLs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lIns="0" tIns="0" rIns="0" bIns="0"/>
            <a:lstStyle/>
            <a:p>
              <a:endParaRPr lang="en-US"/>
            </a:p>
          </p:txBody>
        </p:sp>
        <p:sp>
          <p:nvSpPr>
            <p:cNvPr id="11279" name="Freeform 7"/>
            <p:cNvSpPr>
              <a:spLocks/>
            </p:cNvSpPr>
            <p:nvPr/>
          </p:nvSpPr>
          <p:spPr bwMode="auto">
            <a:xfrm>
              <a:off x="1095" y="0"/>
              <a:ext cx="393"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16065"/>
                  </a:moveTo>
                  <a:lnTo>
                    <a:pt x="0" y="21600"/>
                  </a:lnTo>
                  <a:lnTo>
                    <a:pt x="21600" y="5535"/>
                  </a:lnTo>
                  <a:lnTo>
                    <a:pt x="21600" y="0"/>
                  </a:lnTo>
                  <a:lnTo>
                    <a:pt x="0" y="16065"/>
                  </a:lnTo>
                  <a:close/>
                  <a:moveTo>
                    <a:pt x="0" y="16065"/>
                  </a:moveTo>
                </a:path>
              </a:pathLst>
            </a:custGeom>
            <a:solidFill>
              <a:srgbClr val="4370A9"/>
            </a:solidFill>
            <a:ln>
              <a:noFill/>
            </a:ln>
            <a:extLs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lIns="0" tIns="0" rIns="0" bIns="0"/>
            <a:lstStyle/>
            <a:p>
              <a:endParaRPr lang="en-US"/>
            </a:p>
          </p:txBody>
        </p:sp>
        <p:sp>
          <p:nvSpPr>
            <p:cNvPr id="11280" name="AutoShape 8"/>
            <p:cNvSpPr>
              <a:spLocks/>
            </p:cNvSpPr>
            <p:nvPr/>
          </p:nvSpPr>
          <p:spPr bwMode="auto">
            <a:xfrm>
              <a:off x="0" y="0"/>
              <a:ext cx="1488" cy="528"/>
            </a:xfrm>
            <a:custGeom>
              <a:avLst/>
              <a:gdLst>
                <a:gd name="T0" fmla="*/ 0 w 21600"/>
                <a:gd name="T1" fmla="*/ 393 h 21600"/>
                <a:gd name="T2" fmla="*/ 1095 w 21600"/>
                <a:gd name="T3" fmla="*/ 393 h 21600"/>
                <a:gd name="T4" fmla="*/ 1488 w 21600"/>
                <a:gd name="T5" fmla="*/ 0 h 21600"/>
                <a:gd name="T6" fmla="*/ 1095 w 21600"/>
                <a:gd name="T7" fmla="*/ 393 h 21600"/>
                <a:gd name="T8" fmla="*/ 1095 w 21600"/>
                <a:gd name="T9" fmla="*/ 528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16065"/>
                  </a:moveTo>
                  <a:lnTo>
                    <a:pt x="15900" y="16065"/>
                  </a:lnTo>
                  <a:lnTo>
                    <a:pt x="21600" y="0"/>
                  </a:lnTo>
                  <a:moveTo>
                    <a:pt x="15900" y="16065"/>
                  </a:moveTo>
                  <a:lnTo>
                    <a:pt x="15900" y="21600"/>
                  </a:lnTo>
                </a:path>
              </a:pathLst>
            </a:cu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3" name="Group 12"/>
          <p:cNvGrpSpPr>
            <a:grpSpLocks/>
          </p:cNvGrpSpPr>
          <p:nvPr/>
        </p:nvGrpSpPr>
        <p:grpSpPr bwMode="auto">
          <a:xfrm>
            <a:off x="4343400" y="3810000"/>
            <a:ext cx="4343400" cy="1371600"/>
            <a:chOff x="0" y="0"/>
            <a:chExt cx="2736" cy="864"/>
          </a:xfrm>
        </p:grpSpPr>
        <p:sp>
          <p:nvSpPr>
            <p:cNvPr id="11275" name="Rectangle 10"/>
            <p:cNvSpPr>
              <a:spLocks/>
            </p:cNvSpPr>
            <p:nvPr/>
          </p:nvSpPr>
          <p:spPr bwMode="auto">
            <a:xfrm>
              <a:off x="0" y="0"/>
              <a:ext cx="2688" cy="8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1276" name="Rectangle 11"/>
            <p:cNvSpPr>
              <a:spLocks/>
            </p:cNvSpPr>
            <p:nvPr/>
          </p:nvSpPr>
          <p:spPr bwMode="auto">
            <a:xfrm>
              <a:off x="0" y="0"/>
              <a:ext cx="2736"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ts val="1000"/>
                </a:spcBef>
                <a:buClrTx/>
                <a:buSzTx/>
                <a:buFontTx/>
                <a:buNone/>
              </a:pPr>
              <a:r>
                <a:rPr lang="en-US" altLang="en-US" sz="1600">
                  <a:solidFill>
                    <a:srgbClr val="262673"/>
                  </a:solidFill>
                  <a:latin typeface="Lucida Grande" charset="0"/>
                  <a:ea typeface="Lucida Grande" charset="0"/>
                  <a:cs typeface="Lucida Grande" charset="0"/>
                  <a:sym typeface="Lucida Grande" charset="0"/>
                </a:rPr>
                <a:t>For every meter of rise and fall of tide over every square kilometer of the sea </a:t>
              </a:r>
              <a:r>
                <a:rPr lang="en-US" altLang="en-US" sz="1600" b="1">
                  <a:solidFill>
                    <a:srgbClr val="262673"/>
                  </a:solidFill>
                  <a:latin typeface="Lucida Grande" charset="0"/>
                  <a:ea typeface="Lucida Grande" charset="0"/>
                  <a:cs typeface="Lucida Grande" charset="0"/>
                  <a:sym typeface="Lucida Grande" charset="0"/>
                </a:rPr>
                <a:t>one million ton</a:t>
              </a:r>
              <a:r>
                <a:rPr lang="en-US" altLang="en-US" sz="1600">
                  <a:solidFill>
                    <a:srgbClr val="262673"/>
                  </a:solidFill>
                  <a:latin typeface="Lucida Grande" charset="0"/>
                  <a:ea typeface="Lucida Grande" charset="0"/>
                  <a:cs typeface="Lucida Grande" charset="0"/>
                  <a:sym typeface="Lucida Grande" charset="0"/>
                </a:rPr>
                <a:t> of water will flow every six hours (24/(in,out,in,out)=6). This water has kinetic energy that can be harnessed to generate electricity</a:t>
              </a:r>
            </a:p>
          </p:txBody>
        </p:sp>
      </p:grpSp>
      <p:grpSp>
        <p:nvGrpSpPr>
          <p:cNvPr id="4" name="Group 15"/>
          <p:cNvGrpSpPr>
            <a:grpSpLocks/>
          </p:cNvGrpSpPr>
          <p:nvPr/>
        </p:nvGrpSpPr>
        <p:grpSpPr bwMode="auto">
          <a:xfrm>
            <a:off x="533400" y="5486400"/>
            <a:ext cx="8305800" cy="1001713"/>
            <a:chOff x="0" y="0"/>
            <a:chExt cx="5232" cy="631"/>
          </a:xfrm>
        </p:grpSpPr>
        <p:sp>
          <p:nvSpPr>
            <p:cNvPr id="11273" name="Rectangle 13"/>
            <p:cNvSpPr>
              <a:spLocks/>
            </p:cNvSpPr>
            <p:nvPr/>
          </p:nvSpPr>
          <p:spPr bwMode="auto">
            <a:xfrm>
              <a:off x="0" y="0"/>
              <a:ext cx="5184" cy="631"/>
            </a:xfrm>
            <a:prstGeom prst="rect">
              <a:avLst/>
            </a:prstGeom>
            <a:solidFill>
              <a:schemeClr val="accent1"/>
            </a:solidFill>
            <a:ln w="9525">
              <a:solidFill>
                <a:srgbClr val="7575D1"/>
              </a:solidFill>
              <a:miter lim="800000"/>
              <a:headEnd/>
              <a:tailEnd/>
            </a:ln>
          </p:spPr>
          <p:txBody>
            <a:bodyPr lIns="0" tIns="0" rIns="0" bIns="0"/>
            <a:lstStyle>
              <a:lvl1pPr>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endParaRPr lang="en-US" altLang="en-US" sz="1200">
                <a:solidFill>
                  <a:srgbClr val="000000"/>
                </a:solidFill>
              </a:endParaRPr>
            </a:p>
          </p:txBody>
        </p:sp>
        <p:sp>
          <p:nvSpPr>
            <p:cNvPr id="11274" name="Rectangle 14"/>
            <p:cNvSpPr>
              <a:spLocks/>
            </p:cNvSpPr>
            <p:nvPr/>
          </p:nvSpPr>
          <p:spPr bwMode="auto">
            <a:xfrm>
              <a:off x="0" y="0"/>
              <a:ext cx="523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ts val="700"/>
                </a:spcBef>
                <a:buClr>
                  <a:srgbClr val="000000"/>
                </a:buClr>
                <a:buSzPct val="100000"/>
                <a:buFont typeface="Arial" charset="0"/>
                <a:buChar char="•"/>
                <a:defRPr sz="3200">
                  <a:solidFill>
                    <a:schemeClr val="tx1"/>
                  </a:solidFill>
                  <a:latin typeface="Arial" charset="0"/>
                  <a:ea typeface="ヒラギノ角ゴ ProN W3" charset="0"/>
                  <a:cs typeface="ヒラギノ角ゴ ProN W3" charset="0"/>
                  <a:sym typeface="Arial" charset="0"/>
                </a:defRPr>
              </a:lvl1pPr>
              <a:lvl2pPr marL="742950" indent="-285750">
                <a:spcBef>
                  <a:spcPts val="600"/>
                </a:spcBef>
                <a:buClr>
                  <a:srgbClr val="000000"/>
                </a:buClr>
                <a:buSzPct val="100000"/>
                <a:buFont typeface="Arial" charset="0"/>
                <a:buChar char="–"/>
                <a:defRPr sz="2800">
                  <a:solidFill>
                    <a:schemeClr val="tx1"/>
                  </a:solidFill>
                  <a:latin typeface="Arial" charset="0"/>
                  <a:ea typeface="ヒラギノ角ゴ ProN W3" charset="0"/>
                  <a:cs typeface="ヒラギノ角ゴ ProN W3" charset="0"/>
                  <a:sym typeface="Arial" charset="0"/>
                </a:defRPr>
              </a:lvl2pPr>
              <a:lvl3pPr marL="1143000" indent="-228600">
                <a:spcBef>
                  <a:spcPts val="600"/>
                </a:spcBef>
                <a:buClr>
                  <a:srgbClr val="000000"/>
                </a:buClr>
                <a:buSzPct val="100000"/>
                <a:buFont typeface="Arial" charset="0"/>
                <a:buChar char="•"/>
                <a:defRPr sz="2400">
                  <a:solidFill>
                    <a:schemeClr val="tx1"/>
                  </a:solidFill>
                  <a:latin typeface="Arial" charset="0"/>
                  <a:ea typeface="ヒラギノ角ゴ ProN W3" charset="0"/>
                  <a:cs typeface="ヒラギノ角ゴ ProN W3" charset="0"/>
                  <a:sym typeface="Arial" charset="0"/>
                </a:defRPr>
              </a:lvl3pPr>
              <a:lvl4pPr marL="16002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4pPr>
              <a:lvl5pPr marL="2057400" indent="-228600">
                <a:spcBef>
                  <a:spcPts val="500"/>
                </a:spcBef>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Arial" charset="0"/>
                  <a:ea typeface="ヒラギノ角ゴ ProN W3" charset="0"/>
                  <a:cs typeface="ヒラギノ角ゴ ProN W3" charset="0"/>
                  <a:sym typeface="Arial" charset="0"/>
                </a:defRPr>
              </a:lvl9pPr>
            </a:lstStyle>
            <a:p>
              <a:pPr eaLnBrk="1" hangingPunct="1">
                <a:spcBef>
                  <a:spcPct val="0"/>
                </a:spcBef>
                <a:buClrTx/>
                <a:buSzTx/>
                <a:buFontTx/>
                <a:buNone/>
              </a:pPr>
              <a:r>
                <a:rPr lang="en-US" altLang="en-US" sz="1600">
                  <a:solidFill>
                    <a:srgbClr val="262673"/>
                  </a:solidFill>
                  <a:latin typeface="Lucida Grande" charset="0"/>
                  <a:ea typeface="Lucida Grande" charset="0"/>
                  <a:cs typeface="Lucida Grande" charset="0"/>
                  <a:sym typeface="Lucida Grande" charset="0"/>
                </a:rPr>
                <a:t>This estuary  is </a:t>
              </a:r>
              <a:r>
                <a:rPr lang="en-US" altLang="en-US" sz="1600">
                  <a:solidFill>
                    <a:srgbClr val="D90B00"/>
                  </a:solidFill>
                  <a:latin typeface="Lucida Grande" charset="0"/>
                  <a:ea typeface="Lucida Grande" charset="0"/>
                  <a:cs typeface="Lucida Grande" charset="0"/>
                  <a:sym typeface="Lucida Grande" charset="0"/>
                </a:rPr>
                <a:t>5</a:t>
              </a:r>
              <a:r>
                <a:rPr lang="en-US" altLang="en-US" sz="1600">
                  <a:solidFill>
                    <a:srgbClr val="262673"/>
                  </a:solidFill>
                  <a:latin typeface="Lucida Grande" charset="0"/>
                  <a:ea typeface="Lucida Grande" charset="0"/>
                  <a:cs typeface="Lucida Grande" charset="0"/>
                  <a:sym typeface="Lucida Grande" charset="0"/>
                </a:rPr>
                <a:t>km long and </a:t>
              </a:r>
              <a:r>
                <a:rPr lang="en-US" altLang="en-US" sz="1600">
                  <a:solidFill>
                    <a:srgbClr val="D90B00"/>
                  </a:solidFill>
                  <a:latin typeface="Lucida Grande" charset="0"/>
                  <a:ea typeface="Lucida Grande" charset="0"/>
                  <a:cs typeface="Lucida Grande" charset="0"/>
                  <a:sym typeface="Lucida Grande" charset="0"/>
                </a:rPr>
                <a:t>1</a:t>
              </a:r>
              <a:r>
                <a:rPr lang="en-US" altLang="en-US" sz="1600">
                  <a:solidFill>
                    <a:srgbClr val="262673"/>
                  </a:solidFill>
                  <a:latin typeface="Lucida Grande" charset="0"/>
                  <a:ea typeface="Lucida Grande" charset="0"/>
                  <a:cs typeface="Lucida Grande" charset="0"/>
                  <a:sym typeface="Lucida Grande" charset="0"/>
                </a:rPr>
                <a:t> km wide.</a:t>
              </a:r>
            </a:p>
            <a:p>
              <a:pPr eaLnBrk="1" hangingPunct="1">
                <a:spcBef>
                  <a:spcPct val="0"/>
                </a:spcBef>
                <a:buClrTx/>
                <a:buSzTx/>
                <a:buFontTx/>
                <a:buNone/>
              </a:pPr>
              <a:r>
                <a:rPr lang="en-US" altLang="en-US" sz="1600">
                  <a:solidFill>
                    <a:srgbClr val="262673"/>
                  </a:solidFill>
                  <a:latin typeface="Lucida Grande" charset="0"/>
                  <a:ea typeface="Lucida Grande" charset="0"/>
                  <a:cs typeface="Lucida Grande" charset="0"/>
                  <a:sym typeface="Lucida Grande" charset="0"/>
                </a:rPr>
                <a:t>Average Tides are </a:t>
              </a:r>
              <a:r>
                <a:rPr lang="en-US" altLang="en-US" sz="1600">
                  <a:solidFill>
                    <a:srgbClr val="FF2712"/>
                  </a:solidFill>
                  <a:latin typeface="Lucida Grande" charset="0"/>
                  <a:ea typeface="Lucida Grande" charset="0"/>
                  <a:cs typeface="Lucida Grande" charset="0"/>
                  <a:sym typeface="Lucida Grande" charset="0"/>
                </a:rPr>
                <a:t>3</a:t>
              </a:r>
              <a:r>
                <a:rPr lang="en-US" altLang="en-US" sz="1600">
                  <a:solidFill>
                    <a:srgbClr val="262673"/>
                  </a:solidFill>
                  <a:latin typeface="Lucida Grande" charset="0"/>
                  <a:ea typeface="Lucida Grande" charset="0"/>
                  <a:cs typeface="Lucida Grande" charset="0"/>
                  <a:sym typeface="Lucida Grande" charset="0"/>
                </a:rPr>
                <a:t>m rise and fall</a:t>
              </a:r>
            </a:p>
            <a:p>
              <a:pPr eaLnBrk="1" hangingPunct="1">
                <a:spcBef>
                  <a:spcPct val="0"/>
                </a:spcBef>
                <a:buClrTx/>
                <a:buSzTx/>
                <a:buFontTx/>
                <a:buNone/>
              </a:pPr>
              <a:endParaRPr lang="en-US" altLang="en-US" sz="900">
                <a:solidFill>
                  <a:srgbClr val="262673"/>
                </a:solidFill>
                <a:latin typeface="Lucida Grande" charset="0"/>
                <a:ea typeface="Lucida Grande" charset="0"/>
                <a:cs typeface="Lucida Grande" charset="0"/>
                <a:sym typeface="Lucida Grande" charset="0"/>
              </a:endParaRPr>
            </a:p>
            <a:p>
              <a:pPr eaLnBrk="1" hangingPunct="1">
                <a:spcBef>
                  <a:spcPct val="0"/>
                </a:spcBef>
                <a:buClrTx/>
                <a:buSzTx/>
                <a:buFontTx/>
                <a:buNone/>
              </a:pPr>
              <a:r>
                <a:rPr lang="en-US" altLang="en-US" sz="1400">
                  <a:solidFill>
                    <a:srgbClr val="262673"/>
                  </a:solidFill>
                  <a:latin typeface="Lucida Grande" charset="0"/>
                  <a:ea typeface="Lucida Grande" charset="0"/>
                  <a:cs typeface="Lucida Grande" charset="0"/>
                  <a:sym typeface="Lucida Grande" charset="0"/>
                </a:rPr>
                <a:t>Volume: EVERY  TIDE ......  5   x  1   x  3   million ton of water go in (or out) this small estuary</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 calcmode="lin" valueType="num">
                                      <p:cBhvr>
                                        <p:cTn id="7" dur="500" fill="hold"/>
                                        <p:tgtEl>
                                          <p:spTgt spid="11267"/>
                                        </p:tgtEl>
                                        <p:attrNameLst>
                                          <p:attrName>ppt_w</p:attrName>
                                        </p:attrNameLst>
                                      </p:cBhvr>
                                      <p:tavLst>
                                        <p:tav tm="0">
                                          <p:val>
                                            <p:fltVal val="0"/>
                                          </p:val>
                                        </p:tav>
                                        <p:tav tm="100000">
                                          <p:val>
                                            <p:strVal val="#ppt_w"/>
                                          </p:val>
                                        </p:tav>
                                      </p:tavLst>
                                    </p:anim>
                                    <p:anim calcmode="lin" valueType="num">
                                      <p:cBhvr>
                                        <p:cTn id="8" dur="500" fill="hold"/>
                                        <p:tgtEl>
                                          <p:spTgt spid="1126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126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11265"/>
                                        </p:tgtEl>
                                        <p:attrNameLst>
                                          <p:attrName>style.visibility</p:attrName>
                                        </p:attrNameLst>
                                      </p:cBhvr>
                                      <p:to>
                                        <p:strVal val="visible"/>
                                      </p:to>
                                    </p:set>
                                    <p:anim calcmode="lin" valueType="num">
                                      <p:cBhvr>
                                        <p:cTn id="17" dur="500" fill="hold"/>
                                        <p:tgtEl>
                                          <p:spTgt spid="11265"/>
                                        </p:tgtEl>
                                        <p:attrNameLst>
                                          <p:attrName>ppt_w</p:attrName>
                                        </p:attrNameLst>
                                      </p:cBhvr>
                                      <p:tavLst>
                                        <p:tav tm="0">
                                          <p:val>
                                            <p:fltVal val="0"/>
                                          </p:val>
                                        </p:tav>
                                        <p:tav tm="100000">
                                          <p:val>
                                            <p:strVal val="#ppt_w"/>
                                          </p:val>
                                        </p:tav>
                                      </p:tavLst>
                                    </p:anim>
                                    <p:anim calcmode="lin" valueType="num">
                                      <p:cBhvr>
                                        <p:cTn id="18" dur="500" fill="hold"/>
                                        <p:tgtEl>
                                          <p:spTgt spid="11265"/>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6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utoUpdateAnimBg="0"/>
      <p:bldP spid="1126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ph type="title"/>
          </p:nvPr>
        </p:nvSpPr>
        <p:spPr>
          <a:xfrm>
            <a:off x="342900" y="388938"/>
            <a:ext cx="8229600" cy="6235700"/>
          </a:xfrm>
          <a:ln w="12700">
            <a:solidFill>
              <a:srgbClr val="4F81BD"/>
            </a:solidFill>
            <a:miter lim="800000"/>
            <a:headEnd/>
            <a:tailEnd/>
          </a:ln>
        </p:spPr>
        <p:txBody>
          <a:bodyPr lIns="0" tIns="0" rIns="5078" bIns="0"/>
          <a:lstStyle/>
          <a:p>
            <a:pPr marL="65088" algn="l" eaLnBrk="1" hangingPunct="1"/>
            <a:r>
              <a:rPr lang="en-US" altLang="en-US" smtClean="0">
                <a:solidFill>
                  <a:srgbClr val="FFFFFF"/>
                </a:solidFill>
              </a:rPr>
              <a:t/>
            </a:r>
            <a:br>
              <a:rPr lang="en-US" altLang="en-US" smtClean="0">
                <a:solidFill>
                  <a:srgbClr val="FFFFFF"/>
                </a:solidFill>
              </a:rPr>
            </a:br>
            <a:r>
              <a:rPr lang="en-US" altLang="en-US" smtClean="0">
                <a:solidFill>
                  <a:srgbClr val="FFFFFF"/>
                </a:solidFill>
              </a:rPr>
              <a:t>Tidal </a:t>
            </a:r>
            <a:r>
              <a:rPr lang="en-US" altLang="en-US" sz="2400" smtClean="0">
                <a:solidFill>
                  <a:srgbClr val="FFFFFF"/>
                </a:solidFill>
              </a:rPr>
              <a:t>(vs Wind)</a:t>
            </a:r>
            <a:r>
              <a:rPr lang="en-US" altLang="en-US" smtClean="0">
                <a:solidFill>
                  <a:srgbClr val="FFFFFF"/>
                </a:solidFill>
              </a:rPr>
              <a:t> decision:</a:t>
            </a:r>
            <a:br>
              <a:rPr lang="en-US" altLang="en-US" smtClean="0">
                <a:solidFill>
                  <a:srgbClr val="FFFFFF"/>
                </a:solidFill>
              </a:rPr>
            </a:br>
            <a:r>
              <a:rPr lang="en-US" altLang="en-US" sz="2400" smtClean="0">
                <a:solidFill>
                  <a:srgbClr val="FFFFFF"/>
                </a:solidFill>
              </a:rPr>
              <a:t> </a:t>
            </a:r>
            <a:br>
              <a:rPr lang="en-US" altLang="en-US" sz="2400" smtClean="0">
                <a:solidFill>
                  <a:srgbClr val="FFFFFF"/>
                </a:solidFill>
              </a:rPr>
            </a:br>
            <a:r>
              <a:rPr lang="en-US" altLang="en-US" sz="2400" smtClean="0">
                <a:solidFill>
                  <a:srgbClr val="FFFFFF"/>
                </a:solidFill>
              </a:rPr>
              <a:t>Sea water is ~ 825 times more dense than air. </a:t>
            </a:r>
            <a:br>
              <a:rPr lang="en-US" altLang="en-US" sz="2400" smtClean="0">
                <a:solidFill>
                  <a:srgbClr val="FFFFFF"/>
                </a:solidFill>
              </a:rPr>
            </a:br>
            <a:r>
              <a:rPr lang="en-US" altLang="en-US" sz="2400" smtClean="0">
                <a:solidFill>
                  <a:srgbClr val="FFFFFF"/>
                </a:solidFill>
              </a:rPr>
              <a:t>In order to achieve equivalent power:</a:t>
            </a:r>
            <a:br>
              <a:rPr lang="en-US" altLang="en-US" sz="2400" smtClean="0">
                <a:solidFill>
                  <a:srgbClr val="FFFFFF"/>
                </a:solidFill>
              </a:rPr>
            </a:br>
            <a:r>
              <a:rPr lang="en-US" altLang="en-US" sz="2400" smtClean="0">
                <a:solidFill>
                  <a:srgbClr val="FFFFFF"/>
                </a:solidFill>
              </a:rPr>
              <a:t>	lesser blade-swept area required</a:t>
            </a:r>
            <a:br>
              <a:rPr lang="en-US" altLang="en-US" sz="2400" smtClean="0">
                <a:solidFill>
                  <a:srgbClr val="FFFFFF"/>
                </a:solidFill>
              </a:rPr>
            </a:br>
            <a:r>
              <a:rPr lang="en-US" altLang="en-US" sz="2400" smtClean="0">
                <a:solidFill>
                  <a:srgbClr val="FFFFFF"/>
                </a:solidFill>
              </a:rPr>
              <a:t>	lesser velocity of blades required</a:t>
            </a:r>
            <a:br>
              <a:rPr lang="en-US" altLang="en-US" sz="2400" smtClean="0">
                <a:solidFill>
                  <a:srgbClr val="FFFFFF"/>
                </a:solidFill>
              </a:rPr>
            </a:br>
            <a:r>
              <a:rPr lang="en-US" altLang="en-US" sz="2400" smtClean="0">
                <a:solidFill>
                  <a:srgbClr val="FFFFFF"/>
                </a:solidFill>
              </a:rPr>
              <a:t>	lesser number of turbines (in an array) required</a:t>
            </a:r>
            <a:r>
              <a:rPr lang="en-US" altLang="en-US" sz="2400" smtClean="0">
                <a:solidFill>
                  <a:srgbClr val="FFFFFF"/>
                </a:solidFill>
                <a:latin typeface="Arial" charset="0"/>
                <a:sym typeface="Arial" charset="0"/>
              </a:rPr>
              <a:t/>
            </a:r>
            <a:br>
              <a:rPr lang="en-US" altLang="en-US" sz="2400" smtClean="0">
                <a:solidFill>
                  <a:srgbClr val="FFFFFF"/>
                </a:solidFill>
                <a:latin typeface="Arial" charset="0"/>
                <a:sym typeface="Arial" charset="0"/>
              </a:rPr>
            </a:br>
            <a:r>
              <a:rPr lang="en-US" altLang="en-US" sz="2400" smtClean="0">
                <a:solidFill>
                  <a:srgbClr val="FFFFFF"/>
                </a:solidFill>
              </a:rPr>
              <a:t/>
            </a:r>
            <a:br>
              <a:rPr lang="en-US" altLang="en-US" sz="2400" smtClean="0">
                <a:solidFill>
                  <a:srgbClr val="FFFFFF"/>
                </a:solidFill>
              </a:rPr>
            </a:br>
            <a:r>
              <a:rPr lang="en-US" altLang="en-US" sz="2400" smtClean="0">
                <a:solidFill>
                  <a:srgbClr val="FFFFFF"/>
                </a:solidFill>
              </a:rPr>
              <a:t>However Which is better where?:</a:t>
            </a:r>
            <a:r>
              <a:rPr lang="en-US" altLang="en-US" sz="1800" smtClean="0">
                <a:solidFill>
                  <a:srgbClr val="FFFFFF"/>
                </a:solidFill>
              </a:rPr>
              <a:t/>
            </a:r>
            <a:br>
              <a:rPr lang="en-US" altLang="en-US" sz="1800" smtClean="0">
                <a:solidFill>
                  <a:srgbClr val="FFFFFF"/>
                </a:solidFill>
              </a:rPr>
            </a:br>
            <a:r>
              <a:rPr lang="en-US" altLang="en-US" sz="1800" smtClean="0">
                <a:solidFill>
                  <a:srgbClr val="FFFFFF"/>
                </a:solidFill>
              </a:rPr>
              <a:t>Example U.S.A.: large single mass land area=&gt; 1 large perimeter (flow route)=&gt;much energy, but large monitoring and collection range (, reef issues, cost to replace systems already in place,...) - consider difficulty and cost.</a:t>
            </a:r>
            <a:br>
              <a:rPr lang="en-US" altLang="en-US" sz="1800" smtClean="0">
                <a:solidFill>
                  <a:srgbClr val="FFFFFF"/>
                </a:solidFill>
              </a:rPr>
            </a:br>
            <a:r>
              <a:rPr lang="en-US" altLang="en-US" sz="1800" smtClean="0">
                <a:solidFill>
                  <a:srgbClr val="FFFFFF"/>
                </a:solidFill>
              </a:rPr>
              <a:t/>
            </a:r>
            <a:br>
              <a:rPr lang="en-US" altLang="en-US" sz="1800" smtClean="0">
                <a:solidFill>
                  <a:srgbClr val="FFFFFF"/>
                </a:solidFill>
              </a:rPr>
            </a:br>
            <a:r>
              <a:rPr lang="en-US" altLang="en-US" sz="1800" smtClean="0">
                <a:solidFill>
                  <a:srgbClr val="FFFFFF"/>
                </a:solidFill>
              </a:rPr>
              <a:t>Example UK: ~80 islands=&gt; multiple and diverse paths = large cumulative perimeter =&gt; much energy in small-area accessible collection range(s).</a:t>
            </a:r>
          </a:p>
        </p:txBody>
      </p:sp>
      <p:grpSp>
        <p:nvGrpSpPr>
          <p:cNvPr id="12292" name="Group 5"/>
          <p:cNvGrpSpPr>
            <a:grpSpLocks/>
          </p:cNvGrpSpPr>
          <p:nvPr/>
        </p:nvGrpSpPr>
        <p:grpSpPr bwMode="auto">
          <a:xfrm>
            <a:off x="5029200" y="14288"/>
            <a:ext cx="4127500" cy="1219200"/>
            <a:chOff x="0" y="0"/>
            <a:chExt cx="2600" cy="768"/>
          </a:xfrm>
        </p:grpSpPr>
        <p:sp>
          <p:nvSpPr>
            <p:cNvPr id="12293" name="Rectangle 3"/>
            <p:cNvSpPr>
              <a:spLocks/>
            </p:cNvSpPr>
            <p:nvPr/>
          </p:nvSpPr>
          <p:spPr bwMode="auto">
            <a:xfrm>
              <a:off x="0" y="0"/>
              <a:ext cx="2570" cy="768"/>
            </a:xfrm>
            <a:prstGeom prst="rect">
              <a:avLst/>
            </a:prstGeom>
            <a:solidFill>
              <a:srgbClr val="F2F2F2"/>
            </a:solidFill>
            <a:ln w="38100">
              <a:solidFill>
                <a:srgbClr val="A5A5A5"/>
              </a:solidFill>
              <a:round/>
              <a:headEnd/>
              <a:tailEnd/>
            </a:ln>
          </p:spPr>
          <p:txBody>
            <a:bodyPr lIns="0" tIns="0" rIns="0" bIns="0"/>
            <a:lstStyle>
              <a:lvl1pPr>
                <a:spcBef>
                  <a:spcPts val="800"/>
                </a:spcBef>
                <a:buClr>
                  <a:srgbClr val="000000"/>
                </a:buClr>
                <a:buSzPct val="100000"/>
                <a:buFont typeface="Arial" charset="0"/>
                <a:buChar char="•"/>
                <a:defRPr sz="3200">
                  <a:solidFill>
                    <a:schemeClr val="tx1"/>
                  </a:solidFill>
                  <a:latin typeface="Lucida Grande" charset="0"/>
                  <a:ea typeface="ヒラギノ角ゴ ProN W3" charset="0"/>
                  <a:cs typeface="ヒラギノ角ゴ ProN W3" charset="0"/>
                  <a:sym typeface="Lucida Grande" charset="0"/>
                </a:defRPr>
              </a:lvl1pPr>
              <a:lvl2pPr marL="742950" indent="-285750">
                <a:spcBef>
                  <a:spcPts val="700"/>
                </a:spcBef>
                <a:buClr>
                  <a:srgbClr val="000000"/>
                </a:buClr>
                <a:buSzPct val="100000"/>
                <a:buFont typeface="Arial" charset="0"/>
                <a:buChar char="–"/>
                <a:defRPr sz="2800">
                  <a:solidFill>
                    <a:schemeClr val="tx1"/>
                  </a:solidFill>
                  <a:latin typeface="Lucida Grande" charset="0"/>
                  <a:ea typeface="ヒラギノ角ゴ ProN W3" charset="0"/>
                  <a:cs typeface="ヒラギノ角ゴ ProN W3" charset="0"/>
                  <a:sym typeface="Lucida Grande" charset="0"/>
                </a:defRPr>
              </a:lvl2pPr>
              <a:lvl3pPr marL="1143000" indent="-228600">
                <a:spcBef>
                  <a:spcPts val="600"/>
                </a:spcBef>
                <a:buClr>
                  <a:srgbClr val="000000"/>
                </a:buClr>
                <a:buSzPct val="100000"/>
                <a:buFont typeface="Arial" charset="0"/>
                <a:buChar char="•"/>
                <a:defRPr sz="2400">
                  <a:solidFill>
                    <a:schemeClr val="tx1"/>
                  </a:solidFill>
                  <a:latin typeface="Lucida Grande" charset="0"/>
                  <a:ea typeface="ヒラギノ角ゴ ProN W3" charset="0"/>
                  <a:cs typeface="ヒラギノ角ゴ ProN W3" charset="0"/>
                  <a:sym typeface="Lucida Grande" charset="0"/>
                </a:defRPr>
              </a:lvl3pPr>
              <a:lvl4pPr marL="1600200" indent="-228600">
                <a:spcBef>
                  <a:spcPts val="500"/>
                </a:spcBef>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4pPr>
              <a:lvl5pPr marL="2057400" indent="-228600">
                <a:spcBef>
                  <a:spcPts val="500"/>
                </a:spcBef>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9pPr>
            </a:lstStyle>
            <a:p>
              <a:pPr eaLnBrk="1" hangingPunct="1">
                <a:spcBef>
                  <a:spcPct val="0"/>
                </a:spcBef>
                <a:buClrTx/>
                <a:buSzTx/>
                <a:buFontTx/>
                <a:buNone/>
              </a:pPr>
              <a:endParaRPr lang="en-US" altLang="en-US" sz="1200">
                <a:solidFill>
                  <a:srgbClr val="000000"/>
                </a:solidFill>
                <a:latin typeface="Arial" charset="0"/>
                <a:sym typeface="Arial" charset="0"/>
              </a:endParaRPr>
            </a:p>
          </p:txBody>
        </p:sp>
        <p:sp>
          <p:nvSpPr>
            <p:cNvPr id="12294" name="Rectangle 4"/>
            <p:cNvSpPr>
              <a:spLocks/>
            </p:cNvSpPr>
            <p:nvPr/>
          </p:nvSpPr>
          <p:spPr bwMode="auto">
            <a:xfrm>
              <a:off x="0" y="0"/>
              <a:ext cx="2600"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lstStyle>
              <a:lvl1pPr>
                <a:spcBef>
                  <a:spcPts val="800"/>
                </a:spcBef>
                <a:buClr>
                  <a:srgbClr val="000000"/>
                </a:buClr>
                <a:buSzPct val="100000"/>
                <a:buFont typeface="Arial" charset="0"/>
                <a:buChar char="•"/>
                <a:defRPr sz="3200">
                  <a:solidFill>
                    <a:schemeClr val="tx1"/>
                  </a:solidFill>
                  <a:latin typeface="Lucida Grande" charset="0"/>
                  <a:ea typeface="ヒラギノ角ゴ ProN W3" charset="0"/>
                  <a:cs typeface="ヒラギノ角ゴ ProN W3" charset="0"/>
                  <a:sym typeface="Lucida Grande" charset="0"/>
                </a:defRPr>
              </a:lvl1pPr>
              <a:lvl2pPr marL="742950" indent="-285750">
                <a:spcBef>
                  <a:spcPts val="700"/>
                </a:spcBef>
                <a:buClr>
                  <a:srgbClr val="000000"/>
                </a:buClr>
                <a:buSzPct val="100000"/>
                <a:buFont typeface="Arial" charset="0"/>
                <a:buChar char="–"/>
                <a:defRPr sz="2800">
                  <a:solidFill>
                    <a:schemeClr val="tx1"/>
                  </a:solidFill>
                  <a:latin typeface="Lucida Grande" charset="0"/>
                  <a:ea typeface="ヒラギノ角ゴ ProN W3" charset="0"/>
                  <a:cs typeface="ヒラギノ角ゴ ProN W3" charset="0"/>
                  <a:sym typeface="Lucida Grande" charset="0"/>
                </a:defRPr>
              </a:lvl2pPr>
              <a:lvl3pPr marL="1143000" indent="-228600">
                <a:spcBef>
                  <a:spcPts val="600"/>
                </a:spcBef>
                <a:buClr>
                  <a:srgbClr val="000000"/>
                </a:buClr>
                <a:buSzPct val="100000"/>
                <a:buFont typeface="Arial" charset="0"/>
                <a:buChar char="•"/>
                <a:defRPr sz="2400">
                  <a:solidFill>
                    <a:schemeClr val="tx1"/>
                  </a:solidFill>
                  <a:latin typeface="Lucida Grande" charset="0"/>
                  <a:ea typeface="ヒラギノ角ゴ ProN W3" charset="0"/>
                  <a:cs typeface="ヒラギノ角ゴ ProN W3" charset="0"/>
                  <a:sym typeface="Lucida Grande" charset="0"/>
                </a:defRPr>
              </a:lvl3pPr>
              <a:lvl4pPr marL="1600200" indent="-228600">
                <a:spcBef>
                  <a:spcPts val="500"/>
                </a:spcBef>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4pPr>
              <a:lvl5pPr marL="2057400" indent="-228600">
                <a:spcBef>
                  <a:spcPts val="500"/>
                </a:spcBef>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5pPr>
              <a:lvl6pPr marL="25146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6pPr>
              <a:lvl7pPr marL="29718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7pPr>
              <a:lvl8pPr marL="34290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8pPr>
              <a:lvl9pPr marL="3886200" indent="-228600" eaLnBrk="0" fontAlgn="base" hangingPunct="0">
                <a:spcBef>
                  <a:spcPts val="500"/>
                </a:spcBef>
                <a:spcAft>
                  <a:spcPct val="0"/>
                </a:spcAft>
                <a:buClr>
                  <a:srgbClr val="000000"/>
                </a:buClr>
                <a:buSzPct val="100000"/>
                <a:buFont typeface="Arial" charset="0"/>
                <a:buChar char="»"/>
                <a:defRPr sz="2000">
                  <a:solidFill>
                    <a:schemeClr val="tx1"/>
                  </a:solidFill>
                  <a:latin typeface="Lucida Grande" charset="0"/>
                  <a:ea typeface="ヒラギノ角ゴ ProN W3" charset="0"/>
                  <a:cs typeface="ヒラギノ角ゴ ProN W3" charset="0"/>
                  <a:sym typeface="Lucida Grande" charset="0"/>
                </a:defRPr>
              </a:lvl9pPr>
            </a:lstStyle>
            <a:p>
              <a:pPr eaLnBrk="1" hangingPunct="1">
                <a:lnSpc>
                  <a:spcPct val="115000"/>
                </a:lnSpc>
                <a:spcBef>
                  <a:spcPct val="0"/>
                </a:spcBef>
                <a:buClrTx/>
                <a:buSzTx/>
                <a:buFontTx/>
                <a:buNone/>
              </a:pPr>
              <a:r>
                <a:rPr lang="en-US" altLang="en-US" sz="1400">
                  <a:solidFill>
                    <a:srgbClr val="1A1617"/>
                  </a:solidFill>
                  <a:latin typeface="Tahoma Bold" charset="0"/>
                  <a:cs typeface="Tahoma Bold" charset="0"/>
                  <a:sym typeface="Tahoma Bold" charset="0"/>
                </a:rPr>
                <a:t>Turbine power</a:t>
              </a:r>
            </a:p>
            <a:p>
              <a:pPr eaLnBrk="1" hangingPunct="1">
                <a:lnSpc>
                  <a:spcPct val="115000"/>
                </a:lnSpc>
                <a:spcBef>
                  <a:spcPct val="0"/>
                </a:spcBef>
                <a:buClrTx/>
                <a:buSzTx/>
                <a:buFontTx/>
                <a:buNone/>
              </a:pPr>
              <a:r>
                <a:rPr lang="en-US" altLang="en-US" sz="1400">
                  <a:solidFill>
                    <a:srgbClr val="1A1617"/>
                  </a:solidFill>
                  <a:latin typeface="Tahoma Bold" charset="0"/>
                  <a:cs typeface="Tahoma Bold" charset="0"/>
                  <a:sym typeface="Tahoma Bold" charset="0"/>
                </a:rPr>
                <a:t>P = ½ p AV</a:t>
              </a:r>
              <a:r>
                <a:rPr lang="en-US" altLang="en-US" sz="1400" baseline="32000">
                  <a:solidFill>
                    <a:srgbClr val="1A1617"/>
                  </a:solidFill>
                  <a:latin typeface="Tahoma Bold" charset="0"/>
                  <a:cs typeface="Tahoma Bold" charset="0"/>
                  <a:sym typeface="Tahoma Bold" charset="0"/>
                </a:rPr>
                <a:t>3  x an efficiency factor</a:t>
              </a:r>
            </a:p>
            <a:p>
              <a:pPr eaLnBrk="1" hangingPunct="1">
                <a:lnSpc>
                  <a:spcPct val="115000"/>
                </a:lnSpc>
                <a:spcBef>
                  <a:spcPct val="0"/>
                </a:spcBef>
                <a:buClrTx/>
                <a:buSzTx/>
                <a:buFontTx/>
                <a:buNone/>
              </a:pPr>
              <a:r>
                <a:rPr lang="en-US" altLang="en-US" sz="1100">
                  <a:latin typeface="Tahoma" charset="0"/>
                  <a:cs typeface="Tahoma" charset="0"/>
                  <a:sym typeface="Tahoma" charset="0"/>
                </a:rPr>
                <a:t>P=Power	p=density of medium</a:t>
              </a:r>
            </a:p>
            <a:p>
              <a:pPr eaLnBrk="1" hangingPunct="1">
                <a:lnSpc>
                  <a:spcPct val="115000"/>
                </a:lnSpc>
                <a:spcBef>
                  <a:spcPct val="0"/>
                </a:spcBef>
                <a:buClrTx/>
                <a:buSzTx/>
                <a:buFontTx/>
                <a:buNone/>
              </a:pPr>
              <a:r>
                <a:rPr lang="en-US" altLang="en-US" sz="1100">
                  <a:latin typeface="Tahoma" charset="0"/>
                  <a:cs typeface="Tahoma" charset="0"/>
                  <a:sym typeface="Tahoma" charset="0"/>
                </a:rPr>
                <a:t>V=velocity in metres/sec  	A=swept area   </a:t>
              </a:r>
            </a:p>
            <a:p>
              <a:pPr eaLnBrk="1" hangingPunct="1">
                <a:lnSpc>
                  <a:spcPct val="115000"/>
                </a:lnSpc>
                <a:spcBef>
                  <a:spcPct val="0"/>
                </a:spcBef>
                <a:buClrTx/>
                <a:buSzTx/>
                <a:buFontTx/>
                <a:buNone/>
              </a:pPr>
              <a:r>
                <a:rPr lang="en-US" altLang="en-US" sz="1100">
                  <a:latin typeface="Tahoma" charset="0"/>
                  <a:cs typeface="Tahoma" charset="0"/>
                  <a:sym typeface="Tahoma" charset="0"/>
                </a:rPr>
                <a:t>Air density  ~1.2473 kg/m</a:t>
              </a:r>
              <a:r>
                <a:rPr lang="en-US" altLang="en-US" sz="1100" baseline="30000">
                  <a:latin typeface="Tahoma" charset="0"/>
                  <a:cs typeface="Tahoma" charset="0"/>
                  <a:sym typeface="Tahoma" charset="0"/>
                </a:rPr>
                <a:t>3</a:t>
              </a:r>
              <a:r>
                <a:rPr lang="en-US" altLang="en-US" sz="1100">
                  <a:latin typeface="Tahoma" charset="0"/>
                  <a:ea typeface="Lucida Grande" charset="0"/>
                  <a:cs typeface="Lucida Grande" charset="0"/>
                  <a:sym typeface="Tahoma" charset="0"/>
                </a:rPr>
                <a:t>	Seawater density  ~1030 kg/m</a:t>
              </a:r>
              <a:r>
                <a:rPr lang="en-US" altLang="en-US" sz="1100" baseline="30000">
                  <a:latin typeface="Tahoma" charset="0"/>
                  <a:cs typeface="Tahoma" charset="0"/>
                  <a:sym typeface="Tahoma" charset="0"/>
                </a:rPr>
                <a:t>3</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theme/theme1.xml><?xml version="1.0" encoding="utf-8"?>
<a:theme xmlns:a="http://schemas.openxmlformats.org/drawingml/2006/main" name="1_Office Theme">
  <a:themeElements>
    <a:clrScheme name="1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Office Theme">
      <a:majorFont>
        <a:latin typeface="Lucida Grande"/>
        <a:ea typeface="ヒラギノ角ゴ ProN W3"/>
        <a:cs typeface="ヒラギノ角ゴ ProN W3"/>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1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Lucida Grande"/>
        <a:ea typeface="ヒラギノ角ゴ ProN W3"/>
        <a:cs typeface="ヒラギノ角ゴ ProN W3"/>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TotalTime>
  <Pages>0</Pages>
  <Words>2428</Words>
  <Characters>0</Characters>
  <Application>Microsoft Office PowerPoint</Application>
  <PresentationFormat>On-screen Show (4:3)</PresentationFormat>
  <Lines>0</Lines>
  <Paragraphs>436</Paragraphs>
  <Slides>41</Slides>
  <Notes>0</Notes>
  <HiddenSlides>5</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41</vt:i4>
      </vt:variant>
    </vt:vector>
  </HeadingPairs>
  <TitlesOfParts>
    <vt:vector size="62" baseType="lpstr">
      <vt:lpstr>Arial</vt:lpstr>
      <vt:lpstr>ヒラギノ角ゴ ProN W3</vt:lpstr>
      <vt:lpstr>Lucida Grande</vt:lpstr>
      <vt:lpstr>Calibri</vt:lpstr>
      <vt:lpstr>Courier New</vt:lpstr>
      <vt:lpstr>Arial Bold</vt:lpstr>
      <vt:lpstr>Tahoma Bold</vt:lpstr>
      <vt:lpstr>Tahoma</vt:lpstr>
      <vt:lpstr>Times New Roman Bold</vt:lpstr>
      <vt:lpstr>Times</vt:lpstr>
      <vt:lpstr>ヒラギノ角ゴ ProN W6</vt:lpstr>
      <vt:lpstr>Trebuchet MS</vt:lpstr>
      <vt:lpstr>Trebuchet MS Italic</vt:lpstr>
      <vt:lpstr>Helvetica</vt:lpstr>
      <vt:lpstr>Symbol</vt:lpstr>
      <vt:lpstr>Trebuchet MS Bold</vt:lpstr>
      <vt:lpstr>Wingdings 2</vt:lpstr>
      <vt:lpstr>Helvetica Neue</vt:lpstr>
      <vt:lpstr>1_Office Theme</vt:lpstr>
      <vt:lpstr>Office Theme</vt:lpstr>
      <vt:lpstr>Title &amp; Bullets</vt:lpstr>
      <vt:lpstr>Power Turbine Systems: Tidal (Hydro / Under-sea) and Wind</vt:lpstr>
      <vt:lpstr>Power Sources</vt:lpstr>
      <vt:lpstr>Tidal, Hydro, Under-sea Turbines</vt:lpstr>
      <vt:lpstr>PowerPoint Presentation</vt:lpstr>
      <vt:lpstr>PowerPoint Presentation</vt:lpstr>
      <vt:lpstr>PowerPoint Presentation</vt:lpstr>
      <vt:lpstr>PowerPoint Presentation</vt:lpstr>
      <vt:lpstr>PowerPoint Presentation</vt:lpstr>
      <vt:lpstr> Tidal (vs Wind) decision:   Sea water is ~ 825 times more dense than air.  In order to achieve equivalent power:  lesser blade-swept area required  lesser velocity of blades required  lesser number of turbines (in an array) required  However Which is better where?: Example U.S.A.: large single mass land area=&gt; 1 large perimeter (flow route)=&gt;much energy, but large monitoring and collection range (, reef issues, cost to replace systems already in place,...) - consider difficulty and cost.  Example UK: ~80 islands=&gt; multiple and diverse paths = large cumulative perimeter =&gt; much energy in small-area accessible collection range(s).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 calculations</vt:lpstr>
      <vt:lpstr>Early Water and Wind Power</vt:lpstr>
      <vt:lpstr>Wind Turbines</vt:lpstr>
      <vt:lpstr>Wind Turbines</vt:lpstr>
      <vt:lpstr>Wind Turbines</vt:lpstr>
      <vt:lpstr>Wind Turbines</vt:lpstr>
      <vt:lpstr>Wind Turbines</vt:lpstr>
      <vt:lpstr>Wind Turbine Assembly</vt:lpstr>
      <vt:lpstr>Wind Turbine Assembly</vt:lpstr>
      <vt:lpstr>Wind Power - locations</vt:lpstr>
      <vt:lpstr>Wind Power - summary</vt:lpstr>
      <vt:lpstr>Tidal Power - summary</vt:lpstr>
      <vt:lpstr>Power Variance</vt:lpstr>
      <vt:lpstr>Power Variance  continued</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Tom</dc:creator>
  <cp:lastModifiedBy>John M. Allen</cp:lastModifiedBy>
  <cp:revision>8</cp:revision>
  <dcterms:modified xsi:type="dcterms:W3CDTF">2015-11-13T04:30:11Z</dcterms:modified>
</cp:coreProperties>
</file>