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24">
          <p15:clr>
            <a:srgbClr val="A4A3A4"/>
          </p15:clr>
        </p15:guide>
        <p15:guide id="3" pos="4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2B1D"/>
    <a:srgbClr val="007790"/>
    <a:srgbClr val="464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9" autoAdjust="0"/>
    <p:restoredTop sz="94660"/>
  </p:normalViewPr>
  <p:slideViewPr>
    <p:cSldViewPr snapToGrid="0" showGuides="1">
      <p:cViewPr>
        <p:scale>
          <a:sx n="146" d="100"/>
          <a:sy n="146" d="100"/>
        </p:scale>
        <p:origin x="760" y="144"/>
      </p:cViewPr>
      <p:guideLst>
        <p:guide orient="horz"/>
        <p:guide pos="424"/>
        <p:guide pos="4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-3014" y="-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22A22E-7ED6-4189-AEE6-91BAEE78E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00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78F98B26-53A6-4B5F-ABB9-D71CBF714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38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0" y="6337300"/>
            <a:ext cx="533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394D4-98D1-48F9-8694-7B05ECE9C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4191000" y="6596390"/>
            <a:ext cx="1524776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i="1" baseline="0" dirty="0"/>
              <a:t>SoarTech Proprietary</a:t>
            </a:r>
          </a:p>
        </p:txBody>
      </p:sp>
    </p:spTree>
    <p:extLst>
      <p:ext uri="{BB962C8B-B14F-4D97-AF65-F5344CB8AC3E}">
        <p14:creationId xmlns:p14="http://schemas.microsoft.com/office/powerpoint/2010/main" val="374954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0" y="6337300"/>
            <a:ext cx="533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9278D-4868-4975-9DAB-DD8458473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8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914400"/>
            <a:ext cx="184785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914400"/>
            <a:ext cx="539115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0" y="6337300"/>
            <a:ext cx="533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41689-A92E-437E-B67C-BF85BD429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9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0" y="6337300"/>
            <a:ext cx="533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33CD2-4F26-4E6A-B249-72E0C307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73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0" y="6337300"/>
            <a:ext cx="533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AD24-F0B5-48F2-86CC-B033D9649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53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8800"/>
            <a:ext cx="36195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828800"/>
            <a:ext cx="36195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0" y="6337300"/>
            <a:ext cx="533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0BB96-5A9D-4962-88B5-03E52BBF2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23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0" y="6337300"/>
            <a:ext cx="533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E2465-7115-4728-9A11-4550B8749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191000" y="6596390"/>
            <a:ext cx="1524776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i="1" baseline="0" dirty="0"/>
              <a:t>SoarTech Proprietary</a:t>
            </a:r>
          </a:p>
        </p:txBody>
      </p:sp>
    </p:spTree>
    <p:extLst>
      <p:ext uri="{BB962C8B-B14F-4D97-AF65-F5344CB8AC3E}">
        <p14:creationId xmlns:p14="http://schemas.microsoft.com/office/powerpoint/2010/main" val="13374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6337300"/>
            <a:ext cx="533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4BC81-8F6B-44E0-B2E0-3D972E3E4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57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337300"/>
            <a:ext cx="533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EF799-B8CA-4E79-B0DC-F16142644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96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0" y="6337300"/>
            <a:ext cx="533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D818D-7512-44C1-8488-2DB285B3E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97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0" y="6337300"/>
            <a:ext cx="533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CC5EB-3510-4355-BCA7-1EEC8358E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2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46484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4D6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914400"/>
            <a:ext cx="7391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828800"/>
            <a:ext cx="7391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4100" y="63373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aseline="0">
                <a:solidFill>
                  <a:srgbClr val="46484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Soar Technology, Inc. Proprietary 	</a:t>
            </a:r>
            <a:fld id="{9204F6B3-FC31-4DD6-9E63-118E7EC8BA0B}" type="datetime1">
              <a:rPr lang="en-US"/>
              <a:pPr>
                <a:defRPr/>
              </a:pPr>
              <a:t>1/21/16</a:t>
            </a:fld>
            <a:endParaRPr lang="en-US" sz="1400"/>
          </a:p>
        </p:txBody>
      </p:sp>
      <p:pic>
        <p:nvPicPr>
          <p:cNvPr id="4" name="Picture 15" descr="logo-horizontal-one_color_whit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677863"/>
            <a:ext cx="2698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337300"/>
            <a:ext cx="5334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1394D4-98D1-48F9-8694-7B05ECE9C8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79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790"/>
          </a:solidFill>
          <a:latin typeface="Calibri" pitchFamily="28" charset="0"/>
          <a:ea typeface="ヒラギノ角ゴ Pro W3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790"/>
          </a:solidFill>
          <a:latin typeface="Calibri" pitchFamily="28" charset="0"/>
          <a:ea typeface="ヒラギノ角ゴ Pro W3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790"/>
          </a:solidFill>
          <a:latin typeface="Calibri" pitchFamily="28" charset="0"/>
          <a:ea typeface="ヒラギノ角ゴ Pro W3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790"/>
          </a:solidFill>
          <a:latin typeface="Calibri" pitchFamily="28" charset="0"/>
          <a:ea typeface="ヒラギノ角ゴ Pro W3" pitchFamily="2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790"/>
          </a:solidFill>
          <a:latin typeface="Calibri" pitchFamily="28" charset="0"/>
          <a:ea typeface="ヒラギノ角ゴ Pro W3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790"/>
          </a:solidFill>
          <a:latin typeface="Calibri" pitchFamily="28" charset="0"/>
          <a:ea typeface="ヒラギノ角ゴ Pro W3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790"/>
          </a:solidFill>
          <a:latin typeface="Calibri" pitchFamily="28" charset="0"/>
          <a:ea typeface="ヒラギノ角ゴ Pro W3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790"/>
          </a:solidFill>
          <a:latin typeface="Calibri" pitchFamily="28" charset="0"/>
          <a:ea typeface="ヒラギノ角ゴ Pro W3" pitchFamily="28" charset="-128"/>
        </a:defRPr>
      </a:lvl9pPr>
    </p:titleStyle>
    <p:bodyStyle>
      <a:lvl1pPr marL="171450" indent="-171450" algn="l" rtl="0" eaLnBrk="0" fontAlgn="base" hangingPunct="0">
        <a:spcBef>
          <a:spcPct val="20000"/>
        </a:spcBef>
        <a:spcAft>
          <a:spcPct val="0"/>
        </a:spcAft>
        <a:buClr>
          <a:srgbClr val="007790"/>
        </a:buClr>
        <a:buFont typeface="Times" pitchFamily="28" charset="0"/>
        <a:buChar char="•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454025" indent="-168275" algn="l" rtl="0" eaLnBrk="0" fontAlgn="base" hangingPunct="0">
        <a:spcBef>
          <a:spcPct val="20000"/>
        </a:spcBef>
        <a:spcAft>
          <a:spcPct val="0"/>
        </a:spcAft>
        <a:buClr>
          <a:srgbClr val="007790"/>
        </a:buClr>
        <a:buFont typeface="Times" pitchFamily="28" charset="0"/>
        <a:buChar char="•"/>
        <a:defRPr>
          <a:solidFill>
            <a:srgbClr val="464847"/>
          </a:solidFill>
          <a:latin typeface="+mn-lt"/>
          <a:ea typeface="+mn-ea"/>
        </a:defRPr>
      </a:lvl2pPr>
      <a:lvl3pPr marL="741363" indent="-171450" algn="l" rtl="0" eaLnBrk="0" fontAlgn="base" hangingPunct="0">
        <a:spcBef>
          <a:spcPct val="20000"/>
        </a:spcBef>
        <a:spcAft>
          <a:spcPct val="0"/>
        </a:spcAft>
        <a:buClr>
          <a:srgbClr val="007790"/>
        </a:buClr>
        <a:buFont typeface="Times" pitchFamily="28" charset="0"/>
        <a:buChar char="•"/>
        <a:defRPr>
          <a:solidFill>
            <a:srgbClr val="464847"/>
          </a:solidFill>
          <a:latin typeface="+mn-lt"/>
          <a:ea typeface="+mn-ea"/>
        </a:defRPr>
      </a:lvl3pPr>
      <a:lvl4pPr marL="1027113" indent="-171450" algn="l" rtl="0" eaLnBrk="0" fontAlgn="base" hangingPunct="0">
        <a:spcBef>
          <a:spcPct val="20000"/>
        </a:spcBef>
        <a:spcAft>
          <a:spcPct val="0"/>
        </a:spcAft>
        <a:buClr>
          <a:srgbClr val="007790"/>
        </a:buClr>
        <a:buFont typeface="Times" pitchFamily="28" charset="0"/>
        <a:buChar char="•"/>
        <a:defRPr>
          <a:solidFill>
            <a:srgbClr val="464847"/>
          </a:solidFill>
          <a:latin typeface="+mn-lt"/>
          <a:ea typeface="+mn-ea"/>
        </a:defRPr>
      </a:lvl4pPr>
      <a:lvl5pPr marL="1312863" indent="-171450" algn="l" rtl="0" eaLnBrk="0" fontAlgn="base" hangingPunct="0">
        <a:spcBef>
          <a:spcPct val="20000"/>
        </a:spcBef>
        <a:spcAft>
          <a:spcPct val="0"/>
        </a:spcAft>
        <a:buClr>
          <a:srgbClr val="007790"/>
        </a:buClr>
        <a:buFont typeface="Times" pitchFamily="28" charset="0"/>
        <a:buChar char="•"/>
        <a:defRPr>
          <a:solidFill>
            <a:srgbClr val="464847"/>
          </a:solidFill>
          <a:latin typeface="+mn-lt"/>
          <a:ea typeface="+mn-ea"/>
        </a:defRPr>
      </a:lvl5pPr>
      <a:lvl6pPr marL="1770063" indent="-171450" algn="l" rtl="0" fontAlgn="base">
        <a:spcBef>
          <a:spcPct val="20000"/>
        </a:spcBef>
        <a:spcAft>
          <a:spcPct val="0"/>
        </a:spcAft>
        <a:buClr>
          <a:srgbClr val="007790"/>
        </a:buClr>
        <a:buFont typeface="Times" pitchFamily="28" charset="0"/>
        <a:buChar char="•"/>
        <a:defRPr>
          <a:solidFill>
            <a:srgbClr val="464847"/>
          </a:solidFill>
          <a:latin typeface="+mn-lt"/>
          <a:ea typeface="+mn-ea"/>
        </a:defRPr>
      </a:lvl6pPr>
      <a:lvl7pPr marL="2227263" indent="-171450" algn="l" rtl="0" fontAlgn="base">
        <a:spcBef>
          <a:spcPct val="20000"/>
        </a:spcBef>
        <a:spcAft>
          <a:spcPct val="0"/>
        </a:spcAft>
        <a:buClr>
          <a:srgbClr val="007790"/>
        </a:buClr>
        <a:buFont typeface="Times" pitchFamily="28" charset="0"/>
        <a:buChar char="•"/>
        <a:defRPr>
          <a:solidFill>
            <a:srgbClr val="464847"/>
          </a:solidFill>
          <a:latin typeface="+mn-lt"/>
          <a:ea typeface="+mn-ea"/>
        </a:defRPr>
      </a:lvl7pPr>
      <a:lvl8pPr marL="2684463" indent="-171450" algn="l" rtl="0" fontAlgn="base">
        <a:spcBef>
          <a:spcPct val="20000"/>
        </a:spcBef>
        <a:spcAft>
          <a:spcPct val="0"/>
        </a:spcAft>
        <a:buClr>
          <a:srgbClr val="007790"/>
        </a:buClr>
        <a:buFont typeface="Times" pitchFamily="28" charset="0"/>
        <a:buChar char="•"/>
        <a:defRPr>
          <a:solidFill>
            <a:srgbClr val="464847"/>
          </a:solidFill>
          <a:latin typeface="+mn-lt"/>
          <a:ea typeface="+mn-ea"/>
        </a:defRPr>
      </a:lvl8pPr>
      <a:lvl9pPr marL="3141663" indent="-171450" algn="l" rtl="0" fontAlgn="base">
        <a:spcBef>
          <a:spcPct val="20000"/>
        </a:spcBef>
        <a:spcAft>
          <a:spcPct val="0"/>
        </a:spcAft>
        <a:buClr>
          <a:srgbClr val="007790"/>
        </a:buClr>
        <a:buFont typeface="Times" pitchFamily="28" charset="0"/>
        <a:buChar char="•"/>
        <a:defRPr>
          <a:solidFill>
            <a:srgbClr val="46484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14"/>
          <p:cNvSpPr>
            <a:spLocks noChangeArrowheads="1"/>
          </p:cNvSpPr>
          <p:nvPr/>
        </p:nvSpPr>
        <p:spPr bwMode="auto">
          <a:xfrm>
            <a:off x="0" y="0"/>
            <a:ext cx="6248400" cy="6884988"/>
          </a:xfrm>
          <a:prstGeom prst="rect">
            <a:avLst/>
          </a:prstGeom>
          <a:solidFill>
            <a:srgbClr val="00779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18" name="Picture 15" descr="soartech_logo_stack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819400"/>
            <a:ext cx="188595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6" descr="patter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575" y="0"/>
            <a:ext cx="35242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0" y="2279792"/>
            <a:ext cx="6019800" cy="1143000"/>
          </a:xfrm>
        </p:spPr>
        <p:txBody>
          <a:bodyPr anchor="ctr"/>
          <a:lstStyle/>
          <a:p>
            <a:pPr algn="r" eaLnBrk="1" hangingPunct="1"/>
            <a:r>
              <a:rPr lang="en-US" dirty="0" smtClean="0">
                <a:solidFill>
                  <a:schemeClr val="bg1"/>
                </a:solidFill>
              </a:rPr>
              <a:t>Automatic Speech Recognition in Training Systems: An Introduction</a:t>
            </a:r>
          </a:p>
        </p:txBody>
      </p:sp>
      <p:sp>
        <p:nvSpPr>
          <p:cNvPr id="13321" name="Text Box 11"/>
          <p:cNvSpPr txBox="1">
            <a:spLocks noChangeArrowheads="1"/>
          </p:cNvSpPr>
          <p:nvPr/>
        </p:nvSpPr>
        <p:spPr bwMode="auto">
          <a:xfrm>
            <a:off x="0" y="3633651"/>
            <a:ext cx="618308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800" baseline="0" dirty="0" smtClean="0">
                <a:solidFill>
                  <a:schemeClr val="accent1"/>
                </a:solidFill>
                <a:latin typeface="Calibri" pitchFamily="28" charset="0"/>
              </a:rPr>
              <a:t>Presenter: Brian Stensrud, Ph.D.</a:t>
            </a:r>
            <a:endParaRPr lang="en-US" sz="2800" baseline="0" dirty="0" smtClean="0">
              <a:solidFill>
                <a:schemeClr val="accent1"/>
              </a:solidFill>
              <a:latin typeface="Calibri" pitchFamily="28" charset="0"/>
            </a:endParaRPr>
          </a:p>
          <a:p>
            <a:pPr algn="r">
              <a:spcBef>
                <a:spcPct val="50000"/>
              </a:spcBef>
            </a:pPr>
            <a:r>
              <a:rPr lang="en-US" sz="2800" baseline="0" dirty="0" smtClean="0">
                <a:solidFill>
                  <a:schemeClr val="accent1"/>
                </a:solidFill>
                <a:latin typeface="Calibri" pitchFamily="28" charset="0"/>
              </a:rPr>
              <a:t>21 Jan 2016</a:t>
            </a:r>
          </a:p>
          <a:p>
            <a:pPr algn="r">
              <a:spcBef>
                <a:spcPct val="50000"/>
              </a:spcBef>
            </a:pPr>
            <a:endParaRPr lang="en-US" sz="2800" baseline="0" dirty="0" smtClean="0">
              <a:solidFill>
                <a:schemeClr val="accent1"/>
              </a:solidFill>
              <a:latin typeface="Calibri" pitchFamily="28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baseline="0" dirty="0" smtClean="0">
                <a:solidFill>
                  <a:schemeClr val="accent1"/>
                </a:solidFill>
                <a:latin typeface="Calibri" pitchFamily="28" charset="0"/>
              </a:rPr>
              <a:t>PAO Approval: 15-ORL110503</a:t>
            </a:r>
          </a:p>
          <a:p>
            <a:pPr algn="r">
              <a:spcBef>
                <a:spcPct val="50000"/>
              </a:spcBef>
            </a:pPr>
            <a:r>
              <a:rPr lang="en-US" sz="1600" baseline="0" dirty="0">
                <a:solidFill>
                  <a:schemeClr val="accent1"/>
                </a:solidFill>
                <a:latin typeface="Calibri" pitchFamily="28" charset="0"/>
              </a:rPr>
              <a:t>The views expressed herein are those of the authors and do not necessarily reflect the official position of the organizations with </a:t>
            </a:r>
            <a:r>
              <a:rPr lang="en-US" sz="1600" baseline="0" dirty="0" smtClean="0">
                <a:solidFill>
                  <a:schemeClr val="accent1"/>
                </a:solidFill>
                <a:latin typeface="Calibri" pitchFamily="28" charset="0"/>
              </a:rPr>
              <a:t>which they </a:t>
            </a:r>
            <a:r>
              <a:rPr lang="en-US" sz="1600" baseline="0" dirty="0">
                <a:solidFill>
                  <a:schemeClr val="accent1"/>
                </a:solidFill>
                <a:latin typeface="Calibri" pitchFamily="28" charset="0"/>
              </a:rPr>
              <a:t>are </a:t>
            </a:r>
            <a:r>
              <a:rPr lang="en-US" sz="1600" baseline="0" dirty="0" smtClean="0">
                <a:solidFill>
                  <a:schemeClr val="accent1"/>
                </a:solidFill>
                <a:latin typeface="Calibri" pitchFamily="28" charset="0"/>
              </a:rPr>
              <a:t>affiliated</a:t>
            </a:r>
            <a:endParaRPr lang="en-US" sz="2800" baseline="0" dirty="0" smtClean="0">
              <a:solidFill>
                <a:schemeClr val="accent1"/>
              </a:solidFill>
              <a:latin typeface="Calibri" pitchFamily="28" charset="0"/>
            </a:endParaRPr>
          </a:p>
        </p:txBody>
      </p:sp>
      <p:pic>
        <p:nvPicPr>
          <p:cNvPr id="8" name="Picture 7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324" y="4826604"/>
            <a:ext cx="1844876" cy="1523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4: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Dialog: multi-turn interactions between the user/trainee and the ASR-supported system (CGF)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Requires:</a:t>
            </a:r>
          </a:p>
          <a:p>
            <a:pPr lvl="1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Representation and ability to reference dialog history</a:t>
            </a:r>
          </a:p>
          <a:p>
            <a:pPr lvl="1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Domain situation awareness</a:t>
            </a:r>
          </a:p>
          <a:p>
            <a:pPr lvl="1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Maintenance of interactions over time</a:t>
            </a:r>
          </a:p>
          <a:p>
            <a:endParaRPr lang="en-US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187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136" y="671844"/>
            <a:ext cx="7391400" cy="8382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136" y="1723948"/>
            <a:ext cx="7460309" cy="2229743"/>
          </a:xfrm>
        </p:spPr>
        <p:txBody>
          <a:bodyPr/>
          <a:lstStyle/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ASR has many potential benefits for training simulations </a:t>
            </a:r>
            <a:br>
              <a:rPr lang="en-US" sz="2400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but is a complex feature to implement</a:t>
            </a: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Developing and integrating an ASR capability requires </a:t>
            </a:r>
            <a:br>
              <a:rPr lang="en-US" sz="2400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addressing multiple phases</a:t>
            </a: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Failures can occur at any phase of ASR process, often misdiagnosed as a speech failure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647" y="4381499"/>
            <a:ext cx="8160035" cy="240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2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Q1: Can’t you just integrate Siri into the system? </a:t>
            </a:r>
            <a:br>
              <a:rPr lang="en-US" sz="2400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(short answer: no)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Q2: State of current research in ASR?</a:t>
            </a:r>
          </a:p>
          <a:p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 algn="just">
              <a:buNone/>
            </a:pPr>
            <a:r>
              <a:rPr lang="en-US" sz="1400" dirty="0" smtClean="0"/>
              <a:t>Research </a:t>
            </a:r>
            <a:r>
              <a:rPr lang="en-US" sz="1400" dirty="0"/>
              <a:t>and development referred to in this paper has been funded over the past 15 years through multiple </a:t>
            </a:r>
            <a:r>
              <a:rPr lang="en-US" sz="1400" dirty="0" smtClean="0"/>
              <a:t>funding sources </a:t>
            </a:r>
            <a:r>
              <a:rPr lang="en-US" sz="1400" dirty="0"/>
              <a:t>including Office of Naval Research (ONR), Air Force Research Laboratory (AFRL), Army </a:t>
            </a:r>
            <a:r>
              <a:rPr lang="en-US" sz="1400" dirty="0" smtClean="0"/>
              <a:t>Research Laboratory </a:t>
            </a:r>
            <a:r>
              <a:rPr lang="en-US" sz="1400" dirty="0"/>
              <a:t>(ARL), and the Defense Advanced Research Projects Agency (DARPA). Ongoing research is </a:t>
            </a:r>
            <a:r>
              <a:rPr lang="en-US" sz="1400" dirty="0" smtClean="0"/>
              <a:t>currently being </a:t>
            </a:r>
            <a:r>
              <a:rPr lang="en-US" sz="1400" dirty="0"/>
              <a:t>funded via contracts #N68335-15-C-0010 and #FA8650-14-C-6593 as well as internal SoarTech </a:t>
            </a:r>
            <a:r>
              <a:rPr lang="en-US" sz="1400" dirty="0" smtClean="0"/>
              <a:t>and NAWCTSD </a:t>
            </a:r>
            <a:r>
              <a:rPr lang="en-US" sz="1400" dirty="0"/>
              <a:t>research and development efforts.</a:t>
            </a:r>
            <a:endParaRPr lang="en-US" sz="140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464" y="1341118"/>
            <a:ext cx="8205837" cy="364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25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741" y="386311"/>
            <a:ext cx="8303716" cy="841248"/>
          </a:xfrm>
        </p:spPr>
        <p:txBody>
          <a:bodyPr/>
          <a:lstStyle/>
          <a:p>
            <a:r>
              <a:rPr lang="en-US" dirty="0" smtClean="0"/>
              <a:t>Introduction: Automatic Speech Recognition (ASR)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741" y="1149182"/>
            <a:ext cx="7920539" cy="5444689"/>
          </a:xfrm>
        </p:spPr>
        <p:txBody>
          <a:bodyPr/>
          <a:lstStyle/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ASR: spoken words interpreted by a software system to elicit some activity or response (</a:t>
            </a:r>
            <a:r>
              <a:rPr lang="en-US" sz="2400" dirty="0" err="1" smtClean="0">
                <a:latin typeface="Calibri" charset="0"/>
                <a:ea typeface="Calibri" charset="0"/>
                <a:cs typeface="Calibri" charset="0"/>
              </a:rPr>
              <a:t>Rabiner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en-US" sz="2400" dirty="0" err="1" smtClean="0">
                <a:latin typeface="Calibri" charset="0"/>
                <a:ea typeface="Calibri" charset="0"/>
                <a:cs typeface="Calibri" charset="0"/>
              </a:rPr>
              <a:t>Juang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, 1993)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Implications for ASR in simulated training systems</a:t>
            </a:r>
          </a:p>
          <a:p>
            <a:pPr lvl="1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Natural modality for human input</a:t>
            </a:r>
          </a:p>
          <a:p>
            <a:pPr lvl="1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Interactive, autonomous role players</a:t>
            </a:r>
          </a:p>
          <a:p>
            <a:pPr lvl="1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Communication-heavy training activities (e.g., CRM)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ASR is not widely used in current training simulations</a:t>
            </a:r>
          </a:p>
          <a:p>
            <a:pPr marL="457200" lvl="1" indent="0">
              <a:buNone/>
            </a:pP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33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71413"/>
            <a:ext cx="6656962" cy="838200"/>
          </a:xfrm>
        </p:spPr>
        <p:txBody>
          <a:bodyPr/>
          <a:lstStyle/>
          <a:p>
            <a:r>
              <a:rPr lang="en-US" dirty="0" smtClean="0"/>
              <a:t>The Trouble with ASR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Speech recognition failures are inherently frustrating and off-putting for the user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ASR can fail in a variety of different ways that produce the same symptom: </a:t>
            </a:r>
            <a:r>
              <a:rPr lang="en-US" sz="2400" i="1" dirty="0" smtClean="0">
                <a:latin typeface="Calibri" charset="0"/>
                <a:ea typeface="Calibri" charset="0"/>
                <a:cs typeface="Calibri" charset="0"/>
              </a:rPr>
              <a:t>a failed response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ASR involves more than just what is spoken and what is heard</a:t>
            </a:r>
          </a:p>
        </p:txBody>
      </p:sp>
    </p:spTree>
    <p:extLst>
      <p:ext uri="{BB962C8B-B14F-4D97-AF65-F5344CB8AC3E}">
        <p14:creationId xmlns:p14="http://schemas.microsoft.com/office/powerpoint/2010/main" val="134349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1: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70461"/>
            <a:ext cx="7391400" cy="42672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endParaRPr lang="en-US" b="1" dirty="0" smtClean="0">
              <a:latin typeface="Arial"/>
              <a:cs typeface="Arial"/>
            </a:endParaRPr>
          </a:p>
          <a:p>
            <a:endParaRPr lang="en-US" b="1" dirty="0">
              <a:latin typeface="Arial"/>
              <a:cs typeface="Arial"/>
            </a:endParaRPr>
          </a:p>
          <a:p>
            <a:endParaRPr lang="en-US" b="1" dirty="0" smtClean="0">
              <a:latin typeface="Arial"/>
              <a:cs typeface="Arial"/>
            </a:endParaRPr>
          </a:p>
          <a:p>
            <a:endParaRPr lang="en-US" b="1" dirty="0">
              <a:latin typeface="Calibri" charset="0"/>
              <a:ea typeface="Calibri" charset="0"/>
              <a:cs typeface="Calibri" charset="0"/>
            </a:endParaRPr>
          </a:p>
          <a:p>
            <a:endParaRPr lang="en-US" b="1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US" b="1" dirty="0">
              <a:latin typeface="Calibri" charset="0"/>
              <a:ea typeface="Calibri" charset="0"/>
              <a:cs typeface="Calibri" charset="0"/>
            </a:endParaRPr>
          </a:p>
          <a:p>
            <a:endParaRPr lang="en-US" b="1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This is a necessary but NOT sufficient feature of ASR!</a:t>
            </a:r>
            <a:endParaRPr lang="en-US" b="1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491" y="1785430"/>
            <a:ext cx="4241424" cy="238580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 bwMode="auto">
          <a:xfrm>
            <a:off x="3185758" y="3667819"/>
            <a:ext cx="285732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979260" y="3467764"/>
            <a:ext cx="262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0" dirty="0" smtClean="0">
                <a:latin typeface="Calibri" charset="0"/>
                <a:ea typeface="Calibri" charset="0"/>
                <a:cs typeface="Calibri" charset="0"/>
              </a:rPr>
              <a:t>“recognized utterance”</a:t>
            </a:r>
            <a:endParaRPr lang="en-US" sz="2000" baseline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68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537" y="1068629"/>
            <a:ext cx="7391400" cy="838200"/>
          </a:xfrm>
        </p:spPr>
        <p:txBody>
          <a:bodyPr/>
          <a:lstStyle/>
          <a:p>
            <a:r>
              <a:rPr lang="en-US" dirty="0" smtClean="0"/>
              <a:t>Failures in the Recognition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537" y="1967789"/>
            <a:ext cx="8488463" cy="4890211"/>
          </a:xfrm>
        </p:spPr>
        <p:txBody>
          <a:bodyPr/>
          <a:lstStyle/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All speech recognizers are NOT created equal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Some are better than others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M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any are tailored for a specific use case (e.g. dictation)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All speech </a:t>
            </a: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producers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are NOT created equal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Some speakers are more easily recognized</a:t>
            </a:r>
          </a:p>
          <a:p>
            <a:pPr lvl="1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Use of ASR ‘best practices’ when speaking</a:t>
            </a:r>
          </a:p>
          <a:p>
            <a:pPr lvl="1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Unrealistic expectations on the part of the speaker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63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18" y="992775"/>
            <a:ext cx="7391400" cy="838200"/>
          </a:xfrm>
        </p:spPr>
        <p:txBody>
          <a:bodyPr/>
          <a:lstStyle/>
          <a:p>
            <a:r>
              <a:rPr lang="en-US" dirty="0" smtClean="0"/>
              <a:t>Phase 2: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218" y="2194213"/>
            <a:ext cx="8597940" cy="3457652"/>
          </a:xfrm>
        </p:spPr>
        <p:txBody>
          <a:bodyPr/>
          <a:lstStyle/>
          <a:p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Converting spoken words into text does NOT constitute understanding!</a:t>
            </a:r>
          </a:p>
          <a:p>
            <a:endParaRPr lang="en-US" sz="2400" b="1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Words, sentence structure, etc. all have meanings that are (potentially) necessary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Speech understanding often depends on domain and context knowledge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Understanding does not come free with recognition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9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9116"/>
            <a:ext cx="7271657" cy="838200"/>
          </a:xfrm>
        </p:spPr>
        <p:txBody>
          <a:bodyPr/>
          <a:lstStyle/>
          <a:p>
            <a:r>
              <a:rPr lang="en-US" dirty="0" smtClean="0"/>
              <a:t>Example Methods and Artifacts </a:t>
            </a:r>
            <a:r>
              <a:rPr lang="en-US" smtClean="0"/>
              <a:t>of Speech </a:t>
            </a:r>
            <a:r>
              <a:rPr lang="en-US" dirty="0" smtClean="0"/>
              <a:t>Understanding for ASR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066800" y="1615471"/>
            <a:ext cx="3619500" cy="4728754"/>
          </a:xfrm>
        </p:spPr>
        <p:txBody>
          <a:bodyPr/>
          <a:lstStyle/>
          <a:p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Semantic parsing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Part-of-speech</a:t>
            </a:r>
            <a:br>
              <a:rPr lang="en-US" sz="2400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tagging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Named-entity </a:t>
            </a:r>
            <a:br>
              <a:rPr lang="en-US" sz="2400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recognition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Sentiment analysis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460" y="1957428"/>
            <a:ext cx="3938959" cy="12615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460" y="3522575"/>
            <a:ext cx="3295082" cy="8366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460" y="4919482"/>
            <a:ext cx="4639336" cy="30656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7460" y="5841001"/>
            <a:ext cx="3164075" cy="65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75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70" y="1010195"/>
            <a:ext cx="7391400" cy="838200"/>
          </a:xfrm>
        </p:spPr>
        <p:txBody>
          <a:bodyPr/>
          <a:lstStyle/>
          <a:p>
            <a:r>
              <a:rPr lang="en-US" dirty="0" smtClean="0"/>
              <a:t>Phase 3: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570" y="1770017"/>
            <a:ext cx="8066882" cy="4890211"/>
          </a:xfrm>
        </p:spPr>
        <p:txBody>
          <a:bodyPr/>
          <a:lstStyle/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Behavior: the ability to execute/react to the contents of speech once understood</a:t>
            </a:r>
          </a:p>
          <a:p>
            <a:pPr lvl="1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Initiate/update a new goal or activity</a:t>
            </a:r>
          </a:p>
          <a:p>
            <a:pPr lvl="1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Process new situation awareness</a:t>
            </a:r>
          </a:p>
          <a:p>
            <a:pPr lvl="1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Typically behaviors are separated from speech processing</a:t>
            </a:r>
            <a:endParaRPr lang="en-US" sz="2000" b="1" dirty="0" smtClean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Behavior does not come free with recognition </a:t>
            </a:r>
            <a:b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400" b="1" dirty="0" smtClean="0">
                <a:latin typeface="Calibri" charset="0"/>
                <a:ea typeface="Calibri" charset="0"/>
                <a:cs typeface="Calibri" charset="0"/>
              </a:rPr>
              <a:t>or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92411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31" y="914400"/>
            <a:ext cx="7918269" cy="838200"/>
          </a:xfrm>
        </p:spPr>
        <p:txBody>
          <a:bodyPr/>
          <a:lstStyle/>
          <a:p>
            <a:r>
              <a:rPr lang="en-US" dirty="0" smtClean="0"/>
              <a:t>Phases of ASR - Example from Air Traffic Control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03514" y="3209962"/>
            <a:ext cx="6582029" cy="961444"/>
          </a:xfrm>
        </p:spPr>
        <p:txBody>
          <a:bodyPr/>
          <a:lstStyle/>
          <a:p>
            <a:r>
              <a:rPr lang="en-US" sz="2400" smtClean="0">
                <a:latin typeface="Calibri" charset="0"/>
                <a:ea typeface="Calibri" charset="0"/>
                <a:cs typeface="Calibri" charset="0"/>
              </a:rPr>
              <a:t>What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behaviors are directed/implied here?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3514" y="1752600"/>
            <a:ext cx="6391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"/>
                <a:cs typeface="Courier"/>
              </a:rPr>
              <a:t>Tower34(trainee</a:t>
            </a:r>
            <a:r>
              <a:rPr lang="en-US" sz="1800" b="1" dirty="0">
                <a:latin typeface="Courier"/>
                <a:cs typeface="Courier"/>
              </a:rPr>
              <a:t>): </a:t>
            </a:r>
            <a:r>
              <a:rPr lang="en-US" sz="1800" b="1" dirty="0" smtClean="0">
                <a:latin typeface="Courier"/>
                <a:cs typeface="Courier"/>
              </a:rPr>
              <a:t>“Joker21</a:t>
            </a:r>
            <a:r>
              <a:rPr lang="en-US" sz="1800" b="1" dirty="0">
                <a:latin typeface="Courier"/>
                <a:cs typeface="Courier"/>
              </a:rPr>
              <a:t>, Tower34, report Yankee or next 3 0</a:t>
            </a:r>
            <a:r>
              <a:rPr lang="en-US" sz="1800" b="1" dirty="0" smtClean="0">
                <a:latin typeface="Courier"/>
                <a:cs typeface="Courier"/>
              </a:rPr>
              <a:t>”</a:t>
            </a:r>
          </a:p>
          <a:p>
            <a:endParaRPr lang="en-US" sz="1800" b="1" dirty="0">
              <a:latin typeface="Arial"/>
              <a:cs typeface="Arial"/>
            </a:endParaRPr>
          </a:p>
          <a:p>
            <a:r>
              <a:rPr lang="en-US" sz="1800" b="1" i="1" dirty="0" smtClean="0">
                <a:latin typeface="Courier"/>
                <a:cs typeface="Courier"/>
              </a:rPr>
              <a:t> </a:t>
            </a:r>
            <a:r>
              <a:rPr lang="en-US" sz="1800" i="1" dirty="0" smtClean="0">
                <a:latin typeface="Courier"/>
                <a:cs typeface="Courier"/>
              </a:rPr>
              <a:t>Joker21(CGF): </a:t>
            </a:r>
            <a:r>
              <a:rPr lang="en-US" sz="1800" i="1" dirty="0">
                <a:latin typeface="Courier"/>
                <a:cs typeface="Courier"/>
              </a:rPr>
              <a:t>“Tower34 roger will report at Yankee or next 3 0”</a:t>
            </a:r>
          </a:p>
          <a:p>
            <a:r>
              <a:rPr lang="en-US" sz="1800" b="1" i="1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... &lt;Joker21 proceeds to WP Yankee&gt; ...</a:t>
            </a:r>
          </a:p>
          <a:p>
            <a:r>
              <a:rPr lang="en-US" sz="1800" b="1" i="1" dirty="0">
                <a:latin typeface="Courier"/>
                <a:cs typeface="Courier"/>
              </a:rPr>
              <a:t> </a:t>
            </a:r>
            <a:r>
              <a:rPr lang="en-US" sz="1800" i="1" dirty="0">
                <a:latin typeface="Courier"/>
                <a:cs typeface="Courier"/>
              </a:rPr>
              <a:t>Joker21</a:t>
            </a:r>
            <a:r>
              <a:rPr lang="en-US" sz="1800" i="1" dirty="0" smtClean="0">
                <a:latin typeface="Courier"/>
                <a:cs typeface="Courier"/>
              </a:rPr>
              <a:t>: </a:t>
            </a:r>
            <a:r>
              <a:rPr lang="en-US" sz="1800" i="1" dirty="0">
                <a:latin typeface="Courier"/>
                <a:cs typeface="Courier"/>
              </a:rPr>
              <a:t>“Tower34, Stalker21 at Yankee, proceeding to Sierra”</a:t>
            </a:r>
          </a:p>
        </p:txBody>
      </p:sp>
    </p:spTree>
    <p:extLst>
      <p:ext uri="{BB962C8B-B14F-4D97-AF65-F5344CB8AC3E}">
        <p14:creationId xmlns:p14="http://schemas.microsoft.com/office/powerpoint/2010/main" val="172599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alibri"/>
        <a:ea typeface="ヒラギノ角ゴ Pro W3"/>
        <a:cs typeface=""/>
      </a:majorFont>
      <a:minorFont>
        <a:latin typeface="Calibri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3050</TotalTime>
  <Words>460</Words>
  <Application>Microsoft Macintosh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Courier</vt:lpstr>
      <vt:lpstr>Times</vt:lpstr>
      <vt:lpstr>ヒラギノ角ゴ Pro W3</vt:lpstr>
      <vt:lpstr>Arial</vt:lpstr>
      <vt:lpstr>Blank Presentation</vt:lpstr>
      <vt:lpstr>Automatic Speech Recognition in Training Systems: An Introduction</vt:lpstr>
      <vt:lpstr>Introduction: Automatic Speech Recognition (ASR)</vt:lpstr>
      <vt:lpstr>The Trouble with ASR</vt:lpstr>
      <vt:lpstr>Phase 1: Recognition</vt:lpstr>
      <vt:lpstr>Failures in the Recognition Phase</vt:lpstr>
      <vt:lpstr>Phase 2: Understanding</vt:lpstr>
      <vt:lpstr>Example Methods and Artifacts of Speech Understanding for ASR</vt:lpstr>
      <vt:lpstr>Phase 3: Behavior</vt:lpstr>
      <vt:lpstr>Phases of ASR - Example from Air Traffic Control</vt:lpstr>
      <vt:lpstr>Phase 4: Dialog</vt:lpstr>
      <vt:lpstr>Summary</vt:lpstr>
      <vt:lpstr>Questions?</vt:lpstr>
      <vt:lpstr>PowerPoint Presentation</vt:lpstr>
    </vt:vector>
  </TitlesOfParts>
  <Company>PHIRE Branding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G</dc:creator>
  <cp:lastModifiedBy>Brian Stensrud</cp:lastModifiedBy>
  <cp:revision>64</cp:revision>
  <cp:lastPrinted>2014-09-18T12:53:17Z</cp:lastPrinted>
  <dcterms:created xsi:type="dcterms:W3CDTF">2010-01-28T16:49:45Z</dcterms:created>
  <dcterms:modified xsi:type="dcterms:W3CDTF">2016-01-21T21:49:44Z</dcterms:modified>
</cp:coreProperties>
</file>