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736" r:id="rId6"/>
  </p:sldMasterIdLst>
  <p:notesMasterIdLst>
    <p:notesMasterId r:id="rId50"/>
  </p:notesMasterIdLst>
  <p:handoutMasterIdLst>
    <p:handoutMasterId r:id="rId51"/>
  </p:handoutMasterIdLst>
  <p:sldIdLst>
    <p:sldId id="567" r:id="rId7"/>
    <p:sldId id="602" r:id="rId8"/>
    <p:sldId id="603" r:id="rId9"/>
    <p:sldId id="605" r:id="rId10"/>
    <p:sldId id="606" r:id="rId11"/>
    <p:sldId id="604" r:id="rId12"/>
    <p:sldId id="607" r:id="rId13"/>
    <p:sldId id="601" r:id="rId14"/>
    <p:sldId id="608" r:id="rId15"/>
    <p:sldId id="600" r:id="rId16"/>
    <p:sldId id="569" r:id="rId17"/>
    <p:sldId id="596" r:id="rId18"/>
    <p:sldId id="609" r:id="rId19"/>
    <p:sldId id="599" r:id="rId20"/>
    <p:sldId id="610" r:id="rId21"/>
    <p:sldId id="570" r:id="rId22"/>
    <p:sldId id="572" r:id="rId23"/>
    <p:sldId id="590" r:id="rId24"/>
    <p:sldId id="621" r:id="rId25"/>
    <p:sldId id="576" r:id="rId26"/>
    <p:sldId id="613" r:id="rId27"/>
    <p:sldId id="616" r:id="rId28"/>
    <p:sldId id="617" r:id="rId29"/>
    <p:sldId id="573" r:id="rId30"/>
    <p:sldId id="622" r:id="rId31"/>
    <p:sldId id="580" r:id="rId32"/>
    <p:sldId id="577" r:id="rId33"/>
    <p:sldId id="578" r:id="rId34"/>
    <p:sldId id="579" r:id="rId35"/>
    <p:sldId id="582" r:id="rId36"/>
    <p:sldId id="611" r:id="rId37"/>
    <p:sldId id="618" r:id="rId38"/>
    <p:sldId id="619" r:id="rId39"/>
    <p:sldId id="595" r:id="rId40"/>
    <p:sldId id="620" r:id="rId41"/>
    <p:sldId id="589" r:id="rId42"/>
    <p:sldId id="581" r:id="rId43"/>
    <p:sldId id="592" r:id="rId44"/>
    <p:sldId id="615" r:id="rId45"/>
    <p:sldId id="593" r:id="rId46"/>
    <p:sldId id="594" r:id="rId47"/>
    <p:sldId id="584" r:id="rId48"/>
    <p:sldId id="61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Daniel J CIV NAVAIR, 4.3.2.4" initials="DJK" lastIdx="1" clrIdx="0"/>
  <p:cmAuthor id="1" name="Padula, David  CAPT NAVAIR AIR 1.0" initials="PDCNA1" lastIdx="6" clrIdx="1"/>
  <p:cmAuthor id="2" name="Riddle, Dawn L CIV NAWCTSD, 4.6.3.1" initials="RDLCN4" lastIdx="2" clrIdx="2"/>
  <p:cmAuthor id="3" name="Kaste, Katherine P CIV NAWCTSD, 4.6.5.1" initials="KKPCN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4600"/>
    <a:srgbClr val="3B491E"/>
    <a:srgbClr val="56D659"/>
    <a:srgbClr val="FF7A6A"/>
    <a:srgbClr val="FFBCBA"/>
    <a:srgbClr val="3DFF57"/>
    <a:srgbClr val="FDFFB6"/>
    <a:srgbClr val="3B159B"/>
    <a:srgbClr val="372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1" autoAdjust="0"/>
    <p:restoredTop sz="96940" autoAdjust="0"/>
  </p:normalViewPr>
  <p:slideViewPr>
    <p:cSldViewPr>
      <p:cViewPr>
        <p:scale>
          <a:sx n="95" d="100"/>
          <a:sy n="95" d="100"/>
        </p:scale>
        <p:origin x="-996"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1648"/>
    </p:cViewPr>
  </p:sorterViewPr>
  <p:notesViewPr>
    <p:cSldViewPr>
      <p:cViewPr varScale="1">
        <p:scale>
          <a:sx n="82" d="100"/>
          <a:sy n="82" d="100"/>
        </p:scale>
        <p:origin x="-260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356E95-87A6-4D5B-A2D9-FA765349104B}" type="datetimeFigureOut">
              <a:rPr lang="en-US" smtClean="0"/>
              <a:pPr/>
              <a:t>3/21/2016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357A71-5802-4376-A052-5A5FF39A983E}" type="slidenum">
              <a:rPr lang="en-US" smtClean="0"/>
              <a:pPr/>
              <a:t>‹#›</a:t>
            </a:fld>
            <a:endParaRPr lang="en-US"/>
          </a:p>
        </p:txBody>
      </p:sp>
    </p:spTree>
    <p:extLst>
      <p:ext uri="{BB962C8B-B14F-4D97-AF65-F5344CB8AC3E}">
        <p14:creationId xmlns:p14="http://schemas.microsoft.com/office/powerpoint/2010/main" val="991141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D72172-EFDB-49CA-B898-C8CD62856D7A}" type="datetimeFigureOut">
              <a:rPr lang="en-US" smtClean="0"/>
              <a:pPr/>
              <a:t>3/21/2016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79EBBD-D6F3-4729-B0F4-9858F21E720D}" type="slidenum">
              <a:rPr lang="en-US" smtClean="0"/>
              <a:pPr/>
              <a:t>‹#›</a:t>
            </a:fld>
            <a:endParaRPr lang="en-US" dirty="0"/>
          </a:p>
        </p:txBody>
      </p:sp>
    </p:spTree>
    <p:extLst>
      <p:ext uri="{BB962C8B-B14F-4D97-AF65-F5344CB8AC3E}">
        <p14:creationId xmlns:p14="http://schemas.microsoft.com/office/powerpoint/2010/main" val="72436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Intro</a:t>
            </a:r>
          </a:p>
        </p:txBody>
      </p:sp>
      <p:sp>
        <p:nvSpPr>
          <p:cNvPr id="4" name="Slide Number Placeholder 3"/>
          <p:cNvSpPr>
            <a:spLocks noGrp="1"/>
          </p:cNvSpPr>
          <p:nvPr>
            <p:ph type="sldNum" sz="quarter" idx="10"/>
          </p:nvPr>
        </p:nvSpPr>
        <p:spPr/>
        <p:txBody>
          <a:bodyPr/>
          <a:lstStyle/>
          <a:p>
            <a:fld id="{B2E8B57F-C272-40C6-824F-B9AE0464AEB1}" type="slidenum">
              <a:rPr lang="en-US" smtClean="0"/>
              <a:pPr/>
              <a:t>16</a:t>
            </a:fld>
            <a:endParaRPr lang="en-US"/>
          </a:p>
        </p:txBody>
      </p:sp>
    </p:spTree>
    <p:extLst>
      <p:ext uri="{BB962C8B-B14F-4D97-AF65-F5344CB8AC3E}">
        <p14:creationId xmlns:p14="http://schemas.microsoft.com/office/powerpoint/2010/main" val="361212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79EBBD-D6F3-4729-B0F4-9858F21E720D}" type="slidenum">
              <a:rPr lang="en-US" smtClean="0"/>
              <a:pPr/>
              <a:t>18</a:t>
            </a:fld>
            <a:endParaRPr lang="en-US" dirty="0"/>
          </a:p>
        </p:txBody>
      </p:sp>
    </p:spTree>
    <p:extLst>
      <p:ext uri="{BB962C8B-B14F-4D97-AF65-F5344CB8AC3E}">
        <p14:creationId xmlns:p14="http://schemas.microsoft.com/office/powerpoint/2010/main" val="122543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latin typeface="Arial" pitchFamily="-105" charset="0"/>
              <a:ea typeface="ＭＳ Ｐゴシック" pitchFamily="-105" charset="-128"/>
              <a:cs typeface="ＭＳ Ｐゴシック" pitchFamily="-105" charset="-128"/>
            </a:endParaRPr>
          </a:p>
        </p:txBody>
      </p:sp>
      <p:sp>
        <p:nvSpPr>
          <p:cNvPr id="19460" name="Slide Number Placeholder 3"/>
          <p:cNvSpPr>
            <a:spLocks noGrp="1"/>
          </p:cNvSpPr>
          <p:nvPr>
            <p:ph type="sldNum" sz="quarter" idx="5"/>
          </p:nvPr>
        </p:nvSpPr>
        <p:spPr>
          <a:noFill/>
        </p:spPr>
        <p:txBody>
          <a:bodyPr/>
          <a:lstStyle/>
          <a:p>
            <a:fld id="{204000C5-5443-194B-A133-AAA68664748E}" type="slidenum">
              <a:rPr lang="en-US" smtClean="0">
                <a:latin typeface="Arial" pitchFamily="-105" charset="0"/>
              </a:rPr>
              <a:pPr/>
              <a:t>19</a:t>
            </a:fld>
            <a:endParaRPr lang="en-US" smtClean="0">
              <a:latin typeface="Arial" pitchFamily="-10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D6D2393-ECA2-441E-B18E-454C4A279DA6}" type="datetime1">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5CCA4-8077-4807-A98E-09EB325864F2}" type="slidenum">
              <a:rPr lang="en-US" smtClean="0"/>
              <a:pPr/>
              <a:t>‹#›</a:t>
            </a:fld>
            <a:endParaRPr lang="en-US"/>
          </a:p>
        </p:txBody>
      </p:sp>
    </p:spTree>
    <p:extLst>
      <p:ext uri="{BB962C8B-B14F-4D97-AF65-F5344CB8AC3E}">
        <p14:creationId xmlns:p14="http://schemas.microsoft.com/office/powerpoint/2010/main" val="166555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E89E1-CE56-F749-A6BF-0D661F49629C}" type="datetimeFigureOut">
              <a:rPr lang="en-US" smtClean="0"/>
              <a:t>3/21/2016</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prstClr val="white"/>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spTree>
    <p:extLst>
      <p:ext uri="{BB962C8B-B14F-4D97-AF65-F5344CB8AC3E}">
        <p14:creationId xmlns:p14="http://schemas.microsoft.com/office/powerpoint/2010/main" val="1594837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6D2393-ECA2-441E-B18E-454C4A279DA6}" type="datetime1">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5CCA4-8077-4807-A98E-09EB325864F2}" type="slidenum">
              <a:rPr lang="en-US" smtClean="0"/>
              <a:pPr/>
              <a:t>‹#›</a:t>
            </a:fld>
            <a:endParaRPr lang="en-US"/>
          </a:p>
        </p:txBody>
      </p:sp>
    </p:spTree>
    <p:extLst>
      <p:ext uri="{BB962C8B-B14F-4D97-AF65-F5344CB8AC3E}">
        <p14:creationId xmlns:p14="http://schemas.microsoft.com/office/powerpoint/2010/main" val="102572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229AB-FEED-4922-BDD4-939D8A8DA6C9}" type="datetime1">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D7877-C959-004E-893B-886FCA3C907F}" type="slidenum">
              <a:rPr lang="en-US" smtClean="0"/>
              <a:pPr/>
              <a:t>‹#›</a:t>
            </a:fld>
            <a:endParaRPr lang="en-US"/>
          </a:p>
        </p:txBody>
      </p:sp>
    </p:spTree>
    <p:extLst>
      <p:ext uri="{BB962C8B-B14F-4D97-AF65-F5344CB8AC3E}">
        <p14:creationId xmlns:p14="http://schemas.microsoft.com/office/powerpoint/2010/main" val="343595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E89E1-CE56-F749-A6BF-0D661F49629C}" type="datetimeFigureOut">
              <a:rPr lang="en-US" smtClean="0"/>
              <a:t>3/21/2016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spTree>
    <p:extLst>
      <p:ext uri="{BB962C8B-B14F-4D97-AF65-F5344CB8AC3E}">
        <p14:creationId xmlns:p14="http://schemas.microsoft.com/office/powerpoint/2010/main" val="12722251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E89E1-CE56-F749-A6BF-0D661F49629C}" type="datetimeFigureOut">
              <a:rPr lang="en-US" smtClean="0"/>
              <a:t>3/21/2016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spTree>
    <p:extLst>
      <p:ext uri="{BB962C8B-B14F-4D97-AF65-F5344CB8AC3E}">
        <p14:creationId xmlns:p14="http://schemas.microsoft.com/office/powerpoint/2010/main" val="251404077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E89E1-CE56-F749-A6BF-0D661F49629C}" type="datetimeFigureOut">
              <a:rPr lang="en-US" smtClean="0"/>
              <a:t>3/21/2016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spTree>
    <p:extLst>
      <p:ext uri="{BB962C8B-B14F-4D97-AF65-F5344CB8AC3E}">
        <p14:creationId xmlns:p14="http://schemas.microsoft.com/office/powerpoint/2010/main" val="13424872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E89E1-CE56-F749-A6BF-0D661F49629C}" type="datetimeFigureOut">
              <a:rPr lang="en-US" smtClean="0"/>
              <a:t>3/21/2016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spTree>
    <p:extLst>
      <p:ext uri="{BB962C8B-B14F-4D97-AF65-F5344CB8AC3E}">
        <p14:creationId xmlns:p14="http://schemas.microsoft.com/office/powerpoint/2010/main" val="355609125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4705350" y="939800"/>
            <a:ext cx="4373563" cy="4176713"/>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200" kern="0" dirty="0">
                <a:solidFill>
                  <a:srgbClr val="002060"/>
                </a:solidFill>
              </a:rPr>
              <a:t> </a:t>
            </a:r>
            <a:r>
              <a:rPr lang="en-US" sz="4000" kern="0" dirty="0">
                <a:solidFill>
                  <a:srgbClr val="002060"/>
                </a:solidFill>
              </a:rPr>
              <a:t/>
            </a:r>
            <a:br>
              <a:rPr lang="en-US" sz="4000" kern="0" dirty="0">
                <a:solidFill>
                  <a:srgbClr val="002060"/>
                </a:solidFill>
              </a:rPr>
            </a:br>
            <a:endParaRPr lang="en-US" sz="4000" kern="0" dirty="0">
              <a:solidFill>
                <a:srgbClr val="002060"/>
              </a:solidFill>
            </a:endParaRPr>
          </a:p>
        </p:txBody>
      </p:sp>
      <p:pic>
        <p:nvPicPr>
          <p:cNvPr id="5" name="Picture 2" descr="copitch copy"/>
          <p:cNvPicPr>
            <a:picLocks noChangeAspect="1" noChangeArrowheads="1"/>
          </p:cNvPicPr>
          <p:nvPr userDrawn="1"/>
        </p:nvPicPr>
        <p:blipFill>
          <a:blip r:embed="rId2" cstate="print"/>
          <a:srcRect/>
          <a:stretch>
            <a:fillRect/>
          </a:stretch>
        </p:blipFill>
        <p:spPr bwMode="auto">
          <a:xfrm>
            <a:off x="1588" y="0"/>
            <a:ext cx="9144000" cy="6858000"/>
          </a:xfrm>
          <a:prstGeom prst="rect">
            <a:avLst/>
          </a:prstGeom>
          <a:noFill/>
          <a:ln w="9525">
            <a:noFill/>
            <a:miter lim="800000"/>
            <a:headEnd/>
            <a:tailEnd/>
          </a:ln>
        </p:spPr>
      </p:pic>
      <p:pic>
        <p:nvPicPr>
          <p:cNvPr id="6" name="Picture 16" descr="NAVAIR-Seal.png"/>
          <p:cNvPicPr>
            <a:picLocks noChangeAspect="1"/>
          </p:cNvPicPr>
          <p:nvPr userDrawn="1"/>
        </p:nvPicPr>
        <p:blipFill>
          <a:blip r:embed="rId3" cstate="print"/>
          <a:srcRect/>
          <a:stretch>
            <a:fillRect/>
          </a:stretch>
        </p:blipFill>
        <p:spPr bwMode="auto">
          <a:xfrm>
            <a:off x="1804988" y="1236663"/>
            <a:ext cx="960437" cy="960437"/>
          </a:xfrm>
          <a:prstGeom prst="rect">
            <a:avLst/>
          </a:prstGeom>
          <a:noFill/>
          <a:ln w="9525">
            <a:noFill/>
            <a:miter lim="800000"/>
            <a:headEnd/>
            <a:tailEnd/>
          </a:ln>
        </p:spPr>
      </p:pic>
      <p:sp>
        <p:nvSpPr>
          <p:cNvPr id="2" name="Title 1"/>
          <p:cNvSpPr>
            <a:spLocks noGrp="1"/>
          </p:cNvSpPr>
          <p:nvPr>
            <p:ph type="ctrTitle"/>
          </p:nvPr>
        </p:nvSpPr>
        <p:spPr>
          <a:xfrm>
            <a:off x="4899805" y="2130425"/>
            <a:ext cx="4011281" cy="1470025"/>
          </a:xfrm>
          <a:prstGeom prst="rect">
            <a:avLst/>
          </a:prstGeom>
        </p:spPr>
        <p:txBody>
          <a:bodyPr/>
          <a:lstStyle>
            <a:lvl1pPr>
              <a:defRPr>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99804" y="5680387"/>
            <a:ext cx="4019910" cy="918713"/>
          </a:xfrm>
          <a:prstGeom prst="rect">
            <a:avLst/>
          </a:prstGeo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352092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71129" y="6356350"/>
            <a:ext cx="2133600" cy="365125"/>
          </a:xfrm>
          <a:prstGeom prst="rect">
            <a:avLst/>
          </a:prstGeom>
        </p:spPr>
        <p:txBody>
          <a:bodyPr/>
          <a:lstStyle/>
          <a:p>
            <a:fld id="{F6C229AB-FEED-4922-BDD4-939D8A8DA6C9}" type="datetime1">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D7877-C959-004E-893B-886FCA3C90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71129" y="6356350"/>
            <a:ext cx="2133600" cy="365125"/>
          </a:xfrm>
          <a:prstGeom prst="rect">
            <a:avLst/>
          </a:prstGeom>
        </p:spPr>
        <p:txBody>
          <a:bodyPr/>
          <a:lstStyle/>
          <a:p>
            <a:fld id="{E2DA0E18-CBAB-40DC-9ECD-FEC7A178F230}" type="datetime1">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D7877-C959-004E-893B-886FCA3C90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71129" y="6356350"/>
            <a:ext cx="2133600" cy="365125"/>
          </a:xfrm>
          <a:prstGeom prst="rect">
            <a:avLst/>
          </a:prstGeom>
        </p:spPr>
        <p:txBody>
          <a:bodyPr/>
          <a:lstStyle/>
          <a:p>
            <a:fld id="{180517E8-3623-4FF2-8FD8-B39BD8F5A9ED}" type="datetime1">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1">
                <a:solidFill>
                  <a:schemeClr val="tx1"/>
                </a:solidFill>
              </a:defRPr>
            </a:lvl1pPr>
          </a:lstStyle>
          <a:p>
            <a:fld id="{8AF02B71-8991-4516-A01E-F1A9ACD28BDC}"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E89E1-CE56-F749-A6BF-0D661F49629C}"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78D5E-E074-6D4D-B9F4-7C5C663C569F}" type="slidenum">
              <a:rPr lang="en-US" smtClean="0"/>
              <a:t>‹#›</a:t>
            </a:fld>
            <a:endParaRPr lang="en-US"/>
          </a:p>
        </p:txBody>
      </p:sp>
      <p:sp>
        <p:nvSpPr>
          <p:cNvPr id="7" name="Rectangle 3"/>
          <p:cNvSpPr txBox="1">
            <a:spLocks noChangeArrowheads="1"/>
          </p:cNvSpPr>
          <p:nvPr userDrawn="1"/>
        </p:nvSpPr>
        <p:spPr bwMode="auto">
          <a:xfrm>
            <a:off x="4705350" y="939800"/>
            <a:ext cx="4373563" cy="4176713"/>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3200" kern="0" dirty="0">
                <a:solidFill>
                  <a:srgbClr val="002060"/>
                </a:solidFill>
              </a:rPr>
              <a:t> </a:t>
            </a:r>
            <a:r>
              <a:rPr lang="en-US" sz="4000" kern="0" dirty="0">
                <a:solidFill>
                  <a:srgbClr val="002060"/>
                </a:solidFill>
              </a:rPr>
              <a:t/>
            </a:r>
            <a:br>
              <a:rPr lang="en-US" sz="4000" kern="0" dirty="0">
                <a:solidFill>
                  <a:srgbClr val="002060"/>
                </a:solidFill>
              </a:rPr>
            </a:br>
            <a:endParaRPr lang="en-US" sz="4000" kern="0" dirty="0">
              <a:solidFill>
                <a:srgbClr val="002060"/>
              </a:solidFill>
            </a:endParaRPr>
          </a:p>
        </p:txBody>
      </p:sp>
      <p:pic>
        <p:nvPicPr>
          <p:cNvPr id="8" name="Picture 2" descr="copitch copy"/>
          <p:cNvPicPr>
            <a:picLocks noChangeAspect="1" noChangeArrowheads="1"/>
          </p:cNvPicPr>
          <p:nvPr userDrawn="1"/>
        </p:nvPicPr>
        <p:blipFill>
          <a:blip r:embed="rId2" cstate="print"/>
          <a:srcRect/>
          <a:stretch>
            <a:fillRect/>
          </a:stretch>
        </p:blipFill>
        <p:spPr bwMode="auto">
          <a:xfrm>
            <a:off x="1588" y="0"/>
            <a:ext cx="9144000" cy="6858000"/>
          </a:xfrm>
          <a:prstGeom prst="rect">
            <a:avLst/>
          </a:prstGeom>
          <a:noFill/>
          <a:ln w="9525">
            <a:noFill/>
            <a:miter lim="800000"/>
            <a:headEnd/>
            <a:tailEnd/>
          </a:ln>
        </p:spPr>
      </p:pic>
      <p:pic>
        <p:nvPicPr>
          <p:cNvPr id="9" name="Picture 16" descr="NAVAIR-Seal.png"/>
          <p:cNvPicPr>
            <a:picLocks noChangeAspect="1"/>
          </p:cNvPicPr>
          <p:nvPr userDrawn="1"/>
        </p:nvPicPr>
        <p:blipFill>
          <a:blip r:embed="rId3" cstate="print"/>
          <a:srcRect/>
          <a:stretch>
            <a:fillRect/>
          </a:stretch>
        </p:blipFill>
        <p:spPr bwMode="auto">
          <a:xfrm>
            <a:off x="1804988" y="1236663"/>
            <a:ext cx="960437" cy="960437"/>
          </a:xfrm>
          <a:prstGeom prst="rect">
            <a:avLst/>
          </a:prstGeom>
          <a:noFill/>
          <a:ln w="9525">
            <a:noFill/>
            <a:miter lim="800000"/>
            <a:headEnd/>
            <a:tailEnd/>
          </a:ln>
        </p:spPr>
      </p:pic>
    </p:spTree>
    <p:extLst>
      <p:ext uri="{BB962C8B-B14F-4D97-AF65-F5344CB8AC3E}">
        <p14:creationId xmlns:p14="http://schemas.microsoft.com/office/powerpoint/2010/main" val="404451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A0E18-CBAB-40DC-9ECD-FEC7A178F230}" type="datetime1">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D7877-C959-004E-893B-886FCA3C907F}" type="slidenum">
              <a:rPr lang="en-US" smtClean="0"/>
              <a:pPr/>
              <a:t>‹#›</a:t>
            </a:fld>
            <a:endParaRPr lang="en-US"/>
          </a:p>
        </p:txBody>
      </p:sp>
    </p:spTree>
    <p:extLst>
      <p:ext uri="{BB962C8B-B14F-4D97-AF65-F5344CB8AC3E}">
        <p14:creationId xmlns:p14="http://schemas.microsoft.com/office/powerpoint/2010/main" val="170649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517E8-3623-4FF2-8FD8-B39BD8F5A9ED}" type="datetime1">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extLst>
      <p:ext uri="{BB962C8B-B14F-4D97-AF65-F5344CB8AC3E}">
        <p14:creationId xmlns:p14="http://schemas.microsoft.com/office/powerpoint/2010/main" val="274597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E89E1-CE56-F749-A6BF-0D661F49629C}" type="datetimeFigureOut">
              <a:rPr lang="en-US" smtClean="0"/>
              <a:t>3/21/2016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spTree>
    <p:extLst>
      <p:ext uri="{BB962C8B-B14F-4D97-AF65-F5344CB8AC3E}">
        <p14:creationId xmlns:p14="http://schemas.microsoft.com/office/powerpoint/2010/main" val="12376897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2" descr="Wave_Bottom_v2"/>
          <p:cNvPicPr>
            <a:picLocks noChangeAspect="1" noChangeArrowheads="1"/>
          </p:cNvPicPr>
          <p:nvPr/>
        </p:nvPicPr>
        <p:blipFill>
          <a:blip r:embed="rId7" cstate="print"/>
          <a:srcRect/>
          <a:stretch>
            <a:fillRect/>
          </a:stretch>
        </p:blipFill>
        <p:spPr bwMode="auto">
          <a:xfrm>
            <a:off x="0" y="6591300"/>
            <a:ext cx="9144000" cy="276225"/>
          </a:xfrm>
          <a:prstGeom prst="rect">
            <a:avLst/>
          </a:prstGeom>
          <a:noFill/>
          <a:ln w="9525">
            <a:noFill/>
            <a:miter lim="800000"/>
            <a:headEnd/>
            <a:tailEnd/>
          </a:ln>
        </p:spPr>
      </p:pic>
      <p:pic>
        <p:nvPicPr>
          <p:cNvPr id="8197" name="Picture 15" descr="Rope_from_illthin.png"/>
          <p:cNvPicPr>
            <a:picLocks noChangeAspect="1"/>
          </p:cNvPicPr>
          <p:nvPr/>
        </p:nvPicPr>
        <p:blipFill>
          <a:blip r:embed="rId8" cstate="print"/>
          <a:srcRect/>
          <a:stretch>
            <a:fillRect/>
          </a:stretch>
        </p:blipFill>
        <p:spPr bwMode="auto">
          <a:xfrm>
            <a:off x="0" y="6515100"/>
            <a:ext cx="9144000" cy="142875"/>
          </a:xfrm>
          <a:prstGeom prst="rect">
            <a:avLst/>
          </a:prstGeom>
          <a:noFill/>
          <a:ln w="9525">
            <a:noFill/>
            <a:miter lim="800000"/>
            <a:headEnd/>
            <a:tailEnd/>
          </a:ln>
        </p:spPr>
      </p:pic>
      <p:sp>
        <p:nvSpPr>
          <p:cNvPr id="2" name="Title Placeholder 1"/>
          <p:cNvSpPr>
            <a:spLocks noGrp="1"/>
          </p:cNvSpPr>
          <p:nvPr>
            <p:ph type="title"/>
          </p:nvPr>
        </p:nvSpPr>
        <p:spPr>
          <a:xfrm>
            <a:off x="457200" y="0"/>
            <a:ext cx="8229600" cy="752475"/>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8201" name="Text Placeholder 2"/>
          <p:cNvSpPr>
            <a:spLocks noGrp="1"/>
          </p:cNvSpPr>
          <p:nvPr>
            <p:ph type="body" idx="1"/>
          </p:nvPr>
        </p:nvSpPr>
        <p:spPr bwMode="auto">
          <a:xfrm>
            <a:off x="457200" y="985838"/>
            <a:ext cx="8229600" cy="514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Main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a:defRPr sz="800" b="0">
                <a:solidFill>
                  <a:schemeClr val="bg1"/>
                </a:solidFill>
                <a:latin typeface="Arial Narrow" pitchFamily="34" charset="0"/>
                <a:ea typeface="MS PGothic" pitchFamily="34" charset="-128"/>
              </a:defRPr>
            </a:lvl1pPr>
          </a:lstStyle>
          <a:p>
            <a:pPr fontAlgn="base">
              <a:spcBef>
                <a:spcPct val="0"/>
              </a:spcBef>
              <a:spcAft>
                <a:spcPct val="0"/>
              </a:spcAft>
              <a:defRPr/>
            </a:pPr>
            <a:endParaRPr lang="en-US" dirty="0">
              <a:solidFill>
                <a:prstClr val="white"/>
              </a:solidFill>
            </a:endParaRPr>
          </a:p>
        </p:txBody>
      </p:sp>
      <p:sp>
        <p:nvSpPr>
          <p:cNvPr id="6" name="Slide Number Placeholder 5"/>
          <p:cNvSpPr>
            <a:spLocks noGrp="1"/>
          </p:cNvSpPr>
          <p:nvPr>
            <p:ph type="sldNum" sz="quarter" idx="4"/>
          </p:nvPr>
        </p:nvSpPr>
        <p:spPr>
          <a:xfrm>
            <a:off x="3495675" y="6604000"/>
            <a:ext cx="2133600" cy="254000"/>
          </a:xfrm>
          <a:prstGeom prst="rect">
            <a:avLst/>
          </a:prstGeom>
        </p:spPr>
        <p:txBody>
          <a:bodyPr vert="horz" lIns="91440" tIns="45720" rIns="91440" bIns="45720" rtlCol="0" anchor="ctr"/>
          <a:lstStyle>
            <a:lvl1pPr algn="ctr">
              <a:defRPr sz="1200">
                <a:solidFill>
                  <a:schemeClr val="bg1"/>
                </a:solidFill>
                <a:latin typeface="Arial" charset="0"/>
                <a:ea typeface="MS PGothic" pitchFamily="34" charset="-128"/>
              </a:defRPr>
            </a:lvl1pPr>
          </a:lstStyle>
          <a:p>
            <a:pPr fontAlgn="base">
              <a:spcBef>
                <a:spcPct val="0"/>
              </a:spcBef>
              <a:spcAft>
                <a:spcPct val="0"/>
              </a:spcAft>
              <a:defRPr/>
            </a:pPr>
            <a:fld id="{12DE60E4-1215-483F-A6FA-D3D033F55D2E}" type="slidenum">
              <a:rPr lang="en-US" b="1">
                <a:solidFill>
                  <a:prstClr val="white"/>
                </a:solidFill>
              </a:rPr>
              <a:pPr fontAlgn="base">
                <a:spcBef>
                  <a:spcPct val="0"/>
                </a:spcBef>
                <a:spcAft>
                  <a:spcPct val="0"/>
                </a:spcAft>
                <a:defRPr/>
              </a:pPr>
              <a:t>‹#›</a:t>
            </a:fld>
            <a:endParaRPr lang="en-US" b="1" dirty="0">
              <a:solidFill>
                <a:prstClr val="white"/>
              </a:solidFill>
            </a:endParaRPr>
          </a:p>
        </p:txBody>
      </p:sp>
      <p:grpSp>
        <p:nvGrpSpPr>
          <p:cNvPr id="12" name="Group 13"/>
          <p:cNvGrpSpPr>
            <a:grpSpLocks/>
          </p:cNvGrpSpPr>
          <p:nvPr userDrawn="1"/>
        </p:nvGrpSpPr>
        <p:grpSpPr bwMode="auto">
          <a:xfrm>
            <a:off x="95250" y="946150"/>
            <a:ext cx="8943975" cy="47625"/>
            <a:chOff x="60" y="590"/>
            <a:chExt cx="5634" cy="30"/>
          </a:xfrm>
        </p:grpSpPr>
        <p:sp>
          <p:nvSpPr>
            <p:cNvPr id="13" name="Line 11"/>
            <p:cNvSpPr>
              <a:spLocks noChangeShapeType="1"/>
            </p:cNvSpPr>
            <p:nvPr userDrawn="1"/>
          </p:nvSpPr>
          <p:spPr bwMode="auto">
            <a:xfrm>
              <a:off x="60" y="590"/>
              <a:ext cx="5634" cy="0"/>
            </a:xfrm>
            <a:prstGeom prst="line">
              <a:avLst/>
            </a:prstGeom>
            <a:noFill/>
            <a:ln w="28575">
              <a:solidFill>
                <a:srgbClr val="000066"/>
              </a:solidFill>
              <a:round/>
              <a:headEnd/>
              <a:tailEnd/>
            </a:ln>
            <a:effectLst/>
          </p:spPr>
          <p:txBody>
            <a:bodyPr/>
            <a:lstStyle/>
            <a:p>
              <a:pPr algn="ctr" eaLnBrk="0" hangingPunct="0">
                <a:defRPr/>
              </a:pPr>
              <a:endParaRPr lang="en-US" dirty="0"/>
            </a:p>
          </p:txBody>
        </p:sp>
        <p:sp>
          <p:nvSpPr>
            <p:cNvPr id="14" name="Line 12"/>
            <p:cNvSpPr>
              <a:spLocks noChangeShapeType="1"/>
            </p:cNvSpPr>
            <p:nvPr userDrawn="1"/>
          </p:nvSpPr>
          <p:spPr bwMode="auto">
            <a:xfrm>
              <a:off x="60" y="620"/>
              <a:ext cx="5634" cy="0"/>
            </a:xfrm>
            <a:prstGeom prst="line">
              <a:avLst/>
            </a:prstGeom>
            <a:noFill/>
            <a:ln w="28575">
              <a:solidFill>
                <a:srgbClr val="000066"/>
              </a:solidFill>
              <a:round/>
              <a:headEnd/>
              <a:tailEnd/>
            </a:ln>
            <a:effectLst/>
          </p:spPr>
          <p:txBody>
            <a:bodyPr/>
            <a:lstStyle/>
            <a:p>
              <a:pPr algn="ctr" eaLnBrk="0" hangingPunct="0">
                <a:defRPr/>
              </a:pPr>
              <a:endParaRPr lang="en-US" dirty="0"/>
            </a:p>
          </p:txBody>
        </p:sp>
      </p:gr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algn="ctr" rtl="0" eaLnBrk="0" fontAlgn="base" hangingPunct="0">
        <a:spcBef>
          <a:spcPct val="0"/>
        </a:spcBef>
        <a:spcAft>
          <a:spcPct val="0"/>
        </a:spcAft>
        <a:defRPr sz="3600" b="1" kern="1200">
          <a:solidFill>
            <a:schemeClr val="tx1"/>
          </a:solidFill>
          <a:effectLst>
            <a:outerShdw blurRad="50800" dist="38100" dir="5400000" algn="t" rotWithShape="0">
              <a:prstClr val="black">
                <a:alpha val="40000"/>
              </a:prstClr>
            </a:outerShdw>
          </a:effectLst>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fontAlgn="base">
        <a:spcBef>
          <a:spcPct val="0"/>
        </a:spcBef>
        <a:spcAft>
          <a:spcPct val="0"/>
        </a:spcAft>
        <a:defRPr sz="3600" b="1">
          <a:solidFill>
            <a:schemeClr val="bg1"/>
          </a:solidFill>
          <a:latin typeface="Arial" pitchFamily="34" charset="0"/>
        </a:defRPr>
      </a:lvl6pPr>
      <a:lvl7pPr marL="914400" algn="ctr" rtl="0" fontAlgn="base">
        <a:spcBef>
          <a:spcPct val="0"/>
        </a:spcBef>
        <a:spcAft>
          <a:spcPct val="0"/>
        </a:spcAft>
        <a:defRPr sz="3600" b="1">
          <a:solidFill>
            <a:schemeClr val="bg1"/>
          </a:solidFill>
          <a:latin typeface="Arial" pitchFamily="34" charset="0"/>
        </a:defRPr>
      </a:lvl7pPr>
      <a:lvl8pPr marL="1371600" algn="ctr" rtl="0" fontAlgn="base">
        <a:spcBef>
          <a:spcPct val="0"/>
        </a:spcBef>
        <a:spcAft>
          <a:spcPct val="0"/>
        </a:spcAft>
        <a:defRPr sz="3600" b="1">
          <a:solidFill>
            <a:schemeClr val="bg1"/>
          </a:solidFill>
          <a:latin typeface="Arial" pitchFamily="34" charset="0"/>
        </a:defRPr>
      </a:lvl8pPr>
      <a:lvl9pPr marL="1828800" algn="ctr" rtl="0" fontAlgn="base">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685C1-90B6-8746-8FFF-B2A0D7F9D43B}" type="datetimeFigureOut">
              <a:rPr lang="en-US" smtClean="0"/>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2DE60E4-1215-483F-A6FA-D3D033F55D2E}" type="slidenum">
              <a:rPr lang="en-US" b="1" smtClean="0">
                <a:solidFill>
                  <a:prstClr val="white"/>
                </a:solidFill>
              </a:rPr>
              <a:pPr fontAlgn="base">
                <a:spcBef>
                  <a:spcPct val="0"/>
                </a:spcBef>
                <a:spcAft>
                  <a:spcPct val="0"/>
                </a:spcAft>
                <a:defRPr/>
              </a:pPr>
              <a:t>‹#›</a:t>
            </a:fld>
            <a:endParaRPr lang="en-US" b="1" dirty="0">
              <a:solidFill>
                <a:prstClr val="white"/>
              </a:solidFill>
            </a:endParaRPr>
          </a:p>
        </p:txBody>
      </p:sp>
      <p:grpSp>
        <p:nvGrpSpPr>
          <p:cNvPr id="7" name="Group 13"/>
          <p:cNvGrpSpPr>
            <a:grpSpLocks/>
          </p:cNvGrpSpPr>
          <p:nvPr userDrawn="1"/>
        </p:nvGrpSpPr>
        <p:grpSpPr bwMode="auto">
          <a:xfrm>
            <a:off x="95250" y="946150"/>
            <a:ext cx="8943975" cy="47625"/>
            <a:chOff x="60" y="590"/>
            <a:chExt cx="5634" cy="30"/>
          </a:xfrm>
        </p:grpSpPr>
        <p:sp>
          <p:nvSpPr>
            <p:cNvPr id="8" name="Line 11"/>
            <p:cNvSpPr>
              <a:spLocks noChangeShapeType="1"/>
            </p:cNvSpPr>
            <p:nvPr userDrawn="1"/>
          </p:nvSpPr>
          <p:spPr bwMode="auto">
            <a:xfrm>
              <a:off x="60" y="590"/>
              <a:ext cx="5634" cy="0"/>
            </a:xfrm>
            <a:prstGeom prst="line">
              <a:avLst/>
            </a:prstGeom>
            <a:noFill/>
            <a:ln w="28575">
              <a:solidFill>
                <a:srgbClr val="000066"/>
              </a:solidFill>
              <a:round/>
              <a:headEnd/>
              <a:tailEnd/>
            </a:ln>
            <a:effectLst/>
          </p:spPr>
          <p:txBody>
            <a:bodyPr/>
            <a:lstStyle/>
            <a:p>
              <a:pPr algn="ctr" eaLnBrk="0" hangingPunct="0">
                <a:defRPr/>
              </a:pPr>
              <a:endParaRPr lang="en-US" dirty="0"/>
            </a:p>
          </p:txBody>
        </p:sp>
        <p:sp>
          <p:nvSpPr>
            <p:cNvPr id="9" name="Line 12"/>
            <p:cNvSpPr>
              <a:spLocks noChangeShapeType="1"/>
            </p:cNvSpPr>
            <p:nvPr userDrawn="1"/>
          </p:nvSpPr>
          <p:spPr bwMode="auto">
            <a:xfrm>
              <a:off x="60" y="620"/>
              <a:ext cx="5634" cy="0"/>
            </a:xfrm>
            <a:prstGeom prst="line">
              <a:avLst/>
            </a:prstGeom>
            <a:noFill/>
            <a:ln w="28575">
              <a:solidFill>
                <a:srgbClr val="000066"/>
              </a:solidFill>
              <a:round/>
              <a:headEnd/>
              <a:tailEnd/>
            </a:ln>
            <a:effectLst/>
          </p:spPr>
          <p:txBody>
            <a:bodyPr/>
            <a:lstStyle/>
            <a:p>
              <a:pPr algn="ctr" eaLnBrk="0" hangingPunct="0">
                <a:defRPr/>
              </a:pPr>
              <a:endParaRPr lang="en-US" dirty="0"/>
            </a:p>
          </p:txBody>
        </p:sp>
      </p:grpSp>
    </p:spTree>
    <p:extLst>
      <p:ext uri="{BB962C8B-B14F-4D97-AF65-F5344CB8AC3E}">
        <p14:creationId xmlns:p14="http://schemas.microsoft.com/office/powerpoint/2010/main" val="2470385527"/>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cognitive-edge.com/resources/videos/"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incose.pgimeet.com/GlobalmeetTwelv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Chapter Business</a:t>
            </a:r>
            <a:endParaRPr lang="en-US" dirty="0"/>
          </a:p>
        </p:txBody>
      </p:sp>
      <p:sp>
        <p:nvSpPr>
          <p:cNvPr id="3" name="Content Placeholder 2"/>
          <p:cNvSpPr>
            <a:spLocks noGrp="1"/>
          </p:cNvSpPr>
          <p:nvPr>
            <p:ph idx="1"/>
          </p:nvPr>
        </p:nvSpPr>
        <p:spPr>
          <a:xfrm>
            <a:off x="457200" y="1143000"/>
            <a:ext cx="8382000" cy="5943600"/>
          </a:xfrm>
        </p:spPr>
        <p:txBody>
          <a:bodyPr>
            <a:normAutofit fontScale="92500" lnSpcReduction="10000"/>
          </a:bodyPr>
          <a:lstStyle/>
          <a:p>
            <a:r>
              <a:rPr lang="en-US" dirty="0" smtClean="0"/>
              <a:t>Announcements?</a:t>
            </a:r>
          </a:p>
          <a:p>
            <a:r>
              <a:rPr lang="en-US" dirty="0" smtClean="0"/>
              <a:t>Next </a:t>
            </a:r>
            <a:r>
              <a:rPr lang="en-US" dirty="0"/>
              <a:t>m</a:t>
            </a:r>
            <a:r>
              <a:rPr lang="en-US" dirty="0" smtClean="0"/>
              <a:t>onth’s presentation</a:t>
            </a:r>
          </a:p>
          <a:p>
            <a:r>
              <a:rPr lang="en-US" dirty="0" smtClean="0"/>
              <a:t>Ambassador Volunteers?</a:t>
            </a:r>
          </a:p>
          <a:p>
            <a:r>
              <a:rPr lang="en-US" dirty="0" smtClean="0"/>
              <a:t>Volunteers to speak for 10 minutes about innovation at future meeting (Sep?)</a:t>
            </a:r>
          </a:p>
          <a:p>
            <a:r>
              <a:rPr lang="en-US" dirty="0" smtClean="0"/>
              <a:t>Chapter working group (WG) volunteers?</a:t>
            </a:r>
          </a:p>
          <a:p>
            <a:pPr lvl="1"/>
            <a:r>
              <a:rPr lang="en-US" dirty="0" smtClean="0"/>
              <a:t>Organize Fall Research &amp; Technology Symposium</a:t>
            </a:r>
          </a:p>
          <a:p>
            <a:r>
              <a:rPr lang="en-US" dirty="0" smtClean="0"/>
              <a:t>INCOSE Working Groups </a:t>
            </a:r>
          </a:p>
          <a:p>
            <a:pPr lvl="1"/>
            <a:r>
              <a:rPr lang="en-US" dirty="0" smtClean="0"/>
              <a:t>Complex Systems WG</a:t>
            </a:r>
          </a:p>
          <a:p>
            <a:pPr lvl="1"/>
            <a:r>
              <a:rPr lang="en-US" dirty="0" smtClean="0"/>
              <a:t>Involvement?</a:t>
            </a:r>
          </a:p>
          <a:p>
            <a:r>
              <a:rPr lang="en-US" dirty="0" smtClean="0"/>
              <a:t>Complex systems principles and systems engineering</a:t>
            </a:r>
          </a:p>
        </p:txBody>
      </p:sp>
      <p:sp>
        <p:nvSpPr>
          <p:cNvPr id="4" name="Slide Number Placeholder 3"/>
          <p:cNvSpPr>
            <a:spLocks noGrp="1"/>
          </p:cNvSpPr>
          <p:nvPr>
            <p:ph type="sldNum" sz="quarter" idx="12"/>
          </p:nvPr>
        </p:nvSpPr>
        <p:spPr/>
        <p:txBody>
          <a:bodyPr/>
          <a:lstStyle/>
          <a:p>
            <a:fld id="{020D7877-C959-004E-893B-886FCA3C907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76200"/>
            <a:ext cx="8229600" cy="1143000"/>
          </a:xfrm>
        </p:spPr>
        <p:txBody>
          <a:bodyPr/>
          <a:lstStyle/>
          <a:p>
            <a:r>
              <a:rPr lang="en-US" dirty="0" smtClean="0"/>
              <a:t>Complex Systems</a:t>
            </a:r>
            <a:endParaRPr lang="en-US" dirty="0"/>
          </a:p>
        </p:txBody>
      </p:sp>
      <p:sp>
        <p:nvSpPr>
          <p:cNvPr id="4" name="Slide Number Placeholder 3"/>
          <p:cNvSpPr>
            <a:spLocks noGrp="1"/>
          </p:cNvSpPr>
          <p:nvPr>
            <p:ph type="sldNum" sz="quarter" idx="12"/>
          </p:nvPr>
        </p:nvSpPr>
        <p:spPr>
          <a:xfrm>
            <a:off x="6553200" y="6051550"/>
            <a:ext cx="2133600" cy="365125"/>
          </a:xfrm>
        </p:spPr>
        <p:txBody>
          <a:bodyPr/>
          <a:lstStyle/>
          <a:p>
            <a:fld id="{020D7877-C959-004E-893B-886FCA3C907F}"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228600" y="1231586"/>
            <a:ext cx="8229600" cy="5321614"/>
          </a:xfrm>
          <a:prstGeom prst="rect">
            <a:avLst/>
          </a:prstGeom>
        </p:spPr>
      </p:pic>
      <p:sp>
        <p:nvSpPr>
          <p:cNvPr id="6" name="TextBox 5"/>
          <p:cNvSpPr txBox="1"/>
          <p:nvPr/>
        </p:nvSpPr>
        <p:spPr>
          <a:xfrm>
            <a:off x="233624" y="6504114"/>
            <a:ext cx="9144000" cy="338554"/>
          </a:xfrm>
          <a:prstGeom prst="rect">
            <a:avLst/>
          </a:prstGeom>
          <a:noFill/>
        </p:spPr>
        <p:txBody>
          <a:bodyPr wrap="square" rtlCol="0">
            <a:spAutoFit/>
          </a:bodyPr>
          <a:lstStyle/>
          <a:p>
            <a:r>
              <a:rPr lang="en-US" sz="1600" dirty="0"/>
              <a:t>Source: https://fcbrowncl0ud.wordpress.com/2015/08/13/on-witchcraft-and-mass-psychogenic-illness/</a:t>
            </a:r>
          </a:p>
        </p:txBody>
      </p:sp>
      <p:pic>
        <p:nvPicPr>
          <p:cNvPr id="2" name="Picture 1"/>
          <p:cNvPicPr>
            <a:picLocks noChangeAspect="1"/>
          </p:cNvPicPr>
          <p:nvPr/>
        </p:nvPicPr>
        <p:blipFill>
          <a:blip r:embed="rId3"/>
          <a:stretch>
            <a:fillRect/>
          </a:stretch>
        </p:blipFill>
        <p:spPr>
          <a:xfrm>
            <a:off x="6705600" y="685800"/>
            <a:ext cx="1056277" cy="1562100"/>
          </a:xfrm>
          <a:prstGeom prst="rect">
            <a:avLst/>
          </a:prstGeom>
        </p:spPr>
      </p:pic>
      <p:pic>
        <p:nvPicPr>
          <p:cNvPr id="3" name="Picture 2"/>
          <p:cNvPicPr>
            <a:picLocks noChangeAspect="1"/>
          </p:cNvPicPr>
          <p:nvPr/>
        </p:nvPicPr>
        <p:blipFill>
          <a:blip r:embed="rId4"/>
          <a:stretch>
            <a:fillRect/>
          </a:stretch>
        </p:blipFill>
        <p:spPr>
          <a:xfrm>
            <a:off x="3505200" y="3350171"/>
            <a:ext cx="838200" cy="809297"/>
          </a:xfrm>
          <a:prstGeom prst="rect">
            <a:avLst/>
          </a:prstGeom>
        </p:spPr>
      </p:pic>
    </p:spTree>
    <p:extLst>
      <p:ext uri="{BB962C8B-B14F-4D97-AF65-F5344CB8AC3E}">
        <p14:creationId xmlns:p14="http://schemas.microsoft.com/office/powerpoint/2010/main" val="45405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Complex Systems</a:t>
            </a:r>
            <a:endParaRPr lang="en-US" dirty="0"/>
          </a:p>
        </p:txBody>
      </p:sp>
      <p:sp>
        <p:nvSpPr>
          <p:cNvPr id="3" name="Content Placeholder 2"/>
          <p:cNvSpPr>
            <a:spLocks noGrp="1"/>
          </p:cNvSpPr>
          <p:nvPr>
            <p:ph idx="1"/>
          </p:nvPr>
        </p:nvSpPr>
        <p:spPr>
          <a:xfrm>
            <a:off x="0" y="1371600"/>
            <a:ext cx="9144000" cy="5867400"/>
          </a:xfrm>
        </p:spPr>
        <p:txBody>
          <a:bodyPr>
            <a:noAutofit/>
          </a:bodyPr>
          <a:lstStyle/>
          <a:p>
            <a:pPr lvl="1">
              <a:spcBef>
                <a:spcPts val="800"/>
              </a:spcBef>
            </a:pPr>
            <a:r>
              <a:rPr lang="en-US" sz="2400" dirty="0" smtClean="0"/>
              <a:t>Interconnected</a:t>
            </a:r>
            <a:r>
              <a:rPr lang="en-US" sz="2400" dirty="0"/>
              <a:t>, </a:t>
            </a:r>
            <a:r>
              <a:rPr lang="en-US" sz="2400" dirty="0" smtClean="0"/>
              <a:t>interdependent elements</a:t>
            </a:r>
          </a:p>
          <a:p>
            <a:pPr lvl="1"/>
            <a:r>
              <a:rPr lang="en-US" sz="2400" dirty="0" smtClean="0"/>
              <a:t>Diverse elements; Interactions produce increasing variety </a:t>
            </a:r>
          </a:p>
          <a:p>
            <a:pPr lvl="1"/>
            <a:r>
              <a:rPr lang="en-US" sz="2400" dirty="0"/>
              <a:t>Self-organize and adapt</a:t>
            </a:r>
          </a:p>
          <a:p>
            <a:pPr lvl="1"/>
            <a:r>
              <a:rPr lang="en-US" sz="2400" dirty="0"/>
              <a:t>Produce bottom-up phenomena – emergent structures and capabilities </a:t>
            </a:r>
          </a:p>
          <a:p>
            <a:pPr lvl="1"/>
            <a:r>
              <a:rPr lang="en-US" sz="2400" dirty="0" smtClean="0"/>
              <a:t>Nonlinear behavior</a:t>
            </a:r>
          </a:p>
          <a:p>
            <a:pPr lvl="1"/>
            <a:r>
              <a:rPr lang="en-US" sz="2400" dirty="0" smtClean="0"/>
              <a:t>Small </a:t>
            </a:r>
            <a:r>
              <a:rPr lang="en-US" sz="2400" dirty="0"/>
              <a:t>changes can produce large events</a:t>
            </a:r>
          </a:p>
          <a:p>
            <a:pPr lvl="2"/>
            <a:r>
              <a:rPr lang="en-US" dirty="0"/>
              <a:t>Butterfly effect</a:t>
            </a:r>
          </a:p>
          <a:p>
            <a:pPr lvl="2"/>
            <a:r>
              <a:rPr lang="en-US" dirty="0"/>
              <a:t>Can withstand “large events” (are resilient) </a:t>
            </a:r>
          </a:p>
          <a:p>
            <a:pPr lvl="1"/>
            <a:r>
              <a:rPr lang="en-US" sz="2400" dirty="0" smtClean="0"/>
              <a:t>Prone </a:t>
            </a:r>
            <a:r>
              <a:rPr lang="en-US" sz="2400" dirty="0"/>
              <a:t>to tipping points </a:t>
            </a:r>
          </a:p>
          <a:p>
            <a:pPr lvl="2"/>
            <a:r>
              <a:rPr lang="en-US" dirty="0" smtClean="0"/>
              <a:t>System behavior changes dramatically</a:t>
            </a:r>
            <a:endParaRPr lang="en-US" dirty="0"/>
          </a:p>
          <a:p>
            <a:pPr lvl="1"/>
            <a:r>
              <a:rPr lang="en-US" sz="2400" dirty="0" smtClean="0"/>
              <a:t>Unpredictable, not entirely know-able</a:t>
            </a:r>
            <a:endParaRPr lang="en-US" sz="2000" dirty="0"/>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fld id="{020D7877-C959-004E-893B-886FCA3C907F}" type="slidenum">
              <a:rPr lang="en-US" smtClean="0"/>
              <a:pPr/>
              <a:t>11</a:t>
            </a:fld>
            <a:endParaRPr lang="en-US"/>
          </a:p>
        </p:txBody>
      </p:sp>
    </p:spTree>
    <p:extLst>
      <p:ext uri="{BB962C8B-B14F-4D97-AF65-F5344CB8AC3E}">
        <p14:creationId xmlns:p14="http://schemas.microsoft.com/office/powerpoint/2010/main" val="239015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fontScale="90000"/>
          </a:bodyPr>
          <a:lstStyle/>
          <a:p>
            <a:r>
              <a:rPr lang="en-US" dirty="0" smtClean="0"/>
              <a:t>Examples</a:t>
            </a:r>
            <a:br>
              <a:rPr lang="en-US" dirty="0" smtClean="0"/>
            </a:br>
            <a:r>
              <a:rPr lang="en-US" dirty="0" smtClean="0"/>
              <a:t>of Ways We Change</a:t>
            </a:r>
            <a:br>
              <a:rPr lang="en-US" dirty="0" smtClean="0"/>
            </a:br>
            <a:r>
              <a:rPr lang="en-US" dirty="0" smtClean="0"/>
              <a:t>Our Complex Systems </a:t>
            </a:r>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12</a:t>
            </a:fld>
            <a:endParaRPr lang="en-US"/>
          </a:p>
        </p:txBody>
      </p:sp>
    </p:spTree>
    <p:extLst>
      <p:ext uri="{BB962C8B-B14F-4D97-AF65-F5344CB8AC3E}">
        <p14:creationId xmlns:p14="http://schemas.microsoft.com/office/powerpoint/2010/main" val="76401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t>Introducing Remotely Piloted Aircraft into the National Airspace System</a:t>
            </a:r>
            <a:endParaRPr lang="en-US" dirty="0"/>
          </a:p>
        </p:txBody>
      </p:sp>
      <p:pic>
        <p:nvPicPr>
          <p:cNvPr id="5" name="Content Placeholder 4"/>
          <p:cNvPicPr>
            <a:picLocks noGrp="1" noChangeAspect="1"/>
          </p:cNvPicPr>
          <p:nvPr>
            <p:ph idx="1"/>
          </p:nvPr>
        </p:nvPicPr>
        <p:blipFill>
          <a:blip r:embed="rId2"/>
          <a:srcRect t="11491" b="11491"/>
          <a:stretch>
            <a:fillRect/>
          </a:stretch>
        </p:blipFill>
        <p:spPr/>
      </p:pic>
      <p:sp>
        <p:nvSpPr>
          <p:cNvPr id="4" name="Slide Number Placeholder 3"/>
          <p:cNvSpPr>
            <a:spLocks noGrp="1"/>
          </p:cNvSpPr>
          <p:nvPr>
            <p:ph type="sldNum" sz="quarter" idx="12"/>
          </p:nvPr>
        </p:nvSpPr>
        <p:spPr/>
        <p:txBody>
          <a:bodyPr/>
          <a:lstStyle/>
          <a:p>
            <a:fld id="{020D7877-C959-004E-893B-886FCA3C907F}" type="slidenum">
              <a:rPr lang="en-US" smtClean="0"/>
              <a:pPr/>
              <a:t>13</a:t>
            </a:fld>
            <a:endParaRPr lang="en-US"/>
          </a:p>
        </p:txBody>
      </p:sp>
    </p:spTree>
    <p:extLst>
      <p:ext uri="{BB962C8B-B14F-4D97-AF65-F5344CB8AC3E}">
        <p14:creationId xmlns:p14="http://schemas.microsoft.com/office/powerpoint/2010/main" val="362057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dirty="0" smtClean="0"/>
              <a:t>Introducing “Required Time of Arrival” into Flight Operations and Control</a:t>
            </a:r>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14</a:t>
            </a:fld>
            <a:endParaRPr lang="en-US"/>
          </a:p>
        </p:txBody>
      </p:sp>
      <p:pic>
        <p:nvPicPr>
          <p:cNvPr id="8" name="Picture 7"/>
          <p:cNvPicPr>
            <a:picLocks noChangeAspect="1"/>
          </p:cNvPicPr>
          <p:nvPr/>
        </p:nvPicPr>
        <p:blipFill>
          <a:blip r:embed="rId2"/>
          <a:stretch>
            <a:fillRect/>
          </a:stretch>
        </p:blipFill>
        <p:spPr>
          <a:xfrm>
            <a:off x="0" y="2257049"/>
            <a:ext cx="9144000" cy="3991351"/>
          </a:xfrm>
          <a:prstGeom prst="rect">
            <a:avLst/>
          </a:prstGeom>
        </p:spPr>
      </p:pic>
    </p:spTree>
    <p:extLst>
      <p:ext uri="{BB962C8B-B14F-4D97-AF65-F5344CB8AC3E}">
        <p14:creationId xmlns:p14="http://schemas.microsoft.com/office/powerpoint/2010/main" val="127046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0D7877-C959-004E-893B-886FCA3C907F}" type="slidenum">
              <a:rPr lang="en-US" smtClean="0"/>
              <a:pPr/>
              <a:t>15</a:t>
            </a:fld>
            <a:endParaRPr lang="en-US"/>
          </a:p>
        </p:txBody>
      </p:sp>
      <p:pic>
        <p:nvPicPr>
          <p:cNvPr id="3" name="Picture 2"/>
          <p:cNvPicPr>
            <a:picLocks noChangeAspect="1"/>
          </p:cNvPicPr>
          <p:nvPr/>
        </p:nvPicPr>
        <p:blipFill>
          <a:blip r:embed="rId2"/>
          <a:stretch>
            <a:fillRect/>
          </a:stretch>
        </p:blipFill>
        <p:spPr>
          <a:xfrm>
            <a:off x="0" y="1803701"/>
            <a:ext cx="9144000" cy="4368499"/>
          </a:xfrm>
          <a:prstGeom prst="rect">
            <a:avLst/>
          </a:prstGeom>
          <a:ln w="38100" cmpd="sng">
            <a:solidFill>
              <a:srgbClr val="3B159B"/>
            </a:solidFill>
          </a:ln>
        </p:spPr>
      </p:pic>
      <p:sp>
        <p:nvSpPr>
          <p:cNvPr id="4" name="Title 1"/>
          <p:cNvSpPr txBox="1">
            <a:spLocks/>
          </p:cNvSpPr>
          <p:nvPr/>
        </p:nvSpPr>
        <p:spPr>
          <a:xfrm>
            <a:off x="533400" y="304800"/>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Introducing Machinery </a:t>
            </a:r>
          </a:p>
          <a:p>
            <a:r>
              <a:rPr lang="en-US" dirty="0" smtClean="0"/>
              <a:t>into </a:t>
            </a:r>
            <a:r>
              <a:rPr lang="en-US" dirty="0" err="1" smtClean="0"/>
              <a:t>Longwall</a:t>
            </a:r>
            <a:r>
              <a:rPr lang="en-US" dirty="0" smtClean="0"/>
              <a:t> Coal Mining</a:t>
            </a:r>
            <a:endParaRPr lang="en-US" dirty="0"/>
          </a:p>
        </p:txBody>
      </p:sp>
    </p:spTree>
    <p:extLst>
      <p:ext uri="{BB962C8B-B14F-4D97-AF65-F5344CB8AC3E}">
        <p14:creationId xmlns:p14="http://schemas.microsoft.com/office/powerpoint/2010/main" val="303812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763000" cy="1143000"/>
          </a:xfrm>
        </p:spPr>
        <p:txBody>
          <a:bodyPr>
            <a:noAutofit/>
          </a:bodyPr>
          <a:lstStyle/>
          <a:p>
            <a:r>
              <a:rPr lang="en-US" dirty="0" smtClean="0">
                <a:cs typeface="Times New Roman" panose="02020603050405020304" pitchFamily="18" charset="0"/>
              </a:rPr>
              <a:t>Introducing Computer-Generated Aircraft into Live Air </a:t>
            </a:r>
            <a:r>
              <a:rPr lang="en-US" dirty="0"/>
              <a:t>Combat</a:t>
            </a:r>
            <a:r>
              <a:rPr lang="en-US" dirty="0" smtClean="0">
                <a:cs typeface="Times New Roman" panose="02020603050405020304" pitchFamily="18" charset="0"/>
              </a:rPr>
              <a:t> Training </a:t>
            </a: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a:p>
        </p:txBody>
      </p:sp>
      <p:sp>
        <p:nvSpPr>
          <p:cNvPr id="2" name="TextBox 1"/>
          <p:cNvSpPr txBox="1"/>
          <p:nvPr/>
        </p:nvSpPr>
        <p:spPr>
          <a:xfrm>
            <a:off x="990600" y="4711721"/>
            <a:ext cx="6961890" cy="1993879"/>
          </a:xfrm>
          <a:prstGeom prst="rect">
            <a:avLst/>
          </a:prstGeom>
          <a:solidFill>
            <a:schemeClr val="tx1"/>
          </a:solidFill>
          <a:ln w="57150" cap="flat" cmpd="sng" algn="ctr">
            <a:solidFill>
              <a:schemeClr val="tx2">
                <a:lumMod val="10000"/>
              </a:schemeClr>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spcBef>
                <a:spcPts val="600"/>
              </a:spcBef>
              <a:spcAft>
                <a:spcPts val="600"/>
              </a:spcAft>
            </a:pPr>
            <a:r>
              <a:rPr lang="en-US" sz="200" dirty="0" smtClean="0">
                <a:solidFill>
                  <a:srgbClr val="17365D"/>
                </a:solidFill>
                <a:latin typeface="Times New Roman" panose="02020603050405020304" pitchFamily="18" charset="0"/>
                <a:cs typeface="Times New Roman" panose="02020603050405020304" pitchFamily="18" charset="0"/>
              </a:rPr>
              <a:t> </a:t>
            </a:r>
          </a:p>
          <a:p>
            <a:pPr>
              <a:lnSpc>
                <a:spcPct val="110000"/>
              </a:lnSpc>
              <a:spcBef>
                <a:spcPts val="600"/>
              </a:spcBef>
              <a:spcAft>
                <a:spcPts val="600"/>
              </a:spcAft>
            </a:pPr>
            <a:r>
              <a:rPr lang="en-US" sz="2400" dirty="0" smtClean="0">
                <a:solidFill>
                  <a:srgbClr val="17365D"/>
                </a:solidFill>
                <a:latin typeface="Times New Roman" panose="02020603050405020304" pitchFamily="18" charset="0"/>
                <a:cs typeface="Times New Roman" panose="02020603050405020304" pitchFamily="18" charset="0"/>
              </a:rPr>
              <a:t> </a:t>
            </a:r>
            <a:r>
              <a:rPr lang="en-US" sz="2400" b="1" dirty="0" smtClean="0">
                <a:solidFill>
                  <a:srgbClr val="17365D"/>
                </a:solidFill>
                <a:latin typeface="Times New Roman" panose="02020603050405020304" pitchFamily="18" charset="0"/>
                <a:cs typeface="Times New Roman" panose="02020603050405020304" pitchFamily="18" charset="0"/>
              </a:rPr>
              <a:t>Live</a:t>
            </a:r>
            <a:r>
              <a:rPr lang="en-US" sz="2400" dirty="0" smtClean="0">
                <a:solidFill>
                  <a:srgbClr val="17365D"/>
                </a:solidFill>
                <a:latin typeface="Times New Roman" panose="02020603050405020304" pitchFamily="18" charset="0"/>
                <a:cs typeface="Times New Roman" panose="02020603050405020304" pitchFamily="18" charset="0"/>
              </a:rPr>
              <a:t> – Real aircraft, real pilots</a:t>
            </a:r>
          </a:p>
          <a:p>
            <a:pPr>
              <a:lnSpc>
                <a:spcPct val="110000"/>
              </a:lnSpc>
              <a:spcBef>
                <a:spcPts val="600"/>
              </a:spcBef>
              <a:spcAft>
                <a:spcPts val="600"/>
              </a:spcAft>
            </a:pPr>
            <a:r>
              <a:rPr lang="en-US" sz="2400" dirty="0" smtClean="0">
                <a:solidFill>
                  <a:srgbClr val="17365D"/>
                </a:solidFill>
                <a:latin typeface="Times New Roman" panose="02020603050405020304" pitchFamily="18" charset="0"/>
                <a:cs typeface="Times New Roman" panose="02020603050405020304" pitchFamily="18" charset="0"/>
              </a:rPr>
              <a:t> </a:t>
            </a:r>
            <a:r>
              <a:rPr lang="en-US" sz="2400" b="1" dirty="0" smtClean="0">
                <a:solidFill>
                  <a:srgbClr val="17365D"/>
                </a:solidFill>
                <a:latin typeface="Times New Roman" panose="02020603050405020304" pitchFamily="18" charset="0"/>
                <a:cs typeface="Times New Roman" panose="02020603050405020304" pitchFamily="18" charset="0"/>
              </a:rPr>
              <a:t>Virtual</a:t>
            </a:r>
            <a:r>
              <a:rPr lang="en-US" sz="2400" dirty="0" smtClean="0">
                <a:solidFill>
                  <a:srgbClr val="17365D"/>
                </a:solidFill>
                <a:latin typeface="Times New Roman" panose="02020603050405020304" pitchFamily="18" charset="0"/>
                <a:cs typeface="Times New Roman" panose="02020603050405020304" pitchFamily="18" charset="0"/>
              </a:rPr>
              <a:t> – Aircraft simulator, real pilots</a:t>
            </a:r>
          </a:p>
          <a:p>
            <a:pPr>
              <a:lnSpc>
                <a:spcPct val="110000"/>
              </a:lnSpc>
              <a:spcBef>
                <a:spcPts val="600"/>
              </a:spcBef>
              <a:spcAft>
                <a:spcPts val="600"/>
              </a:spcAft>
            </a:pPr>
            <a:r>
              <a:rPr lang="en-US" sz="2400" dirty="0" smtClean="0">
                <a:solidFill>
                  <a:srgbClr val="17365D"/>
                </a:solidFill>
                <a:latin typeface="Times New Roman" panose="02020603050405020304" pitchFamily="18" charset="0"/>
                <a:cs typeface="Times New Roman" panose="02020603050405020304" pitchFamily="18" charset="0"/>
              </a:rPr>
              <a:t> </a:t>
            </a:r>
            <a:r>
              <a:rPr lang="en-US" sz="2400" b="1" dirty="0" smtClean="0">
                <a:solidFill>
                  <a:srgbClr val="17365D"/>
                </a:solidFill>
                <a:latin typeface="Times New Roman" panose="02020603050405020304" pitchFamily="18" charset="0"/>
                <a:cs typeface="Times New Roman" panose="02020603050405020304" pitchFamily="18" charset="0"/>
              </a:rPr>
              <a:t>Constructive</a:t>
            </a:r>
            <a:r>
              <a:rPr lang="en-US" sz="2400" dirty="0" smtClean="0">
                <a:solidFill>
                  <a:srgbClr val="17365D"/>
                </a:solidFill>
                <a:latin typeface="Times New Roman" panose="02020603050405020304" pitchFamily="18" charset="0"/>
                <a:cs typeface="Times New Roman" panose="02020603050405020304" pitchFamily="18" charset="0"/>
              </a:rPr>
              <a:t> – Computer-generated aircraft and pilots</a:t>
            </a:r>
          </a:p>
          <a:p>
            <a:pPr>
              <a:lnSpc>
                <a:spcPct val="110000"/>
              </a:lnSpc>
              <a:spcBef>
                <a:spcPts val="600"/>
              </a:spcBef>
              <a:spcAft>
                <a:spcPts val="600"/>
              </a:spcAft>
            </a:pPr>
            <a:r>
              <a:rPr lang="en-US" sz="200" dirty="0" smtClean="0">
                <a:solidFill>
                  <a:srgbClr val="17365D"/>
                </a:solidFill>
                <a:latin typeface="Times New Roman" panose="02020603050405020304" pitchFamily="18" charset="0"/>
                <a:cs typeface="Times New Roman" panose="02020603050405020304" pitchFamily="18" charset="0"/>
              </a:rPr>
              <a:t>  </a:t>
            </a:r>
            <a:endParaRPr lang="en-US" sz="200" dirty="0">
              <a:solidFill>
                <a:srgbClr val="17365D"/>
              </a:solidFill>
              <a:latin typeface="Times New Roman" panose="02020603050405020304" pitchFamily="18" charset="0"/>
              <a:cs typeface="Times New Roman" panose="02020603050405020304" pitchFamily="18" charset="0"/>
            </a:endParaRPr>
          </a:p>
        </p:txBody>
      </p:sp>
      <p:pic>
        <p:nvPicPr>
          <p:cNvPr id="10" name="Picture 2" descr="C:\Temp\Temporary Internet Files\Content.Outlook\A08Z4G3V\LVC_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587521"/>
            <a:ext cx="4820050" cy="2921243"/>
          </a:xfrm>
          <a:prstGeom prst="rect">
            <a:avLst/>
          </a:prstGeom>
          <a:solidFill>
            <a:srgbClr val="000000">
              <a:shade val="95000"/>
            </a:srgbClr>
          </a:solidFill>
          <a:ln w="73025" cap="sq">
            <a:solidFill>
              <a:srgbClr val="00206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180253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76200" y="990600"/>
            <a:ext cx="9296400" cy="5584455"/>
          </a:xfrm>
          <a:prstGeom prst="rect">
            <a:avLst/>
          </a:prstGeom>
          <a:noFill/>
          <a:ln w="9525">
            <a:noFill/>
            <a:miter lim="800000"/>
            <a:headEnd/>
            <a:tailEnd/>
          </a:ln>
        </p:spPr>
      </p:pic>
      <p:sp>
        <p:nvSpPr>
          <p:cNvPr id="3" name="Title 1"/>
          <p:cNvSpPr txBox="1">
            <a:spLocks/>
          </p:cNvSpPr>
          <p:nvPr/>
        </p:nvSpPr>
        <p:spPr>
          <a:xfrm>
            <a:off x="381000" y="200025"/>
            <a:ext cx="8229600" cy="752475"/>
          </a:xfrm>
          <a:prstGeom prst="rect">
            <a:avLst/>
          </a:prstGeom>
        </p:spPr>
        <p:txBody>
          <a:bodyPr>
            <a:normAutofit/>
          </a:bodyPr>
          <a:lstStyle>
            <a:lvl1pPr algn="ctr" rtl="0" eaLnBrk="0" fontAlgn="base" hangingPunct="0">
              <a:spcBef>
                <a:spcPct val="0"/>
              </a:spcBef>
              <a:spcAft>
                <a:spcPct val="0"/>
              </a:spcAft>
              <a:defRPr sz="3600" b="1" kern="1200">
                <a:solidFill>
                  <a:schemeClr val="tx1"/>
                </a:solidFill>
                <a:effectLst>
                  <a:outerShdw blurRad="50800" dist="38100" dir="5400000" algn="t" rotWithShape="0">
                    <a:prstClr val="black">
                      <a:alpha val="40000"/>
                    </a:prstClr>
                  </a:outerShdw>
                </a:effectLst>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fontAlgn="base">
              <a:spcBef>
                <a:spcPct val="0"/>
              </a:spcBef>
              <a:spcAft>
                <a:spcPct val="0"/>
              </a:spcAft>
              <a:defRPr sz="3600" b="1">
                <a:solidFill>
                  <a:schemeClr val="bg1"/>
                </a:solidFill>
                <a:latin typeface="Arial" pitchFamily="34" charset="0"/>
              </a:defRPr>
            </a:lvl6pPr>
            <a:lvl7pPr marL="914400" algn="ctr" rtl="0" fontAlgn="base">
              <a:spcBef>
                <a:spcPct val="0"/>
              </a:spcBef>
              <a:spcAft>
                <a:spcPct val="0"/>
              </a:spcAft>
              <a:defRPr sz="3600" b="1">
                <a:solidFill>
                  <a:schemeClr val="bg1"/>
                </a:solidFill>
                <a:latin typeface="Arial" pitchFamily="34" charset="0"/>
              </a:defRPr>
            </a:lvl7pPr>
            <a:lvl8pPr marL="1371600" algn="ctr" rtl="0" fontAlgn="base">
              <a:spcBef>
                <a:spcPct val="0"/>
              </a:spcBef>
              <a:spcAft>
                <a:spcPct val="0"/>
              </a:spcAft>
              <a:defRPr sz="3600" b="1">
                <a:solidFill>
                  <a:schemeClr val="bg1"/>
                </a:solidFill>
                <a:latin typeface="Arial" pitchFamily="34" charset="0"/>
              </a:defRPr>
            </a:lvl8pPr>
            <a:lvl9pPr marL="1828800" algn="ctr" rtl="0" fontAlgn="base">
              <a:spcBef>
                <a:spcPct val="0"/>
              </a:spcBef>
              <a:spcAft>
                <a:spcPct val="0"/>
              </a:spcAft>
              <a:defRPr sz="3600" b="1">
                <a:solidFill>
                  <a:schemeClr val="bg1"/>
                </a:solidFill>
                <a:latin typeface="Arial" pitchFamily="34" charset="0"/>
              </a:defRPr>
            </a:lvl9pPr>
          </a:lstStyle>
          <a:p>
            <a:r>
              <a:rPr lang="en-US" sz="2800" dirty="0" smtClean="0"/>
              <a:t>Emergence of New Possibilities</a:t>
            </a:r>
            <a:endParaRPr lang="en-US" sz="2800" dirty="0"/>
          </a:p>
        </p:txBody>
      </p:sp>
      <p:sp>
        <p:nvSpPr>
          <p:cNvPr id="2" name="Slide Number Placeholder 1"/>
          <p:cNvSpPr>
            <a:spLocks noGrp="1"/>
          </p:cNvSpPr>
          <p:nvPr>
            <p:ph type="sldNum" sz="quarter" idx="12"/>
          </p:nvPr>
        </p:nvSpPr>
        <p:spPr/>
        <p:txBody>
          <a:bodyPr/>
          <a:lstStyle/>
          <a:p>
            <a:fld id="{020D7877-C959-004E-893B-886FCA3C907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The Problem</a:t>
            </a:r>
            <a:endParaRPr lang="en-US" dirty="0"/>
          </a:p>
        </p:txBody>
      </p:sp>
      <p:sp>
        <p:nvSpPr>
          <p:cNvPr id="3" name="Content Placeholder 2"/>
          <p:cNvSpPr>
            <a:spLocks noGrp="1"/>
          </p:cNvSpPr>
          <p:nvPr>
            <p:ph idx="1"/>
          </p:nvPr>
        </p:nvSpPr>
        <p:spPr>
          <a:xfrm>
            <a:off x="381000" y="1143000"/>
            <a:ext cx="8229600" cy="5715000"/>
          </a:xfrm>
        </p:spPr>
        <p:txBody>
          <a:bodyPr>
            <a:normAutofit lnSpcReduction="10000"/>
          </a:bodyPr>
          <a:lstStyle/>
          <a:p>
            <a:pPr marL="0" indent="0">
              <a:buNone/>
            </a:pPr>
            <a:r>
              <a:rPr lang="en-US" dirty="0"/>
              <a:t>I</a:t>
            </a:r>
            <a:r>
              <a:rPr lang="en-US" dirty="0" smtClean="0"/>
              <a:t>t’s impossible to identify all the ways a change will impact a complex system.</a:t>
            </a:r>
          </a:p>
          <a:p>
            <a:pPr marL="0" indent="0">
              <a:buNone/>
            </a:pPr>
            <a:endParaRPr lang="en-US" sz="2400" dirty="0" smtClean="0"/>
          </a:p>
          <a:p>
            <a:pPr marL="0" indent="0">
              <a:buNone/>
            </a:pPr>
            <a:r>
              <a:rPr lang="en-US" dirty="0"/>
              <a:t>Traditional system engineering methods for </a:t>
            </a:r>
            <a:r>
              <a:rPr lang="en-US" dirty="0" smtClean="0"/>
              <a:t>integrating the new and old </a:t>
            </a:r>
            <a:r>
              <a:rPr lang="en-US" dirty="0"/>
              <a:t>are not adequate</a:t>
            </a:r>
            <a:r>
              <a:rPr lang="en-US" dirty="0" smtClean="0"/>
              <a:t>.</a:t>
            </a:r>
          </a:p>
          <a:p>
            <a:pPr marL="0" indent="0">
              <a:buNone/>
            </a:pPr>
            <a:endParaRPr lang="en-US" dirty="0"/>
          </a:p>
          <a:p>
            <a:pPr marL="0" indent="0">
              <a:buNone/>
            </a:pPr>
            <a:r>
              <a:rPr lang="en-US" i="1" dirty="0" smtClean="0"/>
              <a:t>For example…</a:t>
            </a:r>
          </a:p>
          <a:p>
            <a:pPr marL="0" indent="0">
              <a:buNone/>
            </a:pPr>
            <a:r>
              <a:rPr lang="en-US" dirty="0" smtClean="0"/>
              <a:t>A failure modes and effects </a:t>
            </a:r>
          </a:p>
          <a:p>
            <a:pPr marL="0" indent="0">
              <a:spcBef>
                <a:spcPts val="0"/>
              </a:spcBef>
              <a:buNone/>
            </a:pPr>
            <a:r>
              <a:rPr lang="en-US" dirty="0"/>
              <a:t>a</a:t>
            </a:r>
            <a:r>
              <a:rPr lang="en-US" dirty="0" smtClean="0"/>
              <a:t>nalysis (FMEA), fault tree</a:t>
            </a:r>
          </a:p>
          <a:p>
            <a:pPr marL="0" indent="0">
              <a:spcBef>
                <a:spcPts val="0"/>
              </a:spcBef>
              <a:buNone/>
            </a:pPr>
            <a:r>
              <a:rPr lang="en-US" dirty="0" smtClean="0"/>
              <a:t>analysis (FTA), etc. will only identify </a:t>
            </a:r>
          </a:p>
          <a:p>
            <a:pPr marL="0" indent="0">
              <a:spcBef>
                <a:spcPts val="0"/>
              </a:spcBef>
              <a:buNone/>
            </a:pPr>
            <a:r>
              <a:rPr lang="en-US" dirty="0" smtClean="0"/>
              <a:t>a</a:t>
            </a:r>
            <a:r>
              <a:rPr lang="en-US" b="1" i="1" dirty="0" smtClean="0"/>
              <a:t> subset</a:t>
            </a:r>
            <a:r>
              <a:rPr lang="en-US" dirty="0" smtClean="0"/>
              <a:t> of what could go wrong.</a:t>
            </a:r>
          </a:p>
          <a:p>
            <a:pPr marL="0" indent="0">
              <a:buNone/>
            </a:pPr>
            <a:endParaRPr lang="en-US" sz="2400" dirty="0"/>
          </a:p>
          <a:p>
            <a:pPr marL="0" indent="0">
              <a:spcBef>
                <a:spcPts val="0"/>
              </a:spcBef>
              <a:buNone/>
            </a:pPr>
            <a:endParaRPr lang="en-US" dirty="0" smtClean="0"/>
          </a:p>
        </p:txBody>
      </p:sp>
      <p:sp>
        <p:nvSpPr>
          <p:cNvPr id="4" name="Slide Number Placeholder 3"/>
          <p:cNvSpPr>
            <a:spLocks noGrp="1"/>
          </p:cNvSpPr>
          <p:nvPr>
            <p:ph type="sldNum" sz="quarter" idx="12"/>
          </p:nvPr>
        </p:nvSpPr>
        <p:spPr/>
        <p:txBody>
          <a:bodyPr/>
          <a:lstStyle/>
          <a:p>
            <a:fld id="{020D7877-C959-004E-893B-886FCA3C907F}" type="slidenum">
              <a:rPr lang="en-US" smtClean="0"/>
              <a:pPr/>
              <a:t>18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81400"/>
            <a:ext cx="2895600" cy="1862248"/>
          </a:xfrm>
          <a:prstGeom prst="round2DiagRect">
            <a:avLst>
              <a:gd name="adj1" fmla="val 16667"/>
              <a:gd name="adj2" fmla="val 0"/>
            </a:avLst>
          </a:prstGeom>
          <a:ln w="38100" cmpd="sng">
            <a:solidFill>
              <a:srgbClr val="3366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532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2514600" y="1447800"/>
            <a:ext cx="6400800" cy="2438400"/>
          </a:xfrm>
          <a:prstGeom prst="rect">
            <a:avLst/>
          </a:prstGeom>
          <a:noFill/>
          <a:ln w="12700">
            <a:solidFill>
              <a:schemeClr val="tx1"/>
            </a:solidFill>
            <a:miter lim="800000"/>
            <a:headEnd/>
            <a:tailEnd/>
          </a:ln>
        </p:spPr>
        <p:txBody>
          <a:bodyPr>
            <a:prstTxWarp prst="textNoShape">
              <a:avLst/>
            </a:prstTxWarp>
          </a:bodyPr>
          <a:lstStyle/>
          <a:p>
            <a:pPr algn="l">
              <a:spcAft>
                <a:spcPts val="600"/>
              </a:spcAft>
            </a:pPr>
            <a:r>
              <a:rPr lang="en-US" sz="2800" dirty="0"/>
              <a:t>“The conclusion is pretty straightforward. Traditional systems engineering doesn’t lend itself to managing the engineering of </a:t>
            </a:r>
            <a:r>
              <a:rPr lang="en-US" sz="2800" dirty="0" err="1"/>
              <a:t>AOCs</a:t>
            </a:r>
            <a:r>
              <a:rPr lang="en-US" sz="2800" dirty="0"/>
              <a:t> (and by extension, enterprises).”     </a:t>
            </a:r>
            <a:endParaRPr lang="en-US" sz="2800" b="0" dirty="0"/>
          </a:p>
          <a:p>
            <a:pPr algn="l"/>
            <a:r>
              <a:rPr lang="en-US" sz="2800" b="0" dirty="0"/>
              <a:t>	        -</a:t>
            </a:r>
            <a:r>
              <a:rPr lang="en-US" sz="2800" b="0" i="1" dirty="0"/>
              <a:t> Doug Norman &amp; Michael </a:t>
            </a:r>
            <a:r>
              <a:rPr lang="en-US" sz="2800" b="0" i="1" dirty="0" err="1"/>
              <a:t>Kuras</a:t>
            </a:r>
            <a:r>
              <a:rPr lang="en-US" sz="2800" b="0" i="1" dirty="0"/>
              <a:t> </a:t>
            </a:r>
            <a:r>
              <a:rPr lang="en-US" sz="2800" b="0" dirty="0"/>
              <a:t/>
            </a:r>
            <a:br>
              <a:rPr lang="en-US" sz="2800" b="0" dirty="0"/>
            </a:br>
            <a:endParaRPr lang="en-US" sz="2800" b="0" dirty="0"/>
          </a:p>
        </p:txBody>
      </p:sp>
      <p:pic>
        <p:nvPicPr>
          <p:cNvPr id="18435" name="Picture 3"/>
          <p:cNvPicPr>
            <a:picLocks noChangeAspect="1"/>
          </p:cNvPicPr>
          <p:nvPr/>
        </p:nvPicPr>
        <p:blipFill>
          <a:blip r:embed="rId3"/>
          <a:srcRect/>
          <a:stretch>
            <a:fillRect/>
          </a:stretch>
        </p:blipFill>
        <p:spPr bwMode="auto">
          <a:xfrm>
            <a:off x="304800" y="1676400"/>
            <a:ext cx="1927225" cy="2006600"/>
          </a:xfrm>
          <a:prstGeom prst="rect">
            <a:avLst/>
          </a:prstGeom>
          <a:noFill/>
          <a:ln w="9525">
            <a:noFill/>
            <a:miter lim="800000"/>
            <a:headEnd/>
            <a:tailEnd/>
          </a:ln>
        </p:spPr>
      </p:pic>
      <p:sp>
        <p:nvSpPr>
          <p:cNvPr id="18436" name="Rectangle 4"/>
          <p:cNvSpPr>
            <a:spLocks noChangeArrowheads="1"/>
          </p:cNvSpPr>
          <p:nvPr/>
        </p:nvSpPr>
        <p:spPr bwMode="auto">
          <a:xfrm>
            <a:off x="2870200" y="5976938"/>
            <a:ext cx="6273800" cy="738664"/>
          </a:xfrm>
          <a:prstGeom prst="rect">
            <a:avLst/>
          </a:prstGeom>
          <a:noFill/>
          <a:ln w="9525">
            <a:noFill/>
            <a:miter lim="800000"/>
            <a:headEnd/>
            <a:tailEnd/>
          </a:ln>
        </p:spPr>
        <p:txBody>
          <a:bodyPr>
            <a:prstTxWarp prst="textNoShape">
              <a:avLst/>
            </a:prstTxWarp>
            <a:spAutoFit/>
          </a:bodyPr>
          <a:lstStyle/>
          <a:p>
            <a:pPr marL="287338" indent="-287338" algn="just">
              <a:lnSpc>
                <a:spcPct val="100000"/>
              </a:lnSpc>
              <a:spcAft>
                <a:spcPct val="0"/>
              </a:spcAft>
            </a:pPr>
            <a:r>
              <a:rPr lang="en-US" sz="1400" b="0"/>
              <a:t>Norman, D.O. &amp; Kuras, M.L. (2006). Engineering complex systems. In D. Braha, A.A. Minai, &amp; Y. Bar-Yam (Eds.), </a:t>
            </a:r>
            <a:r>
              <a:rPr lang="en-US" sz="1400" b="0" i="1"/>
              <a:t>Understanding complex systems</a:t>
            </a:r>
            <a:r>
              <a:rPr lang="en-US" sz="1400" b="0"/>
              <a:t> (Ch 10). Heidelberg, GE: SpringerLink.</a:t>
            </a:r>
            <a:endParaRPr lang="en-US" sz="1400"/>
          </a:p>
        </p:txBody>
      </p:sp>
    </p:spTree>
    <p:extLst>
      <p:ext uri="{BB962C8B-B14F-4D97-AF65-F5344CB8AC3E}">
        <p14:creationId xmlns:p14="http://schemas.microsoft.com/office/powerpoint/2010/main" val="244210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752475"/>
          </a:xfrm>
        </p:spPr>
        <p:txBody>
          <a:bodyPr>
            <a:normAutofit fontScale="90000"/>
          </a:bodyPr>
          <a:lstStyle/>
          <a:p>
            <a:r>
              <a:rPr lang="en-US" dirty="0" smtClean="0"/>
              <a:t>INCOSE Working Groups – </a:t>
            </a:r>
            <a:br>
              <a:rPr lang="en-US" dirty="0" smtClean="0"/>
            </a:br>
            <a:r>
              <a:rPr lang="en-US" dirty="0" smtClean="0"/>
              <a:t>A Way to Get More Involved</a:t>
            </a:r>
            <a:endParaRPr lang="en-US" dirty="0"/>
          </a:p>
        </p:txBody>
      </p:sp>
      <p:sp>
        <p:nvSpPr>
          <p:cNvPr id="3" name="Content Placeholder 2"/>
          <p:cNvSpPr>
            <a:spLocks noGrp="1"/>
          </p:cNvSpPr>
          <p:nvPr>
            <p:ph idx="1"/>
          </p:nvPr>
        </p:nvSpPr>
        <p:spPr>
          <a:xfrm>
            <a:off x="457200" y="1412875"/>
            <a:ext cx="8229600" cy="5140325"/>
          </a:xfrm>
        </p:spPr>
        <p:txBody>
          <a:bodyPr/>
          <a:lstStyle/>
          <a:p>
            <a:r>
              <a:rPr lang="en-US" dirty="0" smtClean="0"/>
              <a:t>More than 40 Working Groups</a:t>
            </a:r>
          </a:p>
          <a:p>
            <a:pPr lvl="1"/>
            <a:r>
              <a:rPr lang="en-US" dirty="0" smtClean="0"/>
              <a:t>Hold meetings at INCOSE events</a:t>
            </a:r>
          </a:p>
          <a:p>
            <a:pPr lvl="2"/>
            <a:r>
              <a:rPr lang="en-US" dirty="0" smtClean="0"/>
              <a:t>Educational, networking, planning</a:t>
            </a:r>
          </a:p>
          <a:p>
            <a:pPr lvl="1"/>
            <a:r>
              <a:rPr lang="en-US" dirty="0" smtClean="0"/>
              <a:t>Produce papers</a:t>
            </a:r>
          </a:p>
          <a:p>
            <a:pPr lvl="1"/>
            <a:r>
              <a:rPr lang="en-US" dirty="0" smtClean="0"/>
              <a:t>Coordinate meeting panels</a:t>
            </a:r>
          </a:p>
          <a:p>
            <a:pPr lvl="1"/>
            <a:r>
              <a:rPr lang="en-US" dirty="0" smtClean="0"/>
              <a:t>Collaborate to identify and develop working group products</a:t>
            </a:r>
          </a:p>
          <a:p>
            <a:pPr lvl="1"/>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2</a:t>
            </a:fld>
            <a:endParaRPr lang="en-US"/>
          </a:p>
        </p:txBody>
      </p:sp>
    </p:spTree>
    <p:extLst>
      <p:ext uri="{BB962C8B-B14F-4D97-AF65-F5344CB8AC3E}">
        <p14:creationId xmlns:p14="http://schemas.microsoft.com/office/powerpoint/2010/main" val="75043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0" y="1219200"/>
            <a:ext cx="5410200" cy="5334000"/>
          </a:xfrm>
          <a:prstGeom prst="rect">
            <a:avLst/>
          </a:prstGeom>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14400" y="238125"/>
            <a:ext cx="7315200" cy="752475"/>
          </a:xfrm>
        </p:spPr>
        <p:txBody>
          <a:bodyPr>
            <a:noAutofit/>
          </a:bodyPr>
          <a:lstStyle/>
          <a:p>
            <a:pPr>
              <a:lnSpc>
                <a:spcPct val="90000"/>
              </a:lnSpc>
            </a:pPr>
            <a:r>
              <a:rPr lang="en-US" sz="3600" dirty="0" smtClean="0"/>
              <a:t>Dave Snowden’s </a:t>
            </a:r>
            <a:r>
              <a:rPr lang="en-US" sz="3600" dirty="0" err="1" smtClean="0"/>
              <a:t>Cynefin</a:t>
            </a:r>
            <a:r>
              <a:rPr lang="en-US" sz="3600" dirty="0" smtClean="0"/>
              <a:t> Framework</a:t>
            </a:r>
            <a:endParaRPr lang="en-US" sz="3600" dirty="0"/>
          </a:p>
        </p:txBody>
      </p:sp>
      <p:sp>
        <p:nvSpPr>
          <p:cNvPr id="3" name="Slide Number Placeholder 2"/>
          <p:cNvSpPr>
            <a:spLocks noGrp="1"/>
          </p:cNvSpPr>
          <p:nvPr>
            <p:ph type="sldNum" sz="quarter" idx="12"/>
          </p:nvPr>
        </p:nvSpPr>
        <p:spPr/>
        <p:txBody>
          <a:bodyPr/>
          <a:lstStyle/>
          <a:p>
            <a:fld id="{020D7877-C959-004E-893B-886FCA3C907F}" type="slidenum">
              <a:rPr lang="en-US" smtClean="0"/>
              <a:pPr/>
              <a:t>20</a:t>
            </a:fld>
            <a:endParaRPr lang="en-US"/>
          </a:p>
        </p:txBody>
      </p:sp>
      <p:pic>
        <p:nvPicPr>
          <p:cNvPr id="4" name="Picture 2"/>
          <p:cNvPicPr>
            <a:picLocks noChangeAspect="1" noChangeArrowheads="1"/>
          </p:cNvPicPr>
          <p:nvPr/>
        </p:nvPicPr>
        <p:blipFill>
          <a:blip r:embed="rId2"/>
          <a:srcRect/>
          <a:stretch>
            <a:fillRect/>
          </a:stretch>
        </p:blipFill>
        <p:spPr bwMode="auto">
          <a:xfrm>
            <a:off x="2055637" y="1371600"/>
            <a:ext cx="5107163" cy="5034204"/>
          </a:xfrm>
          <a:prstGeom prst="rect">
            <a:avLst/>
          </a:prstGeom>
          <a:noFill/>
          <a:ln w="9525">
            <a:noFill/>
            <a:miter lim="800000"/>
            <a:headEnd/>
            <a:tailEnd/>
          </a:ln>
          <a:effectLst/>
        </p:spPr>
      </p:pic>
      <p:sp>
        <p:nvSpPr>
          <p:cNvPr id="6" name="Rectangle 5"/>
          <p:cNvSpPr/>
          <p:nvPr/>
        </p:nvSpPr>
        <p:spPr>
          <a:xfrm>
            <a:off x="6112401" y="6564686"/>
            <a:ext cx="3031599" cy="276999"/>
          </a:xfrm>
          <a:prstGeom prst="rect">
            <a:avLst/>
          </a:prstGeom>
          <a:solidFill>
            <a:srgbClr val="CCFFCC"/>
          </a:solidFill>
        </p:spPr>
        <p:txBody>
          <a:bodyPr wrap="none">
            <a:spAutoFit/>
          </a:bodyPr>
          <a:lstStyle/>
          <a:p>
            <a:r>
              <a:rPr lang="en-US" sz="1200" dirty="0">
                <a:hlinkClick r:id="rId3"/>
              </a:rPr>
              <a:t>http://cognitive-edge.com/resources/videos</a:t>
            </a:r>
            <a:r>
              <a:rPr lang="en-US" sz="1200" dirty="0" smtClean="0">
                <a:hlinkClick r:id="rId3"/>
              </a:rPr>
              <a:t>/</a:t>
            </a:r>
            <a:r>
              <a:rPr lang="en-US" sz="1200" dirty="0" smtClean="0"/>
              <a:t> </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Solutions =?</a:t>
            </a:r>
            <a:endParaRPr lang="en-US" dirty="0"/>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pPr marL="0" indent="0">
              <a:buNone/>
            </a:pPr>
            <a:r>
              <a:rPr lang="en-US" dirty="0" smtClean="0"/>
              <a:t>Use existing systems engineering methods and tools that can accommodate</a:t>
            </a:r>
          </a:p>
          <a:p>
            <a:r>
              <a:rPr lang="en-US" dirty="0" smtClean="0"/>
              <a:t>Change and emergence</a:t>
            </a:r>
          </a:p>
          <a:p>
            <a:r>
              <a:rPr lang="en-US" dirty="0" smtClean="0"/>
              <a:t>Relationships, interactions, and synergies</a:t>
            </a:r>
          </a:p>
          <a:p>
            <a:r>
              <a:rPr lang="en-US" dirty="0" smtClean="0"/>
              <a:t>Permeable boundaries</a:t>
            </a:r>
          </a:p>
          <a:p>
            <a:r>
              <a:rPr lang="en-US" dirty="0"/>
              <a:t>U</a:t>
            </a:r>
            <a:r>
              <a:rPr lang="en-US" dirty="0" smtClean="0"/>
              <a:t>ncertainty and imprecision</a:t>
            </a:r>
          </a:p>
          <a:p>
            <a:pPr marL="0" indent="0" algn="ctr">
              <a:buNone/>
            </a:pPr>
            <a:r>
              <a:rPr lang="en-US" dirty="0" smtClean="0"/>
              <a:t>or</a:t>
            </a:r>
          </a:p>
          <a:p>
            <a:pPr marL="0" indent="0">
              <a:buNone/>
            </a:pPr>
            <a:r>
              <a:rPr lang="en-US" dirty="0" smtClean="0"/>
              <a:t>Use new methods, e.g., that are derived from complex systems principles</a:t>
            </a:r>
          </a:p>
          <a:p>
            <a:pPr marL="0" indent="0" algn="ctr">
              <a:buNone/>
            </a:pPr>
            <a:r>
              <a:rPr lang="en-US" dirty="0" smtClean="0"/>
              <a:t>or</a:t>
            </a:r>
          </a:p>
          <a:p>
            <a:pPr marL="0" indent="0">
              <a:buNone/>
            </a:pPr>
            <a:r>
              <a:rPr lang="en-US" dirty="0" smtClean="0"/>
              <a:t>????</a:t>
            </a:r>
          </a:p>
          <a:p>
            <a:pPr marL="0" indent="0">
              <a:buNone/>
            </a:pPr>
            <a:endParaRPr lang="en-US" dirty="0" smtClean="0"/>
          </a:p>
          <a:p>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21</a:t>
            </a:fld>
            <a:endParaRPr lang="en-US"/>
          </a:p>
        </p:txBody>
      </p:sp>
    </p:spTree>
    <p:extLst>
      <p:ext uri="{BB962C8B-B14F-4D97-AF65-F5344CB8AC3E}">
        <p14:creationId xmlns:p14="http://schemas.microsoft.com/office/powerpoint/2010/main" val="307364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Some Ideas	</a:t>
            </a:r>
            <a:br>
              <a:rPr lang="en-US" dirty="0" smtClean="0"/>
            </a:br>
            <a:r>
              <a:rPr lang="en-US" sz="3600" dirty="0" err="1" smtClean="0"/>
              <a:t>Sillitto</a:t>
            </a:r>
            <a:r>
              <a:rPr lang="en-US" sz="3600" dirty="0" smtClean="0"/>
              <a:t>, 2010</a:t>
            </a:r>
            <a:endParaRPr lang="en-US" sz="3600" dirty="0"/>
          </a:p>
        </p:txBody>
      </p:sp>
      <p:sp>
        <p:nvSpPr>
          <p:cNvPr id="3" name="Content Placeholder 2"/>
          <p:cNvSpPr>
            <a:spLocks noGrp="1"/>
          </p:cNvSpPr>
          <p:nvPr>
            <p:ph idx="1"/>
          </p:nvPr>
        </p:nvSpPr>
        <p:spPr>
          <a:xfrm>
            <a:off x="457200" y="1828800"/>
            <a:ext cx="8229600" cy="5257800"/>
          </a:xfrm>
        </p:spPr>
        <p:txBody>
          <a:bodyPr>
            <a:normAutofit/>
          </a:bodyPr>
          <a:lstStyle/>
          <a:p>
            <a:pPr>
              <a:spcAft>
                <a:spcPts val="600"/>
              </a:spcAft>
            </a:pPr>
            <a:r>
              <a:rPr lang="en-US" sz="2800" dirty="0" smtClean="0"/>
              <a:t>Maintain system stability while achieving useful emergent behavior</a:t>
            </a:r>
          </a:p>
          <a:p>
            <a:pPr lvl="1"/>
            <a:r>
              <a:rPr lang="en-US" sz="2400" dirty="0" smtClean="0"/>
              <a:t>Understand how micro-actions influence macro-behavior</a:t>
            </a:r>
          </a:p>
          <a:p>
            <a:pPr lvl="2">
              <a:spcAft>
                <a:spcPts val="600"/>
              </a:spcAft>
            </a:pPr>
            <a:r>
              <a:rPr lang="en-US" dirty="0" smtClean="0"/>
              <a:t>Naturalistic research to understand system</a:t>
            </a:r>
          </a:p>
          <a:p>
            <a:pPr lvl="1"/>
            <a:r>
              <a:rPr lang="en-US" sz="2400" dirty="0" smtClean="0"/>
              <a:t>Identify and monitor the system’s </a:t>
            </a:r>
            <a:r>
              <a:rPr lang="en-US" sz="2400" b="1" dirty="0" smtClean="0"/>
              <a:t>Stability Margin</a:t>
            </a:r>
          </a:p>
          <a:p>
            <a:pPr lvl="2"/>
            <a:r>
              <a:rPr lang="en-US" dirty="0"/>
              <a:t>R</a:t>
            </a:r>
            <a:r>
              <a:rPr lang="en-US" dirty="0" smtClean="0"/>
              <a:t>eal-time health indicators=?</a:t>
            </a:r>
          </a:p>
          <a:p>
            <a:pPr lvl="2"/>
            <a:r>
              <a:rPr lang="en-US" dirty="0"/>
              <a:t>S</a:t>
            </a:r>
            <a:r>
              <a:rPr lang="en-US" dirty="0" smtClean="0"/>
              <a:t>ystem’s selective pressures =?</a:t>
            </a:r>
          </a:p>
          <a:p>
            <a:pPr lvl="2"/>
            <a:r>
              <a:rPr lang="en-US" dirty="0"/>
              <a:t>A</a:t>
            </a:r>
            <a:r>
              <a:rPr lang="en-US" dirty="0" smtClean="0"/>
              <a:t>void drift</a:t>
            </a:r>
          </a:p>
          <a:p>
            <a:pPr lvl="2"/>
            <a:r>
              <a:rPr lang="en-US" dirty="0" smtClean="0"/>
              <a:t>Ex: Petrochemical Process Control</a:t>
            </a:r>
          </a:p>
          <a:p>
            <a:pPr marL="0" indent="0">
              <a:buNone/>
            </a:pPr>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22</a:t>
            </a:fld>
            <a:endParaRPr lang="en-US"/>
          </a:p>
        </p:txBody>
      </p:sp>
    </p:spTree>
    <p:extLst>
      <p:ext uri="{BB962C8B-B14F-4D97-AF65-F5344CB8AC3E}">
        <p14:creationId xmlns:p14="http://schemas.microsoft.com/office/powerpoint/2010/main" val="808995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Some Ideas	</a:t>
            </a:r>
            <a:br>
              <a:rPr lang="en-US" dirty="0" smtClean="0"/>
            </a:br>
            <a:r>
              <a:rPr lang="en-US" sz="3600" dirty="0" err="1" smtClean="0"/>
              <a:t>Sillitto</a:t>
            </a:r>
            <a:r>
              <a:rPr lang="en-US" sz="3600" dirty="0" smtClean="0"/>
              <a:t>, 2010</a:t>
            </a:r>
            <a:endParaRPr lang="en-US" sz="3600" dirty="0"/>
          </a:p>
        </p:txBody>
      </p:sp>
      <p:sp>
        <p:nvSpPr>
          <p:cNvPr id="3" name="Content Placeholder 2"/>
          <p:cNvSpPr>
            <a:spLocks noGrp="1"/>
          </p:cNvSpPr>
          <p:nvPr>
            <p:ph idx="1"/>
          </p:nvPr>
        </p:nvSpPr>
        <p:spPr>
          <a:xfrm>
            <a:off x="457200" y="1447800"/>
            <a:ext cx="8229600" cy="5410200"/>
          </a:xfrm>
        </p:spPr>
        <p:txBody>
          <a:bodyPr>
            <a:normAutofit/>
          </a:bodyPr>
          <a:lstStyle/>
          <a:p>
            <a:pPr>
              <a:spcBef>
                <a:spcPts val="24"/>
              </a:spcBef>
            </a:pPr>
            <a:r>
              <a:rPr lang="en-US" sz="2800" dirty="0" smtClean="0"/>
              <a:t>Feedback for Protection</a:t>
            </a:r>
          </a:p>
          <a:p>
            <a:pPr lvl="1">
              <a:spcBef>
                <a:spcPts val="24"/>
              </a:spcBef>
            </a:pPr>
            <a:r>
              <a:rPr lang="en-US" sz="2400" dirty="0" smtClean="0"/>
              <a:t>From deliberate threats</a:t>
            </a:r>
          </a:p>
          <a:p>
            <a:pPr lvl="2">
              <a:spcBef>
                <a:spcPts val="24"/>
              </a:spcBef>
            </a:pPr>
            <a:r>
              <a:rPr lang="en-US" dirty="0" smtClean="0"/>
              <a:t>Optimization and connectivity as sources of vulnerability </a:t>
            </a:r>
          </a:p>
          <a:p>
            <a:pPr lvl="2">
              <a:spcBef>
                <a:spcPts val="24"/>
              </a:spcBef>
            </a:pPr>
            <a:r>
              <a:rPr lang="en-US" dirty="0" smtClean="0"/>
              <a:t>Co-opting for ill intents</a:t>
            </a:r>
          </a:p>
          <a:p>
            <a:pPr lvl="3">
              <a:spcBef>
                <a:spcPts val="24"/>
              </a:spcBef>
            </a:pPr>
            <a:r>
              <a:rPr lang="en-US" sz="2400" dirty="0" err="1" smtClean="0"/>
              <a:t>Cybertheft</a:t>
            </a:r>
            <a:r>
              <a:rPr lang="en-US" sz="2400" dirty="0" smtClean="0"/>
              <a:t>, hijacking</a:t>
            </a:r>
          </a:p>
          <a:p>
            <a:pPr>
              <a:spcBef>
                <a:spcPts val="1224"/>
              </a:spcBef>
            </a:pPr>
            <a:r>
              <a:rPr lang="en-US" sz="2800" dirty="0" smtClean="0"/>
              <a:t>Shift focus from risk management to opportunity management</a:t>
            </a:r>
          </a:p>
          <a:p>
            <a:pPr lvl="1"/>
            <a:r>
              <a:rPr lang="en-US" sz="2400" dirty="0" smtClean="0"/>
              <a:t>Systems get their value from the purposes they serve.</a:t>
            </a:r>
          </a:p>
          <a:p>
            <a:pPr>
              <a:spcBef>
                <a:spcPts val="1272"/>
              </a:spcBef>
            </a:pPr>
            <a:r>
              <a:rPr lang="en-US" sz="2800" dirty="0" smtClean="0"/>
              <a:t>Model </a:t>
            </a:r>
            <a:r>
              <a:rPr lang="en-US" sz="2800" dirty="0"/>
              <a:t>system</a:t>
            </a:r>
            <a:r>
              <a:rPr lang="en-US" sz="2800" dirty="0" smtClean="0"/>
              <a:t> architectures as interacting layers of webs with social and technical connections</a:t>
            </a:r>
          </a:p>
          <a:p>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23</a:t>
            </a:fld>
            <a:endParaRPr lang="en-US"/>
          </a:p>
        </p:txBody>
      </p:sp>
    </p:spTree>
    <p:extLst>
      <p:ext uri="{BB962C8B-B14F-4D97-AF65-F5344CB8AC3E}">
        <p14:creationId xmlns:p14="http://schemas.microsoft.com/office/powerpoint/2010/main" val="124945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2000" y="3124200"/>
            <a:ext cx="7923213" cy="1347787"/>
          </a:xfrm>
        </p:spPr>
        <p:txBody>
          <a:bodyPr>
            <a:noAutofit/>
          </a:bodyPr>
          <a:lstStyle/>
          <a:p>
            <a:pPr>
              <a:spcBef>
                <a:spcPts val="0"/>
              </a:spcBef>
            </a:pPr>
            <a:r>
              <a:rPr lang="en-US" sz="4000" b="1" dirty="0" smtClean="0"/>
              <a:t>Complex Systems Principles </a:t>
            </a:r>
          </a:p>
          <a:p>
            <a:pPr>
              <a:spcBef>
                <a:spcPts val="0"/>
              </a:spcBef>
            </a:pPr>
            <a:r>
              <a:rPr lang="en-US" sz="4000" dirty="0" smtClean="0"/>
              <a:t>Offer a Means </a:t>
            </a:r>
          </a:p>
          <a:p>
            <a:pPr>
              <a:spcBef>
                <a:spcPts val="0"/>
              </a:spcBef>
            </a:pPr>
            <a:r>
              <a:rPr lang="en-US" sz="4000" dirty="0" smtClean="0"/>
              <a:t>to Tie Together </a:t>
            </a:r>
          </a:p>
          <a:p>
            <a:pPr>
              <a:spcBef>
                <a:spcPts val="0"/>
              </a:spcBef>
            </a:pPr>
            <a:r>
              <a:rPr lang="en-US" sz="4000" dirty="0"/>
              <a:t>t</a:t>
            </a:r>
            <a:r>
              <a:rPr lang="en-US" sz="4000" dirty="0" smtClean="0"/>
              <a:t>he Social and Technical,</a:t>
            </a:r>
          </a:p>
          <a:p>
            <a:pPr>
              <a:spcBef>
                <a:spcPts val="0"/>
              </a:spcBef>
            </a:pPr>
            <a:r>
              <a:rPr lang="en-US" sz="4000" dirty="0" smtClean="0"/>
              <a:t>Micro and Macro</a:t>
            </a:r>
            <a:endParaRPr lang="en-US" sz="4000" dirty="0"/>
          </a:p>
        </p:txBody>
      </p:sp>
      <p:sp>
        <p:nvSpPr>
          <p:cNvPr id="2" name="Slide Number Placeholder 1"/>
          <p:cNvSpPr>
            <a:spLocks noGrp="1"/>
          </p:cNvSpPr>
          <p:nvPr>
            <p:ph type="sldNum" sz="quarter" idx="12"/>
          </p:nvPr>
        </p:nvSpPr>
        <p:spPr/>
        <p:txBody>
          <a:bodyPr/>
          <a:lstStyle/>
          <a:p>
            <a:fld id="{8AF02B71-8991-4516-A01E-F1A9ACD28BDC}" type="slidenum">
              <a:rPr lang="en-US" smtClean="0"/>
              <a:pPr/>
              <a:t>24</a:t>
            </a:fld>
            <a:endParaRPr lang="en-US"/>
          </a:p>
        </p:txBody>
      </p:sp>
    </p:spTree>
    <p:extLst>
      <p:ext uri="{BB962C8B-B14F-4D97-AF65-F5344CB8AC3E}">
        <p14:creationId xmlns:p14="http://schemas.microsoft.com/office/powerpoint/2010/main" val="263773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0D7877-C959-004E-893B-886FCA3C907F}" type="slidenum">
              <a:rPr lang="en-US" smtClean="0"/>
              <a:pPr/>
              <a:t>25</a:t>
            </a:fld>
            <a:endParaRPr lang="en-US"/>
          </a:p>
        </p:txBody>
      </p:sp>
      <p:pic>
        <p:nvPicPr>
          <p:cNvPr id="6" name="Picture 5"/>
          <p:cNvPicPr>
            <a:picLocks noChangeAspect="1"/>
          </p:cNvPicPr>
          <p:nvPr/>
        </p:nvPicPr>
        <p:blipFill>
          <a:blip r:embed="rId2"/>
          <a:stretch>
            <a:fillRect/>
          </a:stretch>
        </p:blipFill>
        <p:spPr>
          <a:xfrm>
            <a:off x="2211234" y="1984800"/>
            <a:ext cx="5320843" cy="3731924"/>
          </a:xfrm>
          <a:prstGeom prst="rect">
            <a:avLst/>
          </a:prstGeom>
        </p:spPr>
      </p:pic>
      <p:pic>
        <p:nvPicPr>
          <p:cNvPr id="7" name="Picture 2"/>
          <p:cNvPicPr>
            <a:picLocks noChangeAspect="1" noChangeArrowheads="1"/>
          </p:cNvPicPr>
          <p:nvPr/>
        </p:nvPicPr>
        <p:blipFill>
          <a:blip r:embed="rId3"/>
          <a:srcRect/>
          <a:stretch>
            <a:fillRect/>
          </a:stretch>
        </p:blipFill>
        <p:spPr bwMode="auto">
          <a:xfrm>
            <a:off x="1768231" y="4907734"/>
            <a:ext cx="1729153" cy="952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1094154" y="381000"/>
            <a:ext cx="7463692" cy="1787769"/>
          </a:xfrm>
          <a:prstGeom prst="ellipse">
            <a:avLst/>
          </a:prstGeom>
          <a:solidFill>
            <a:schemeClr val="accent5">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2"/>
          <p:cNvPicPr>
            <a:picLocks noChangeAspect="1" noChangeArrowheads="1"/>
          </p:cNvPicPr>
          <p:nvPr/>
        </p:nvPicPr>
        <p:blipFill>
          <a:blip r:embed="rId3"/>
          <a:srcRect/>
          <a:stretch>
            <a:fillRect/>
          </a:stretch>
        </p:blipFill>
        <p:spPr bwMode="auto">
          <a:xfrm>
            <a:off x="5476631" y="5240504"/>
            <a:ext cx="2830144" cy="1558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590800" y="76200"/>
            <a:ext cx="4679462" cy="369332"/>
          </a:xfrm>
          <a:prstGeom prst="rect">
            <a:avLst/>
          </a:prstGeom>
          <a:solidFill>
            <a:schemeClr val="bg2">
              <a:lumMod val="20000"/>
              <a:lumOff val="80000"/>
            </a:schemeClr>
          </a:solidFill>
          <a:ln>
            <a:solidFill>
              <a:schemeClr val="bg1"/>
            </a:solidFill>
          </a:ln>
        </p:spPr>
        <p:txBody>
          <a:bodyPr wrap="square" rtlCol="0">
            <a:spAutoFit/>
          </a:bodyPr>
          <a:lstStyle/>
          <a:p>
            <a:pPr algn="ctr"/>
            <a:r>
              <a:rPr lang="en-US" b="1" dirty="0" smtClean="0">
                <a:solidFill>
                  <a:schemeClr val="bg1"/>
                </a:solidFill>
              </a:rPr>
              <a:t>Core Sources of System Stability and Resilience</a:t>
            </a:r>
            <a:endParaRPr lang="en-US" b="1" dirty="0">
              <a:solidFill>
                <a:schemeClr val="bg1"/>
              </a:solidFill>
            </a:endParaRPr>
          </a:p>
        </p:txBody>
      </p:sp>
      <p:pic>
        <p:nvPicPr>
          <p:cNvPr id="11" name="Picture 10"/>
          <p:cNvPicPr>
            <a:picLocks noChangeAspect="1"/>
          </p:cNvPicPr>
          <p:nvPr/>
        </p:nvPicPr>
        <p:blipFill>
          <a:blip r:embed="rId4"/>
          <a:stretch>
            <a:fillRect/>
          </a:stretch>
        </p:blipFill>
        <p:spPr>
          <a:xfrm>
            <a:off x="4451838" y="1748695"/>
            <a:ext cx="2572239" cy="377642"/>
          </a:xfrm>
          <a:prstGeom prst="rect">
            <a:avLst/>
          </a:prstGeom>
          <a:ln>
            <a:solidFill>
              <a:srgbClr val="000090"/>
            </a:solidFill>
          </a:ln>
        </p:spPr>
      </p:pic>
      <p:sp>
        <p:nvSpPr>
          <p:cNvPr id="12" name="TextBox 11"/>
          <p:cNvSpPr txBox="1"/>
          <p:nvPr/>
        </p:nvSpPr>
        <p:spPr>
          <a:xfrm>
            <a:off x="4956422" y="1786312"/>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13" name="Picture 12"/>
          <p:cNvPicPr>
            <a:picLocks noChangeAspect="1"/>
          </p:cNvPicPr>
          <p:nvPr/>
        </p:nvPicPr>
        <p:blipFill>
          <a:blip r:embed="rId5"/>
          <a:stretch>
            <a:fillRect/>
          </a:stretch>
        </p:blipFill>
        <p:spPr>
          <a:xfrm>
            <a:off x="4414715" y="1417638"/>
            <a:ext cx="4143131" cy="268381"/>
          </a:xfrm>
          <a:prstGeom prst="rect">
            <a:avLst/>
          </a:prstGeom>
          <a:ln>
            <a:solidFill>
              <a:srgbClr val="000090"/>
            </a:solidFill>
          </a:ln>
        </p:spPr>
      </p:pic>
      <p:sp>
        <p:nvSpPr>
          <p:cNvPr id="14" name="TextBox 13"/>
          <p:cNvSpPr txBox="1"/>
          <p:nvPr/>
        </p:nvSpPr>
        <p:spPr>
          <a:xfrm>
            <a:off x="5973883" y="1417638"/>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15" name="Picture 14"/>
          <p:cNvPicPr>
            <a:picLocks noChangeAspect="1"/>
          </p:cNvPicPr>
          <p:nvPr/>
        </p:nvPicPr>
        <p:blipFill>
          <a:blip r:embed="rId6"/>
          <a:stretch>
            <a:fillRect/>
          </a:stretch>
        </p:blipFill>
        <p:spPr>
          <a:xfrm>
            <a:off x="4616943" y="1017098"/>
            <a:ext cx="4123834" cy="316523"/>
          </a:xfrm>
          <a:prstGeom prst="rect">
            <a:avLst/>
          </a:prstGeom>
          <a:ln>
            <a:solidFill>
              <a:srgbClr val="000090"/>
            </a:solidFill>
          </a:ln>
        </p:spPr>
      </p:pic>
      <p:sp>
        <p:nvSpPr>
          <p:cNvPr id="16" name="TextBox 15"/>
          <p:cNvSpPr txBox="1"/>
          <p:nvPr/>
        </p:nvSpPr>
        <p:spPr>
          <a:xfrm>
            <a:off x="5568463" y="1049161"/>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17" name="Picture 16"/>
          <p:cNvPicPr>
            <a:picLocks noChangeAspect="1"/>
          </p:cNvPicPr>
          <p:nvPr/>
        </p:nvPicPr>
        <p:blipFill>
          <a:blip r:embed="rId7"/>
          <a:stretch>
            <a:fillRect/>
          </a:stretch>
        </p:blipFill>
        <p:spPr>
          <a:xfrm>
            <a:off x="1768231" y="1177315"/>
            <a:ext cx="2560515" cy="847679"/>
          </a:xfrm>
          <a:prstGeom prst="rect">
            <a:avLst/>
          </a:prstGeom>
          <a:ln>
            <a:solidFill>
              <a:srgbClr val="000090"/>
            </a:solidFill>
          </a:ln>
        </p:spPr>
      </p:pic>
      <p:pic>
        <p:nvPicPr>
          <p:cNvPr id="18" name="Picture 17"/>
          <p:cNvPicPr>
            <a:picLocks noChangeAspect="1"/>
          </p:cNvPicPr>
          <p:nvPr/>
        </p:nvPicPr>
        <p:blipFill>
          <a:blip r:embed="rId8"/>
          <a:stretch>
            <a:fillRect/>
          </a:stretch>
        </p:blipFill>
        <p:spPr>
          <a:xfrm>
            <a:off x="831742" y="552939"/>
            <a:ext cx="4236449" cy="427839"/>
          </a:xfrm>
          <a:prstGeom prst="rect">
            <a:avLst/>
          </a:prstGeom>
          <a:ln>
            <a:solidFill>
              <a:srgbClr val="000090"/>
            </a:solidFill>
          </a:ln>
        </p:spPr>
      </p:pic>
      <p:sp>
        <p:nvSpPr>
          <p:cNvPr id="19" name="TextBox 18"/>
          <p:cNvSpPr txBox="1"/>
          <p:nvPr/>
        </p:nvSpPr>
        <p:spPr>
          <a:xfrm>
            <a:off x="2132369" y="611446"/>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sp>
        <p:nvSpPr>
          <p:cNvPr id="20" name="TextBox 19"/>
          <p:cNvSpPr txBox="1"/>
          <p:nvPr/>
        </p:nvSpPr>
        <p:spPr>
          <a:xfrm>
            <a:off x="2432198" y="1213434"/>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sp>
        <p:nvSpPr>
          <p:cNvPr id="21" name="TextBox 20"/>
          <p:cNvSpPr txBox="1"/>
          <p:nvPr/>
        </p:nvSpPr>
        <p:spPr>
          <a:xfrm>
            <a:off x="2510350" y="1655662"/>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22" name="Picture 21"/>
          <p:cNvPicPr>
            <a:picLocks noChangeAspect="1"/>
          </p:cNvPicPr>
          <p:nvPr/>
        </p:nvPicPr>
        <p:blipFill>
          <a:blip r:embed="rId9"/>
          <a:stretch>
            <a:fillRect/>
          </a:stretch>
        </p:blipFill>
        <p:spPr>
          <a:xfrm>
            <a:off x="5196498" y="616152"/>
            <a:ext cx="3558931" cy="315780"/>
          </a:xfrm>
          <a:prstGeom prst="rect">
            <a:avLst/>
          </a:prstGeom>
          <a:ln>
            <a:solidFill>
              <a:srgbClr val="000090"/>
            </a:solidFill>
          </a:ln>
        </p:spPr>
      </p:pic>
      <p:sp>
        <p:nvSpPr>
          <p:cNvPr id="23" name="TextBox 22"/>
          <p:cNvSpPr txBox="1"/>
          <p:nvPr/>
        </p:nvSpPr>
        <p:spPr>
          <a:xfrm>
            <a:off x="6086232" y="616152"/>
            <a:ext cx="517769" cy="369332"/>
          </a:xfrm>
          <a:prstGeom prst="rect">
            <a:avLst/>
          </a:prstGeom>
          <a:noFill/>
        </p:spPr>
        <p:txBody>
          <a:bodyPr wrap="square" rtlCol="0">
            <a:spAutoFit/>
          </a:bodyPr>
          <a:lstStyle/>
          <a:p>
            <a:pPr algn="ctr"/>
            <a:r>
              <a:rPr lang="en-US" dirty="0" smtClean="0">
                <a:solidFill>
                  <a:srgbClr val="000090"/>
                </a:solidFill>
              </a:rPr>
              <a:t>X</a:t>
            </a:r>
            <a:endParaRPr lang="en-US" dirty="0">
              <a:solidFill>
                <a:srgbClr val="000090"/>
              </a:solidFill>
            </a:endParaRPr>
          </a:p>
        </p:txBody>
      </p:sp>
      <p:sp>
        <p:nvSpPr>
          <p:cNvPr id="24" name="TextBox 23"/>
          <p:cNvSpPr txBox="1"/>
          <p:nvPr/>
        </p:nvSpPr>
        <p:spPr>
          <a:xfrm>
            <a:off x="152400" y="2209800"/>
            <a:ext cx="2667000" cy="1938992"/>
          </a:xfrm>
          <a:prstGeom prst="rect">
            <a:avLst/>
          </a:prstGeom>
          <a:solidFill>
            <a:schemeClr val="tx1">
              <a:lumMod val="95000"/>
            </a:schemeClr>
          </a:solidFill>
          <a:ln w="28575" cmpd="sng">
            <a:solidFill>
              <a:srgbClr val="008000"/>
            </a:solidFill>
          </a:ln>
        </p:spPr>
        <p:txBody>
          <a:bodyPr wrap="square" rtlCol="0">
            <a:spAutoFit/>
          </a:bodyPr>
          <a:lstStyle/>
          <a:p>
            <a:pPr algn="ctr"/>
            <a:r>
              <a:rPr lang="en-US" sz="2400" dirty="0" smtClean="0">
                <a:solidFill>
                  <a:srgbClr val="000090"/>
                </a:solidFill>
              </a:rPr>
              <a:t>Design specs need to be tied to system purpose and sources of system resilience.</a:t>
            </a:r>
            <a:endParaRPr lang="en-US" sz="2400" dirty="0">
              <a:solidFill>
                <a:srgbClr val="000090"/>
              </a:solidFill>
            </a:endParaRPr>
          </a:p>
        </p:txBody>
      </p:sp>
      <p:sp>
        <p:nvSpPr>
          <p:cNvPr id="25" name="Up-Down Arrow 24"/>
          <p:cNvSpPr/>
          <p:nvPr/>
        </p:nvSpPr>
        <p:spPr>
          <a:xfrm>
            <a:off x="4419600" y="2133600"/>
            <a:ext cx="548640" cy="685800"/>
          </a:xfrm>
          <a:prstGeom prst="up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Up-Down Arrow 26"/>
          <p:cNvSpPr/>
          <p:nvPr/>
        </p:nvSpPr>
        <p:spPr>
          <a:xfrm>
            <a:off x="7391400" y="1676400"/>
            <a:ext cx="548640" cy="3886200"/>
          </a:xfrm>
          <a:prstGeom prst="up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Up-Down Arrow 27"/>
          <p:cNvSpPr/>
          <p:nvPr/>
        </p:nvSpPr>
        <p:spPr>
          <a:xfrm>
            <a:off x="5562600" y="4800600"/>
            <a:ext cx="548640" cy="685800"/>
          </a:xfrm>
          <a:prstGeom prst="up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154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514600"/>
            <a:ext cx="8763000" cy="2564209"/>
          </a:xfrm>
          <a:prstGeom prst="rect">
            <a:avLst/>
          </a:prstGeom>
          <a:solidFill>
            <a:srgbClr val="D7850F">
              <a:alpha val="72000"/>
            </a:srgbClr>
          </a:solidFill>
          <a:ln>
            <a:solidFill>
              <a:srgbClr val="D7850F">
                <a:alpha val="21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22"/>
          <p:cNvSpPr>
            <a:spLocks noGrp="1"/>
          </p:cNvSpPr>
          <p:nvPr>
            <p:ph type="title"/>
          </p:nvPr>
        </p:nvSpPr>
        <p:spPr/>
        <p:txBody>
          <a:bodyPr/>
          <a:lstStyle/>
          <a:p>
            <a:r>
              <a:rPr lang="en-US" dirty="0" smtClean="0"/>
              <a:t>Five Sources of Tension</a:t>
            </a:r>
            <a:endParaRPr lang="en-US" dirty="0"/>
          </a:p>
        </p:txBody>
      </p:sp>
      <p:sp>
        <p:nvSpPr>
          <p:cNvPr id="3" name="Content Placeholder 2"/>
          <p:cNvSpPr>
            <a:spLocks noGrp="1"/>
          </p:cNvSpPr>
          <p:nvPr>
            <p:ph idx="1"/>
          </p:nvPr>
        </p:nvSpPr>
        <p:spPr>
          <a:xfrm>
            <a:off x="457200" y="1295400"/>
            <a:ext cx="8229600" cy="5211763"/>
          </a:xfrm>
        </p:spPr>
        <p:txBody>
          <a:bodyPr/>
          <a:lstStyle/>
          <a:p>
            <a:pPr marL="0" indent="0">
              <a:buNone/>
            </a:pPr>
            <a:r>
              <a:rPr lang="en-US" sz="3200" dirty="0" smtClean="0"/>
              <a:t>Complex </a:t>
            </a:r>
            <a:r>
              <a:rPr lang="en-US" sz="3200" dirty="0"/>
              <a:t>systems</a:t>
            </a:r>
            <a:r>
              <a:rPr lang="en-US" sz="3200" dirty="0" smtClean="0"/>
              <a:t> tend </a:t>
            </a:r>
            <a:r>
              <a:rPr lang="en-US" sz="3200" dirty="0"/>
              <a:t>to thrive on the right side of the </a:t>
            </a:r>
            <a:r>
              <a:rPr lang="en-US" sz="3200" dirty="0" smtClean="0"/>
              <a:t>scales.</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What matters is whether a change disrupts the system’s balance on any of these continua.</a:t>
            </a:r>
          </a:p>
          <a:p>
            <a:pPr marL="0" indent="0">
              <a:buNone/>
            </a:pPr>
            <a:endParaRPr lang="en-US" dirty="0" smtClean="0"/>
          </a:p>
        </p:txBody>
      </p:sp>
      <p:sp>
        <p:nvSpPr>
          <p:cNvPr id="2" name="Slide Number Placeholder 1"/>
          <p:cNvSpPr>
            <a:spLocks noGrp="1"/>
          </p:cNvSpPr>
          <p:nvPr>
            <p:ph type="sldNum" sz="quarter" idx="12"/>
          </p:nvPr>
        </p:nvSpPr>
        <p:spPr/>
        <p:txBody>
          <a:bodyPr/>
          <a:lstStyle/>
          <a:p>
            <a:fld id="{020D7877-C959-004E-893B-886FCA3C907F}" type="slidenum">
              <a:rPr lang="en-US" smtClean="0"/>
              <a:pPr/>
              <a:t>26</a:t>
            </a:fld>
            <a:endParaRPr lang="en-US"/>
          </a:p>
        </p:txBody>
      </p:sp>
      <p:sp>
        <p:nvSpPr>
          <p:cNvPr id="4" name="TextBox 3"/>
          <p:cNvSpPr txBox="1"/>
          <p:nvPr/>
        </p:nvSpPr>
        <p:spPr>
          <a:xfrm>
            <a:off x="397666" y="2590363"/>
            <a:ext cx="2861803" cy="430887"/>
          </a:xfrm>
          <a:prstGeom prst="rect">
            <a:avLst/>
          </a:prstGeom>
          <a:noFill/>
        </p:spPr>
        <p:txBody>
          <a:bodyPr wrap="square" rtlCol="0">
            <a:spAutoFit/>
          </a:bodyPr>
          <a:lstStyle/>
          <a:p>
            <a:pPr algn="r"/>
            <a:r>
              <a:rPr lang="en-US" sz="2200" dirty="0" smtClean="0"/>
              <a:t>Follow Plans</a:t>
            </a:r>
          </a:p>
        </p:txBody>
      </p:sp>
      <p:sp>
        <p:nvSpPr>
          <p:cNvPr id="5" name="TextBox 4"/>
          <p:cNvSpPr txBox="1"/>
          <p:nvPr/>
        </p:nvSpPr>
        <p:spPr>
          <a:xfrm>
            <a:off x="6582388" y="2580442"/>
            <a:ext cx="2224264" cy="430887"/>
          </a:xfrm>
          <a:prstGeom prst="rect">
            <a:avLst/>
          </a:prstGeom>
          <a:noFill/>
        </p:spPr>
        <p:txBody>
          <a:bodyPr wrap="square" rtlCol="0">
            <a:spAutoFit/>
          </a:bodyPr>
          <a:lstStyle/>
          <a:p>
            <a:r>
              <a:rPr lang="en-US" sz="2200" dirty="0" smtClean="0"/>
              <a:t>Flexibility</a:t>
            </a:r>
            <a:endParaRPr lang="en-US" sz="2200" dirty="0"/>
          </a:p>
        </p:txBody>
      </p:sp>
      <p:sp>
        <p:nvSpPr>
          <p:cNvPr id="9" name="Left-Right Arrow 8"/>
          <p:cNvSpPr/>
          <p:nvPr/>
        </p:nvSpPr>
        <p:spPr>
          <a:xfrm>
            <a:off x="3236096" y="2749309"/>
            <a:ext cx="3322919" cy="171402"/>
          </a:xfrm>
          <a:prstGeom prst="leftRightArrow">
            <a:avLst/>
          </a:prstGeom>
          <a:solidFill>
            <a:srgbClr val="008000"/>
          </a:solidFill>
          <a:ln w="19050" cap="flat" cmpd="sng" algn="ctr">
            <a:solidFill>
              <a:schemeClr val="accent3"/>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Box 9"/>
          <p:cNvSpPr txBox="1"/>
          <p:nvPr/>
        </p:nvSpPr>
        <p:spPr>
          <a:xfrm>
            <a:off x="76200" y="3020704"/>
            <a:ext cx="3183269" cy="430887"/>
          </a:xfrm>
          <a:prstGeom prst="rect">
            <a:avLst/>
          </a:prstGeom>
          <a:noFill/>
        </p:spPr>
        <p:txBody>
          <a:bodyPr wrap="square" rtlCol="0">
            <a:spAutoFit/>
          </a:bodyPr>
          <a:lstStyle/>
          <a:p>
            <a:pPr algn="r"/>
            <a:r>
              <a:rPr lang="en-US" sz="2200" dirty="0" smtClean="0"/>
              <a:t>Optimized/Specialized </a:t>
            </a:r>
          </a:p>
        </p:txBody>
      </p:sp>
      <p:sp>
        <p:nvSpPr>
          <p:cNvPr id="11" name="TextBox 10"/>
          <p:cNvSpPr txBox="1"/>
          <p:nvPr/>
        </p:nvSpPr>
        <p:spPr>
          <a:xfrm>
            <a:off x="6582388" y="3010783"/>
            <a:ext cx="2561612" cy="430887"/>
          </a:xfrm>
          <a:prstGeom prst="rect">
            <a:avLst/>
          </a:prstGeom>
          <a:noFill/>
        </p:spPr>
        <p:txBody>
          <a:bodyPr wrap="square" rtlCol="0">
            <a:spAutoFit/>
          </a:bodyPr>
          <a:lstStyle/>
          <a:p>
            <a:r>
              <a:rPr lang="en-US" sz="2200" dirty="0" smtClean="0"/>
              <a:t>Generic/Adaptive </a:t>
            </a:r>
            <a:endParaRPr lang="en-US" sz="2200" dirty="0"/>
          </a:p>
        </p:txBody>
      </p:sp>
      <p:sp>
        <p:nvSpPr>
          <p:cNvPr id="12" name="Left-Right Arrow 11"/>
          <p:cNvSpPr/>
          <p:nvPr/>
        </p:nvSpPr>
        <p:spPr>
          <a:xfrm>
            <a:off x="3236096" y="3179650"/>
            <a:ext cx="3322919" cy="171402"/>
          </a:xfrm>
          <a:prstGeom prst="leftRightArrow">
            <a:avLst/>
          </a:prstGeom>
          <a:solidFill>
            <a:srgbClr val="008000"/>
          </a:solidFill>
          <a:ln w="19050" cap="flat" cmpd="sng" algn="ctr">
            <a:solidFill>
              <a:schemeClr val="accent3"/>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TextBox 12"/>
          <p:cNvSpPr txBox="1"/>
          <p:nvPr/>
        </p:nvSpPr>
        <p:spPr>
          <a:xfrm>
            <a:off x="397666" y="3461512"/>
            <a:ext cx="2861803" cy="430887"/>
          </a:xfrm>
          <a:prstGeom prst="rect">
            <a:avLst/>
          </a:prstGeom>
          <a:noFill/>
        </p:spPr>
        <p:txBody>
          <a:bodyPr wrap="square" rtlCol="0">
            <a:spAutoFit/>
          </a:bodyPr>
          <a:lstStyle/>
          <a:p>
            <a:pPr algn="r"/>
            <a:r>
              <a:rPr lang="en-US" sz="2200" dirty="0" smtClean="0"/>
              <a:t>Centralized</a:t>
            </a:r>
          </a:p>
        </p:txBody>
      </p:sp>
      <p:sp>
        <p:nvSpPr>
          <p:cNvPr id="14" name="TextBox 13"/>
          <p:cNvSpPr txBox="1"/>
          <p:nvPr/>
        </p:nvSpPr>
        <p:spPr>
          <a:xfrm>
            <a:off x="6582388" y="3451591"/>
            <a:ext cx="2224264" cy="430887"/>
          </a:xfrm>
          <a:prstGeom prst="rect">
            <a:avLst/>
          </a:prstGeom>
          <a:noFill/>
        </p:spPr>
        <p:txBody>
          <a:bodyPr wrap="square" rtlCol="0">
            <a:spAutoFit/>
          </a:bodyPr>
          <a:lstStyle/>
          <a:p>
            <a:r>
              <a:rPr lang="en-US" sz="2200" dirty="0" smtClean="0"/>
              <a:t>Decentralized</a:t>
            </a:r>
            <a:endParaRPr lang="en-US" sz="2200" dirty="0"/>
          </a:p>
        </p:txBody>
      </p:sp>
      <p:sp>
        <p:nvSpPr>
          <p:cNvPr id="15" name="Left-Right Arrow 14"/>
          <p:cNvSpPr/>
          <p:nvPr/>
        </p:nvSpPr>
        <p:spPr>
          <a:xfrm>
            <a:off x="3236096" y="3620458"/>
            <a:ext cx="3322919" cy="171402"/>
          </a:xfrm>
          <a:prstGeom prst="leftRightArrow">
            <a:avLst/>
          </a:prstGeom>
          <a:solidFill>
            <a:srgbClr val="008000"/>
          </a:solidFill>
          <a:ln w="19050" cap="flat" cmpd="sng" algn="ctr">
            <a:solidFill>
              <a:schemeClr val="accent3"/>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TextBox 15"/>
          <p:cNvSpPr txBox="1"/>
          <p:nvPr/>
        </p:nvSpPr>
        <p:spPr>
          <a:xfrm>
            <a:off x="397666" y="3881188"/>
            <a:ext cx="2861803" cy="430887"/>
          </a:xfrm>
          <a:prstGeom prst="rect">
            <a:avLst/>
          </a:prstGeom>
          <a:noFill/>
        </p:spPr>
        <p:txBody>
          <a:bodyPr wrap="square" rtlCol="0">
            <a:spAutoFit/>
          </a:bodyPr>
          <a:lstStyle/>
          <a:p>
            <a:pPr algn="r"/>
            <a:r>
              <a:rPr lang="en-US" sz="2200" dirty="0" smtClean="0"/>
              <a:t>Short-Term Focus</a:t>
            </a:r>
          </a:p>
        </p:txBody>
      </p:sp>
      <p:sp>
        <p:nvSpPr>
          <p:cNvPr id="17" name="TextBox 16"/>
          <p:cNvSpPr txBox="1"/>
          <p:nvPr/>
        </p:nvSpPr>
        <p:spPr>
          <a:xfrm>
            <a:off x="6582388" y="3871267"/>
            <a:ext cx="2561612" cy="430887"/>
          </a:xfrm>
          <a:prstGeom prst="rect">
            <a:avLst/>
          </a:prstGeom>
          <a:noFill/>
        </p:spPr>
        <p:txBody>
          <a:bodyPr wrap="square" rtlCol="0">
            <a:spAutoFit/>
          </a:bodyPr>
          <a:lstStyle/>
          <a:p>
            <a:r>
              <a:rPr lang="en-US" sz="2200" dirty="0" smtClean="0"/>
              <a:t>Long-Term Focus</a:t>
            </a:r>
            <a:endParaRPr lang="en-US" sz="2200" dirty="0"/>
          </a:p>
        </p:txBody>
      </p:sp>
      <p:sp>
        <p:nvSpPr>
          <p:cNvPr id="18" name="Left-Right Arrow 17"/>
          <p:cNvSpPr/>
          <p:nvPr/>
        </p:nvSpPr>
        <p:spPr>
          <a:xfrm>
            <a:off x="3236096" y="4040134"/>
            <a:ext cx="3322919" cy="171402"/>
          </a:xfrm>
          <a:prstGeom prst="leftRightArrow">
            <a:avLst/>
          </a:prstGeom>
          <a:solidFill>
            <a:srgbClr val="008000"/>
          </a:solidFill>
          <a:ln w="19050" cap="flat" cmpd="sng" algn="ctr">
            <a:solidFill>
              <a:schemeClr val="accent3"/>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TextBox 18"/>
          <p:cNvSpPr txBox="1"/>
          <p:nvPr/>
        </p:nvSpPr>
        <p:spPr>
          <a:xfrm>
            <a:off x="397666" y="4321996"/>
            <a:ext cx="2861803" cy="769441"/>
          </a:xfrm>
          <a:prstGeom prst="rect">
            <a:avLst/>
          </a:prstGeom>
          <a:noFill/>
        </p:spPr>
        <p:txBody>
          <a:bodyPr wrap="square" rtlCol="0">
            <a:spAutoFit/>
          </a:bodyPr>
          <a:lstStyle/>
          <a:p>
            <a:pPr algn="r"/>
            <a:r>
              <a:rPr lang="en-US" sz="2200" dirty="0" smtClean="0"/>
              <a:t>Single Knowable Perspective</a:t>
            </a:r>
          </a:p>
        </p:txBody>
      </p:sp>
      <p:sp>
        <p:nvSpPr>
          <p:cNvPr id="20" name="TextBox 19"/>
          <p:cNvSpPr txBox="1"/>
          <p:nvPr/>
        </p:nvSpPr>
        <p:spPr>
          <a:xfrm>
            <a:off x="6582388" y="4312075"/>
            <a:ext cx="2224264" cy="769441"/>
          </a:xfrm>
          <a:prstGeom prst="rect">
            <a:avLst/>
          </a:prstGeom>
          <a:noFill/>
        </p:spPr>
        <p:txBody>
          <a:bodyPr wrap="square" rtlCol="0">
            <a:spAutoFit/>
          </a:bodyPr>
          <a:lstStyle/>
          <a:p>
            <a:r>
              <a:rPr lang="en-US" sz="2200" dirty="0" smtClean="0"/>
              <a:t>Multiple Perspectives</a:t>
            </a:r>
            <a:endParaRPr lang="en-US" sz="2200" dirty="0"/>
          </a:p>
        </p:txBody>
      </p:sp>
      <p:sp>
        <p:nvSpPr>
          <p:cNvPr id="21" name="Left-Right Arrow 20"/>
          <p:cNvSpPr/>
          <p:nvPr/>
        </p:nvSpPr>
        <p:spPr>
          <a:xfrm>
            <a:off x="3236096" y="4480942"/>
            <a:ext cx="3322919" cy="171402"/>
          </a:xfrm>
          <a:prstGeom prst="leftRightArrow">
            <a:avLst/>
          </a:prstGeom>
          <a:solidFill>
            <a:srgbClr val="008000"/>
          </a:solidFill>
          <a:ln w="19050" cap="flat" cmpd="sng" algn="ctr">
            <a:solidFill>
              <a:schemeClr val="accent3"/>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Oval 21"/>
          <p:cNvSpPr/>
          <p:nvPr/>
        </p:nvSpPr>
        <p:spPr>
          <a:xfrm>
            <a:off x="5410200" y="2569111"/>
            <a:ext cx="914400" cy="2416711"/>
          </a:xfrm>
          <a:prstGeom prst="ellipse">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 y="762000"/>
            <a:ext cx="8587423" cy="4548187"/>
          </a:xfrm>
        </p:spPr>
        <p:txBody>
          <a:bodyPr>
            <a:noAutofit/>
          </a:bodyPr>
          <a:lstStyle/>
          <a:p>
            <a:pPr algn="l">
              <a:buClr>
                <a:schemeClr val="tx1"/>
              </a:buClr>
            </a:pPr>
            <a:r>
              <a:rPr lang="en-US" sz="3200" dirty="0" smtClean="0">
                <a:solidFill>
                  <a:schemeClr val="tx1"/>
                </a:solidFill>
              </a:rPr>
              <a:t>Disruptions in the balance of those core system states could impact a system’s ability to:</a:t>
            </a:r>
          </a:p>
          <a:p>
            <a:pPr marL="457200" indent="-457200" algn="l">
              <a:buClr>
                <a:schemeClr val="tx1"/>
              </a:buClr>
              <a:buFont typeface="Arial"/>
              <a:buChar char="•"/>
            </a:pPr>
            <a:r>
              <a:rPr lang="en-US" sz="3200" dirty="0" smtClean="0">
                <a:solidFill>
                  <a:schemeClr val="tx1"/>
                </a:solidFill>
              </a:rPr>
              <a:t>Respond resiliently to the demands to which it had adapted.</a:t>
            </a:r>
          </a:p>
          <a:p>
            <a:pPr marL="457200" indent="-457200" algn="l">
              <a:buClr>
                <a:schemeClr val="tx1"/>
              </a:buClr>
              <a:buFont typeface="Arial"/>
              <a:buChar char="•"/>
            </a:pPr>
            <a:r>
              <a:rPr lang="en-US" sz="3200" dirty="0" smtClean="0">
                <a:solidFill>
                  <a:schemeClr val="tx1"/>
                </a:solidFill>
              </a:rPr>
              <a:t>Achieve its objectives</a:t>
            </a:r>
          </a:p>
          <a:p>
            <a:pPr marL="457200" indent="-457200" algn="l">
              <a:buClr>
                <a:schemeClr val="tx1"/>
              </a:buClr>
              <a:buFont typeface="Arial"/>
              <a:buChar char="•"/>
            </a:pPr>
            <a:r>
              <a:rPr lang="en-US" sz="3200" dirty="0" smtClean="0">
                <a:solidFill>
                  <a:schemeClr val="tx1"/>
                </a:solidFill>
              </a:rPr>
              <a:t>Maintain its health</a:t>
            </a:r>
          </a:p>
          <a:p>
            <a:pPr marL="914400" lvl="1" indent="-457200">
              <a:buClr>
                <a:schemeClr val="tx1"/>
              </a:buClr>
              <a:buFont typeface="Arial"/>
              <a:buChar char="•"/>
            </a:pPr>
            <a:r>
              <a:rPr lang="en-US" sz="3000" dirty="0" smtClean="0">
                <a:solidFill>
                  <a:schemeClr val="tx1"/>
                </a:solidFill>
              </a:rPr>
              <a:t>Protect itself and </a:t>
            </a:r>
            <a:r>
              <a:rPr lang="en-US" sz="3000" dirty="0">
                <a:solidFill>
                  <a:schemeClr val="tx1"/>
                </a:solidFill>
              </a:rPr>
              <a:t>its elements </a:t>
            </a:r>
            <a:r>
              <a:rPr lang="en-US" sz="3000" dirty="0" smtClean="0">
                <a:solidFill>
                  <a:schemeClr val="tx1"/>
                </a:solidFill>
              </a:rPr>
              <a:t>from </a:t>
            </a:r>
            <a:r>
              <a:rPr lang="en-US" sz="3000" dirty="0">
                <a:solidFill>
                  <a:schemeClr val="tx1"/>
                </a:solidFill>
              </a:rPr>
              <a:t>damage and injury</a:t>
            </a:r>
          </a:p>
        </p:txBody>
      </p:sp>
      <p:sp>
        <p:nvSpPr>
          <p:cNvPr id="2" name="Slide Number Placeholder 1"/>
          <p:cNvSpPr>
            <a:spLocks noGrp="1"/>
          </p:cNvSpPr>
          <p:nvPr>
            <p:ph type="sldNum" sz="quarter" idx="12"/>
          </p:nvPr>
        </p:nvSpPr>
        <p:spPr/>
        <p:txBody>
          <a:bodyPr/>
          <a:lstStyle/>
          <a:p>
            <a:fld id="{8AF02B71-8991-4516-A01E-F1A9ACD28BD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52475"/>
          </a:xfrm>
        </p:spPr>
        <p:txBody>
          <a:bodyPr>
            <a:normAutofit fontScale="90000"/>
          </a:bodyPr>
          <a:lstStyle/>
          <a:p>
            <a:r>
              <a:rPr lang="en-US" dirty="0" smtClean="0"/>
              <a:t>Five Sources of Tension</a:t>
            </a:r>
            <a:br>
              <a:rPr lang="en-US" dirty="0" smtClean="0"/>
            </a:br>
            <a:r>
              <a:rPr lang="en-US" dirty="0" smtClean="0"/>
              <a:t>Example: Live Air Combat Training</a:t>
            </a:r>
            <a:endParaRPr lang="en-US" dirty="0"/>
          </a:p>
        </p:txBody>
      </p:sp>
      <p:sp>
        <p:nvSpPr>
          <p:cNvPr id="3" name="Slide Number Placeholder 2"/>
          <p:cNvSpPr>
            <a:spLocks noGrp="1"/>
          </p:cNvSpPr>
          <p:nvPr>
            <p:ph type="sldNum" sz="quarter" idx="12"/>
          </p:nvPr>
        </p:nvSpPr>
        <p:spPr/>
        <p:txBody>
          <a:bodyPr/>
          <a:lstStyle/>
          <a:p>
            <a:fld id="{020D7877-C959-004E-893B-886FCA3C907F}" type="slidenum">
              <a:rPr lang="en-US" smtClean="0"/>
              <a:pPr/>
              <a:t>28</a:t>
            </a:fld>
            <a:endParaRPr lang="en-US"/>
          </a:p>
        </p:txBody>
      </p:sp>
      <p:sp>
        <p:nvSpPr>
          <p:cNvPr id="4" name="Rectangle 3"/>
          <p:cNvSpPr/>
          <p:nvPr/>
        </p:nvSpPr>
        <p:spPr>
          <a:xfrm>
            <a:off x="435527" y="1828800"/>
            <a:ext cx="8229600" cy="836960"/>
          </a:xfrm>
          <a:prstGeom prst="rect">
            <a:avLst/>
          </a:prstGeom>
          <a:solidFill>
            <a:srgbClr val="D7850F">
              <a:alpha val="72000"/>
            </a:srgbClr>
          </a:solidFill>
          <a:ln>
            <a:solidFill>
              <a:srgbClr val="D7850F">
                <a:alpha val="21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6229" y="1382531"/>
            <a:ext cx="3129940" cy="446276"/>
          </a:xfrm>
          <a:prstGeom prst="rect">
            <a:avLst/>
          </a:prstGeom>
          <a:noFill/>
        </p:spPr>
        <p:txBody>
          <a:bodyPr wrap="square" rtlCol="0">
            <a:spAutoFit/>
          </a:bodyPr>
          <a:lstStyle/>
          <a:p>
            <a:r>
              <a:rPr lang="en-US" sz="2200" dirty="0" smtClean="0"/>
              <a:t>Follow Plans</a:t>
            </a:r>
            <a:endParaRPr lang="en-US" sz="2200" dirty="0"/>
          </a:p>
        </p:txBody>
      </p:sp>
      <p:sp>
        <p:nvSpPr>
          <p:cNvPr id="6" name="TextBox 5"/>
          <p:cNvSpPr txBox="1"/>
          <p:nvPr/>
        </p:nvSpPr>
        <p:spPr>
          <a:xfrm>
            <a:off x="7461817" y="1395496"/>
            <a:ext cx="1742482" cy="446276"/>
          </a:xfrm>
          <a:prstGeom prst="rect">
            <a:avLst/>
          </a:prstGeom>
          <a:noFill/>
        </p:spPr>
        <p:txBody>
          <a:bodyPr wrap="square" rtlCol="0">
            <a:spAutoFit/>
          </a:bodyPr>
          <a:lstStyle/>
          <a:p>
            <a:r>
              <a:rPr lang="en-US" sz="2200" dirty="0" smtClean="0"/>
              <a:t>Flexibility</a:t>
            </a:r>
            <a:endParaRPr lang="en-US" sz="2200" dirty="0"/>
          </a:p>
        </p:txBody>
      </p:sp>
      <p:sp>
        <p:nvSpPr>
          <p:cNvPr id="15" name="TextBox 14"/>
          <p:cNvSpPr txBox="1"/>
          <p:nvPr/>
        </p:nvSpPr>
        <p:spPr>
          <a:xfrm>
            <a:off x="403521" y="4947132"/>
            <a:ext cx="3660515" cy="430887"/>
          </a:xfrm>
          <a:prstGeom prst="rect">
            <a:avLst/>
          </a:prstGeom>
          <a:noFill/>
        </p:spPr>
        <p:txBody>
          <a:bodyPr wrap="square" rtlCol="0">
            <a:spAutoFit/>
          </a:bodyPr>
          <a:lstStyle/>
          <a:p>
            <a:r>
              <a:rPr lang="en-US" sz="2200" dirty="0" smtClean="0"/>
              <a:t>Centralized</a:t>
            </a:r>
            <a:endParaRPr lang="en-US" sz="2200" dirty="0"/>
          </a:p>
        </p:txBody>
      </p:sp>
      <p:sp>
        <p:nvSpPr>
          <p:cNvPr id="18" name="TextBox 17"/>
          <p:cNvSpPr txBox="1"/>
          <p:nvPr/>
        </p:nvSpPr>
        <p:spPr>
          <a:xfrm>
            <a:off x="7089564" y="4959499"/>
            <a:ext cx="2995294" cy="430887"/>
          </a:xfrm>
          <a:prstGeom prst="rect">
            <a:avLst/>
          </a:prstGeom>
          <a:noFill/>
        </p:spPr>
        <p:txBody>
          <a:bodyPr wrap="square" rtlCol="0">
            <a:spAutoFit/>
          </a:bodyPr>
          <a:lstStyle/>
          <a:p>
            <a:r>
              <a:rPr lang="en-US" sz="2200" dirty="0" smtClean="0"/>
              <a:t>Decentralized</a:t>
            </a:r>
            <a:endParaRPr lang="en-US" sz="2200" dirty="0"/>
          </a:p>
        </p:txBody>
      </p:sp>
      <p:sp>
        <p:nvSpPr>
          <p:cNvPr id="20" name="Right Arrow 19"/>
          <p:cNvSpPr/>
          <p:nvPr/>
        </p:nvSpPr>
        <p:spPr>
          <a:xfrm>
            <a:off x="2493182" y="1719298"/>
            <a:ext cx="4900885" cy="684561"/>
          </a:xfrm>
          <a:prstGeom prst="rightArrow">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FFFFFF"/>
                </a:solidFill>
              </a:rPr>
              <a:t>Constructive aircraft are dynamic</a:t>
            </a:r>
            <a:endParaRPr lang="en-US" dirty="0">
              <a:solidFill>
                <a:srgbClr val="FFFFFF"/>
              </a:solidFill>
            </a:endParaRPr>
          </a:p>
        </p:txBody>
      </p:sp>
      <p:sp>
        <p:nvSpPr>
          <p:cNvPr id="21" name="Right Arrow 20"/>
          <p:cNvSpPr/>
          <p:nvPr/>
        </p:nvSpPr>
        <p:spPr>
          <a:xfrm flipH="1">
            <a:off x="1486460" y="2115378"/>
            <a:ext cx="5123098" cy="68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Constructive aircraft follow scripts</a:t>
            </a:r>
            <a:endParaRPr lang="en-US" dirty="0">
              <a:solidFill>
                <a:srgbClr val="FFFFFF"/>
              </a:solidFill>
            </a:endParaRPr>
          </a:p>
        </p:txBody>
      </p:sp>
      <p:sp>
        <p:nvSpPr>
          <p:cNvPr id="27" name="Rectangle 26"/>
          <p:cNvSpPr/>
          <p:nvPr/>
        </p:nvSpPr>
        <p:spPr>
          <a:xfrm>
            <a:off x="476793" y="5453408"/>
            <a:ext cx="8229600" cy="836960"/>
          </a:xfrm>
          <a:prstGeom prst="rect">
            <a:avLst/>
          </a:prstGeom>
          <a:solidFill>
            <a:srgbClr val="D7850F">
              <a:alpha val="72000"/>
            </a:srgbClr>
          </a:solidFill>
          <a:ln>
            <a:solidFill>
              <a:srgbClr val="D7850F">
                <a:alpha val="21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9848" y="3160003"/>
            <a:ext cx="3276600" cy="430887"/>
          </a:xfrm>
          <a:prstGeom prst="rect">
            <a:avLst/>
          </a:prstGeom>
          <a:noFill/>
        </p:spPr>
        <p:txBody>
          <a:bodyPr wrap="square" rtlCol="0">
            <a:spAutoFit/>
          </a:bodyPr>
          <a:lstStyle/>
          <a:p>
            <a:r>
              <a:rPr lang="en-US" sz="2200" dirty="0" smtClean="0"/>
              <a:t>Optimized/Specialized </a:t>
            </a:r>
          </a:p>
        </p:txBody>
      </p:sp>
      <p:sp>
        <p:nvSpPr>
          <p:cNvPr id="23" name="TextBox 22"/>
          <p:cNvSpPr txBox="1"/>
          <p:nvPr/>
        </p:nvSpPr>
        <p:spPr>
          <a:xfrm>
            <a:off x="6641922" y="3150082"/>
            <a:ext cx="2578278" cy="430887"/>
          </a:xfrm>
          <a:prstGeom prst="rect">
            <a:avLst/>
          </a:prstGeom>
          <a:noFill/>
        </p:spPr>
        <p:txBody>
          <a:bodyPr wrap="square" rtlCol="0">
            <a:spAutoFit/>
          </a:bodyPr>
          <a:lstStyle/>
          <a:p>
            <a:r>
              <a:rPr lang="en-US" sz="2200" dirty="0" smtClean="0"/>
              <a:t>Generic/Adaptive </a:t>
            </a:r>
            <a:endParaRPr lang="en-US" sz="2200" dirty="0"/>
          </a:p>
        </p:txBody>
      </p:sp>
      <p:sp>
        <p:nvSpPr>
          <p:cNvPr id="30" name="Rectangle 29"/>
          <p:cNvSpPr/>
          <p:nvPr/>
        </p:nvSpPr>
        <p:spPr>
          <a:xfrm>
            <a:off x="457200" y="3703053"/>
            <a:ext cx="8229600" cy="836960"/>
          </a:xfrm>
          <a:prstGeom prst="rect">
            <a:avLst/>
          </a:prstGeom>
          <a:solidFill>
            <a:srgbClr val="D7850F">
              <a:alpha val="72000"/>
            </a:srgbClr>
          </a:solidFill>
          <a:ln>
            <a:solidFill>
              <a:srgbClr val="D7850F">
                <a:alpha val="21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2599404" y="3580969"/>
            <a:ext cx="4895463" cy="684561"/>
          </a:xfrm>
          <a:prstGeom prst="rightArrow">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FFFFFF"/>
                </a:solidFill>
              </a:rPr>
              <a:t>Multiple rule sets to choose from</a:t>
            </a:r>
            <a:endParaRPr lang="en-US" dirty="0">
              <a:solidFill>
                <a:srgbClr val="FFFFFF"/>
              </a:solidFill>
            </a:endParaRPr>
          </a:p>
        </p:txBody>
      </p:sp>
      <p:sp>
        <p:nvSpPr>
          <p:cNvPr id="32" name="Right Arrow 31"/>
          <p:cNvSpPr/>
          <p:nvPr/>
        </p:nvSpPr>
        <p:spPr>
          <a:xfrm flipH="1">
            <a:off x="1587260" y="3977049"/>
            <a:ext cx="5123098" cy="68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Encoded rules only allow live aircraft to merge</a:t>
            </a:r>
            <a:endParaRPr lang="en-US" dirty="0">
              <a:solidFill>
                <a:srgbClr val="FFFFFF"/>
              </a:solidFill>
            </a:endParaRPr>
          </a:p>
        </p:txBody>
      </p:sp>
      <p:sp>
        <p:nvSpPr>
          <p:cNvPr id="33" name="Right Arrow 32"/>
          <p:cNvSpPr/>
          <p:nvPr/>
        </p:nvSpPr>
        <p:spPr>
          <a:xfrm>
            <a:off x="698501" y="5320159"/>
            <a:ext cx="7966626" cy="684561"/>
          </a:xfrm>
          <a:prstGeom prst="rightArrow">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FFFFFF"/>
                </a:solidFill>
              </a:rPr>
              <a:t>Decision making is decentralized; New roles, greater complexity increase it</a:t>
            </a:r>
            <a:endParaRPr lang="en-US" dirty="0">
              <a:solidFill>
                <a:srgbClr val="FFFFFF"/>
              </a:solidFill>
            </a:endParaRPr>
          </a:p>
        </p:txBody>
      </p:sp>
      <p:sp>
        <p:nvSpPr>
          <p:cNvPr id="34" name="Right Arrow 33"/>
          <p:cNvSpPr/>
          <p:nvPr/>
        </p:nvSpPr>
        <p:spPr>
          <a:xfrm flipH="1">
            <a:off x="435527" y="5716239"/>
            <a:ext cx="7743272" cy="68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Range Training Officer (RTO) monitors and oversees exercises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7494" y="2152427"/>
            <a:ext cx="3660515" cy="430887"/>
          </a:xfrm>
          <a:prstGeom prst="rect">
            <a:avLst/>
          </a:prstGeom>
          <a:noFill/>
        </p:spPr>
        <p:txBody>
          <a:bodyPr wrap="square" rtlCol="0">
            <a:spAutoFit/>
          </a:bodyPr>
          <a:lstStyle/>
          <a:p>
            <a:r>
              <a:rPr lang="en-US" sz="2200" dirty="0" smtClean="0"/>
              <a:t>Short-Term Focus</a:t>
            </a:r>
            <a:endParaRPr lang="en-US" sz="2200" dirty="0"/>
          </a:p>
        </p:txBody>
      </p:sp>
      <p:sp>
        <p:nvSpPr>
          <p:cNvPr id="13" name="TextBox 12"/>
          <p:cNvSpPr txBox="1"/>
          <p:nvPr/>
        </p:nvSpPr>
        <p:spPr>
          <a:xfrm>
            <a:off x="6601623" y="2133600"/>
            <a:ext cx="2995294" cy="430887"/>
          </a:xfrm>
          <a:prstGeom prst="rect">
            <a:avLst/>
          </a:prstGeom>
          <a:noFill/>
        </p:spPr>
        <p:txBody>
          <a:bodyPr wrap="square" rtlCol="0">
            <a:spAutoFit/>
          </a:bodyPr>
          <a:lstStyle/>
          <a:p>
            <a:r>
              <a:rPr lang="en-US" sz="2200" dirty="0" smtClean="0"/>
              <a:t>Long-Term Focus</a:t>
            </a:r>
            <a:endParaRPr lang="en-US" sz="2200" dirty="0"/>
          </a:p>
        </p:txBody>
      </p:sp>
      <p:sp>
        <p:nvSpPr>
          <p:cNvPr id="19" name="Rectangle 18"/>
          <p:cNvSpPr/>
          <p:nvPr/>
        </p:nvSpPr>
        <p:spPr>
          <a:xfrm>
            <a:off x="476793" y="2705398"/>
            <a:ext cx="8229600" cy="836960"/>
          </a:xfrm>
          <a:prstGeom prst="rect">
            <a:avLst/>
          </a:prstGeom>
          <a:solidFill>
            <a:srgbClr val="D7850F">
              <a:alpha val="72000"/>
            </a:srgbClr>
          </a:solidFill>
          <a:ln>
            <a:solidFill>
              <a:srgbClr val="D7850F">
                <a:alpha val="21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1971186" y="2583314"/>
            <a:ext cx="5877414" cy="684561"/>
          </a:xfrm>
          <a:prstGeom prst="rightArrow">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FFFFFF"/>
                </a:solidFill>
              </a:rPr>
              <a:t>Need for computer-generated </a:t>
            </a:r>
            <a:r>
              <a:rPr lang="en-US" dirty="0" err="1" smtClean="0">
                <a:solidFill>
                  <a:srgbClr val="FFFFFF"/>
                </a:solidFill>
              </a:rPr>
              <a:t>friendlies</a:t>
            </a:r>
            <a:r>
              <a:rPr lang="en-US" dirty="0" smtClean="0">
                <a:solidFill>
                  <a:srgbClr val="FFFFFF"/>
                </a:solidFill>
              </a:rPr>
              <a:t> might emerge</a:t>
            </a:r>
            <a:endParaRPr lang="en-US" dirty="0">
              <a:solidFill>
                <a:srgbClr val="FFFFFF"/>
              </a:solidFill>
            </a:endParaRPr>
          </a:p>
        </p:txBody>
      </p:sp>
      <p:sp>
        <p:nvSpPr>
          <p:cNvPr id="21" name="Right Arrow 20"/>
          <p:cNvSpPr/>
          <p:nvPr/>
        </p:nvSpPr>
        <p:spPr>
          <a:xfrm flipH="1">
            <a:off x="1527726" y="2979394"/>
            <a:ext cx="5123098" cy="68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No need for computer generated </a:t>
            </a:r>
            <a:r>
              <a:rPr lang="en-US" dirty="0" err="1" smtClean="0">
                <a:solidFill>
                  <a:srgbClr val="FFFFFF"/>
                </a:solidFill>
              </a:rPr>
              <a:t>friendlies</a:t>
            </a:r>
            <a:endParaRPr lang="en-US" dirty="0">
              <a:solidFill>
                <a:srgbClr val="FFFFFF"/>
              </a:solidFill>
            </a:endParaRPr>
          </a:p>
        </p:txBody>
      </p:sp>
      <p:sp>
        <p:nvSpPr>
          <p:cNvPr id="16" name="TextBox 15"/>
          <p:cNvSpPr txBox="1"/>
          <p:nvPr/>
        </p:nvSpPr>
        <p:spPr>
          <a:xfrm>
            <a:off x="457200" y="4010838"/>
            <a:ext cx="4343400" cy="430887"/>
          </a:xfrm>
          <a:prstGeom prst="rect">
            <a:avLst/>
          </a:prstGeom>
          <a:noFill/>
        </p:spPr>
        <p:txBody>
          <a:bodyPr wrap="square" rtlCol="0">
            <a:spAutoFit/>
          </a:bodyPr>
          <a:lstStyle/>
          <a:p>
            <a:r>
              <a:rPr lang="en-US" sz="2200" dirty="0" smtClean="0"/>
              <a:t>Single Knowable Perspective</a:t>
            </a:r>
            <a:endParaRPr lang="en-US" sz="2200" dirty="0"/>
          </a:p>
        </p:txBody>
      </p:sp>
      <p:sp>
        <p:nvSpPr>
          <p:cNvPr id="17" name="TextBox 16"/>
          <p:cNvSpPr txBox="1"/>
          <p:nvPr/>
        </p:nvSpPr>
        <p:spPr>
          <a:xfrm>
            <a:off x="6161147" y="4009192"/>
            <a:ext cx="2995294" cy="430887"/>
          </a:xfrm>
          <a:prstGeom prst="rect">
            <a:avLst/>
          </a:prstGeom>
          <a:noFill/>
        </p:spPr>
        <p:txBody>
          <a:bodyPr wrap="square" rtlCol="0">
            <a:spAutoFit/>
          </a:bodyPr>
          <a:lstStyle/>
          <a:p>
            <a:r>
              <a:rPr lang="en-US" sz="2200" dirty="0" smtClean="0"/>
              <a:t>Multiple Perspectives</a:t>
            </a:r>
            <a:endParaRPr lang="en-US" sz="2200" dirty="0"/>
          </a:p>
        </p:txBody>
      </p:sp>
      <p:sp>
        <p:nvSpPr>
          <p:cNvPr id="18" name="Rectangle 17"/>
          <p:cNvSpPr/>
          <p:nvPr/>
        </p:nvSpPr>
        <p:spPr>
          <a:xfrm>
            <a:off x="526906" y="4507626"/>
            <a:ext cx="8229600" cy="836960"/>
          </a:xfrm>
          <a:prstGeom prst="rect">
            <a:avLst/>
          </a:prstGeom>
          <a:solidFill>
            <a:srgbClr val="D7850F">
              <a:alpha val="72000"/>
            </a:srgbClr>
          </a:solidFill>
          <a:ln>
            <a:solidFill>
              <a:srgbClr val="D7850F">
                <a:alpha val="21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1971186" y="4385542"/>
            <a:ext cx="6075069" cy="684561"/>
          </a:xfrm>
          <a:prstGeom prst="rightArrow">
            <a:avLst/>
          </a:prstGeom>
          <a:solidFill>
            <a:srgbClr val="0080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FFFFFF"/>
                </a:solidFill>
              </a:rPr>
              <a:t>Adversary pilots help RTO monitor for safety issues</a:t>
            </a:r>
            <a:endParaRPr lang="en-US" dirty="0">
              <a:solidFill>
                <a:srgbClr val="FFFFFF"/>
              </a:solidFill>
            </a:endParaRPr>
          </a:p>
        </p:txBody>
      </p:sp>
      <p:sp>
        <p:nvSpPr>
          <p:cNvPr id="26" name="Right Arrow 25"/>
          <p:cNvSpPr/>
          <p:nvPr/>
        </p:nvSpPr>
        <p:spPr>
          <a:xfrm flipH="1">
            <a:off x="990600" y="4781622"/>
            <a:ext cx="6668192" cy="684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Computerized adversary pilots don’t recognize safety issues</a:t>
            </a:r>
            <a:endParaRPr lang="en-US" dirty="0">
              <a:solidFill>
                <a:srgbClr val="FFFFFF"/>
              </a:solidFill>
            </a:endParaRPr>
          </a:p>
        </p:txBody>
      </p:sp>
      <p:sp>
        <p:nvSpPr>
          <p:cNvPr id="15" name="Title 1"/>
          <p:cNvSpPr>
            <a:spLocks noGrp="1"/>
          </p:cNvSpPr>
          <p:nvPr>
            <p:ph type="title"/>
          </p:nvPr>
        </p:nvSpPr>
        <p:spPr>
          <a:xfrm>
            <a:off x="381000" y="0"/>
            <a:ext cx="8229600" cy="752475"/>
          </a:xfrm>
        </p:spPr>
        <p:txBody>
          <a:bodyPr>
            <a:normAutofit fontScale="90000"/>
          </a:bodyPr>
          <a:lstStyle/>
          <a:p>
            <a:r>
              <a:rPr lang="en-US" dirty="0" smtClean="0"/>
              <a:t>Five Sources of Tension</a:t>
            </a:r>
            <a:endParaRPr lang="en-US" dirty="0"/>
          </a:p>
        </p:txBody>
      </p:sp>
      <p:sp>
        <p:nvSpPr>
          <p:cNvPr id="2" name="Slide Number Placeholder 1"/>
          <p:cNvSpPr>
            <a:spLocks noGrp="1"/>
          </p:cNvSpPr>
          <p:nvPr>
            <p:ph type="sldNum" sz="quarter" idx="12"/>
          </p:nvPr>
        </p:nvSpPr>
        <p:spPr/>
        <p:txBody>
          <a:bodyPr/>
          <a:lstStyle/>
          <a:p>
            <a:fld id="{020D7877-C959-004E-893B-886FCA3C907F}"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0D7877-C959-004E-893B-886FCA3C907F}" type="slidenum">
              <a:rPr lang="en-US" smtClean="0"/>
              <a:pPr/>
              <a:t>3</a:t>
            </a:fld>
            <a:endParaRPr lang="en-US"/>
          </a:p>
        </p:txBody>
      </p:sp>
      <p:sp>
        <p:nvSpPr>
          <p:cNvPr id="3" name="Rectangle 2"/>
          <p:cNvSpPr>
            <a:spLocks noGrp="1" noChangeArrowheads="1"/>
          </p:cNvSpPr>
          <p:nvPr/>
        </p:nvSpPr>
        <p:spPr bwMode="auto">
          <a:xfrm>
            <a:off x="357981" y="324643"/>
            <a:ext cx="6553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00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rgbClr val="000000"/>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rgbClr val="000000"/>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rgbClr val="000000"/>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rgbClr val="000000"/>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rgbClr val="000000"/>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rgbClr val="000000"/>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rgbClr val="000000"/>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rgbClr val="000000"/>
                </a:solidFill>
                <a:effectLst>
                  <a:outerShdw blurRad="38100" dist="38100" dir="2700000" algn="tl">
                    <a:srgbClr val="FFFFFF"/>
                  </a:outerShdw>
                </a:effectLst>
                <a:latin typeface="Arial" charset="0"/>
              </a:defRPr>
            </a:lvl9pPr>
          </a:lstStyle>
          <a:p>
            <a:pPr eaLnBrk="1" hangingPunct="1">
              <a:defRPr/>
            </a:pPr>
            <a:r>
              <a:rPr lang="en-US" sz="3200" dirty="0" smtClean="0"/>
              <a:t>Systems Science Working Group</a:t>
            </a:r>
          </a:p>
        </p:txBody>
      </p:sp>
      <p:sp>
        <p:nvSpPr>
          <p:cNvPr id="4" name="Line 3"/>
          <p:cNvSpPr>
            <a:spLocks noChangeShapeType="1"/>
          </p:cNvSpPr>
          <p:nvPr/>
        </p:nvSpPr>
        <p:spPr bwMode="auto">
          <a:xfrm flipH="1">
            <a:off x="4612481" y="997743"/>
            <a:ext cx="12700" cy="5448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 name="Line 4"/>
          <p:cNvSpPr>
            <a:spLocks noChangeShapeType="1"/>
          </p:cNvSpPr>
          <p:nvPr/>
        </p:nvSpPr>
        <p:spPr bwMode="auto">
          <a:xfrm>
            <a:off x="700881" y="3804443"/>
            <a:ext cx="792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 name="Rectangle 5"/>
          <p:cNvSpPr>
            <a:spLocks noChangeArrowheads="1"/>
          </p:cNvSpPr>
          <p:nvPr/>
        </p:nvSpPr>
        <p:spPr bwMode="auto">
          <a:xfrm>
            <a:off x="434181" y="1072356"/>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buFontTx/>
              <a:buNone/>
            </a:pPr>
            <a:r>
              <a:rPr lang="en-US" altLang="en-US" sz="2400" b="1"/>
              <a:t>The SysSci WG Charter</a:t>
            </a:r>
            <a:r>
              <a:rPr lang="en-US" altLang="en-US" sz="2000" b="1"/>
              <a:t> is</a:t>
            </a:r>
            <a:endParaRPr lang="en-US" altLang="en-US" sz="2800">
              <a:ea typeface="ＭＳ Ｐゴシック" charset="-128"/>
            </a:endParaRPr>
          </a:p>
        </p:txBody>
      </p:sp>
      <p:sp>
        <p:nvSpPr>
          <p:cNvPr id="7" name="Text Box 7"/>
          <p:cNvSpPr txBox="1">
            <a:spLocks noChangeArrowheads="1"/>
          </p:cNvSpPr>
          <p:nvPr/>
        </p:nvSpPr>
        <p:spPr bwMode="auto">
          <a:xfrm>
            <a:off x="4701381" y="1088231"/>
            <a:ext cx="4013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buFontTx/>
              <a:buNone/>
            </a:pPr>
            <a:r>
              <a:rPr lang="en-US" altLang="en-US" sz="2400" b="1"/>
              <a:t>SysSci WG Chairs</a:t>
            </a:r>
            <a:r>
              <a:rPr lang="en-US" altLang="en-US" sz="1800" b="1"/>
              <a:t>:</a:t>
            </a:r>
          </a:p>
          <a:p>
            <a:pPr>
              <a:spcBef>
                <a:spcPct val="0"/>
              </a:spcBef>
              <a:buFontTx/>
              <a:buNone/>
            </a:pPr>
            <a:r>
              <a:rPr lang="en-US" altLang="en-US" sz="1600"/>
              <a:t>James Martin &amp; Duane Hybertson</a:t>
            </a:r>
          </a:p>
          <a:p>
            <a:pPr>
              <a:spcBef>
                <a:spcPct val="0"/>
              </a:spcBef>
              <a:buFontTx/>
              <a:buNone/>
            </a:pPr>
            <a:endParaRPr lang="en-US" altLang="en-US" sz="1000" b="1"/>
          </a:p>
          <a:p>
            <a:pPr>
              <a:spcBef>
                <a:spcPct val="0"/>
              </a:spcBef>
              <a:buFontTx/>
              <a:buNone/>
            </a:pPr>
            <a:r>
              <a:rPr lang="en-US" altLang="en-US" sz="1800" b="1"/>
              <a:t>INCOSE Connect address:</a:t>
            </a:r>
          </a:p>
          <a:p>
            <a:pPr>
              <a:spcBef>
                <a:spcPct val="0"/>
              </a:spcBef>
              <a:buFontTx/>
              <a:buNone/>
            </a:pPr>
            <a:r>
              <a:rPr lang="en-US" altLang="en-US" sz="1400" b="1">
                <a:solidFill>
                  <a:srgbClr val="00B050"/>
                </a:solidFill>
              </a:rPr>
              <a:t>WIKI Site: sites.google.com/site/syssciwg/</a:t>
            </a:r>
          </a:p>
          <a:p>
            <a:pPr>
              <a:spcBef>
                <a:spcPct val="0"/>
              </a:spcBef>
              <a:buFontTx/>
              <a:buNone/>
            </a:pPr>
            <a:endParaRPr lang="en-US" altLang="en-US" sz="1200" b="1"/>
          </a:p>
          <a:p>
            <a:pPr>
              <a:spcBef>
                <a:spcPct val="0"/>
              </a:spcBef>
              <a:buFontTx/>
              <a:buNone/>
            </a:pPr>
            <a:r>
              <a:rPr lang="en-US" altLang="en-US" sz="1800" b="1"/>
              <a:t>INCOSE Web page:</a:t>
            </a:r>
          </a:p>
          <a:p>
            <a:pPr>
              <a:spcBef>
                <a:spcPct val="0"/>
              </a:spcBef>
              <a:buFontTx/>
              <a:buNone/>
            </a:pPr>
            <a:r>
              <a:rPr lang="en-US" altLang="en-US" sz="1100" b="1"/>
              <a:t>www.incose.org/practice/techactivities/wg/syssciwg/</a:t>
            </a:r>
          </a:p>
          <a:p>
            <a:pPr>
              <a:spcBef>
                <a:spcPct val="0"/>
              </a:spcBef>
              <a:buFontTx/>
              <a:buNone/>
            </a:pPr>
            <a:endParaRPr lang="en-US" altLang="en-US" sz="1100" b="1"/>
          </a:p>
          <a:p>
            <a:pPr>
              <a:spcBef>
                <a:spcPct val="0"/>
              </a:spcBef>
              <a:buFontTx/>
              <a:buNone/>
            </a:pPr>
            <a:r>
              <a:rPr lang="en-US" altLang="en-US" sz="1300" b="1"/>
              <a:t>Number of Members:  100+</a:t>
            </a:r>
          </a:p>
          <a:p>
            <a:pPr>
              <a:spcBef>
                <a:spcPct val="0"/>
              </a:spcBef>
              <a:buFontTx/>
              <a:buNone/>
            </a:pPr>
            <a:endParaRPr lang="en-US" altLang="en-US" sz="1300" b="1"/>
          </a:p>
        </p:txBody>
      </p:sp>
      <p:sp>
        <p:nvSpPr>
          <p:cNvPr id="8" name="Text Box 8"/>
          <p:cNvSpPr txBox="1">
            <a:spLocks noChangeArrowheads="1"/>
          </p:cNvSpPr>
          <p:nvPr/>
        </p:nvSpPr>
        <p:spPr bwMode="auto">
          <a:xfrm>
            <a:off x="662781" y="3829843"/>
            <a:ext cx="3781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buFontTx/>
              <a:buNone/>
            </a:pPr>
            <a:r>
              <a:rPr lang="en-US" altLang="en-US" sz="2400" b="1"/>
              <a:t>Published Products</a:t>
            </a:r>
          </a:p>
          <a:p>
            <a:pPr>
              <a:lnSpc>
                <a:spcPct val="75000"/>
              </a:lnSpc>
              <a:spcBef>
                <a:spcPct val="0"/>
              </a:spcBef>
              <a:buFontTx/>
              <a:buNone/>
            </a:pPr>
            <a:endParaRPr lang="en-US" altLang="en-US" sz="1600" b="1"/>
          </a:p>
        </p:txBody>
      </p:sp>
      <p:sp>
        <p:nvSpPr>
          <p:cNvPr id="9" name="Text Box 9"/>
          <p:cNvSpPr txBox="1">
            <a:spLocks noChangeArrowheads="1"/>
          </p:cNvSpPr>
          <p:nvPr/>
        </p:nvSpPr>
        <p:spPr bwMode="auto">
          <a:xfrm>
            <a:off x="4777581" y="3829843"/>
            <a:ext cx="4008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buFontTx/>
              <a:buNone/>
            </a:pPr>
            <a:r>
              <a:rPr lang="en-US" altLang="en-US" sz="2400" b="1"/>
              <a:t>Planned Work </a:t>
            </a:r>
            <a:r>
              <a:rPr lang="en-US" altLang="en-US" sz="1800" b="1" i="1"/>
              <a:t>(</a:t>
            </a:r>
            <a:r>
              <a:rPr lang="en-US" altLang="en-US" sz="1800" b="1" i="1">
                <a:solidFill>
                  <a:srgbClr val="C00000"/>
                </a:solidFill>
              </a:rPr>
              <a:t>current</a:t>
            </a:r>
            <a:r>
              <a:rPr lang="en-US" altLang="en-US" sz="1800" b="1" i="1"/>
              <a:t>)</a:t>
            </a:r>
            <a:endParaRPr lang="en-US" altLang="en-US" sz="2400" b="1" i="1"/>
          </a:p>
          <a:p>
            <a:pPr>
              <a:spcBef>
                <a:spcPct val="0"/>
              </a:spcBef>
              <a:buFontTx/>
              <a:buNone/>
            </a:pPr>
            <a:endParaRPr lang="en-US" altLang="en-US" sz="2000" b="1"/>
          </a:p>
        </p:txBody>
      </p:sp>
      <p:sp>
        <p:nvSpPr>
          <p:cNvPr id="10" name="TextBox 12"/>
          <p:cNvSpPr txBox="1">
            <a:spLocks noChangeArrowheads="1"/>
          </p:cNvSpPr>
          <p:nvPr/>
        </p:nvSpPr>
        <p:spPr bwMode="auto">
          <a:xfrm>
            <a:off x="6682581" y="477043"/>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0"/>
              </a:spcBef>
              <a:buFontTx/>
              <a:buNone/>
            </a:pPr>
            <a:r>
              <a:rPr lang="en-US" altLang="en-US" sz="2400" b="1">
                <a:solidFill>
                  <a:srgbClr val="C00000"/>
                </a:solidFill>
              </a:rPr>
              <a:t>2015</a:t>
            </a:r>
          </a:p>
        </p:txBody>
      </p:sp>
      <p:sp>
        <p:nvSpPr>
          <p:cNvPr id="11" name="TextBox 10"/>
          <p:cNvSpPr txBox="1"/>
          <p:nvPr/>
        </p:nvSpPr>
        <p:spPr>
          <a:xfrm>
            <a:off x="662781" y="1467643"/>
            <a:ext cx="3733800" cy="23701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t>Promote the advancement and understanding of Systems Science and its application to SE.</a:t>
            </a:r>
            <a:endParaRPr lang="en-US" sz="2000" dirty="0"/>
          </a:p>
          <a:p>
            <a:pPr>
              <a:defRPr/>
            </a:pPr>
            <a:r>
              <a:rPr lang="en-US" sz="800" dirty="0"/>
              <a:t> </a:t>
            </a:r>
          </a:p>
          <a:p>
            <a:pPr>
              <a:defRPr/>
            </a:pPr>
            <a:r>
              <a:rPr lang="en-US" sz="1200" dirty="0"/>
              <a:t>Objectives:</a:t>
            </a:r>
          </a:p>
          <a:p>
            <a:pPr marL="463550" indent="-238125">
              <a:buFontTx/>
              <a:buAutoNum type="arabicParenR"/>
              <a:defRPr/>
            </a:pPr>
            <a:r>
              <a:rPr lang="en-US" sz="1200" dirty="0"/>
              <a:t>Encourage advancement of Systems Science principles and concepts as they apply to SE.</a:t>
            </a:r>
          </a:p>
          <a:p>
            <a:pPr marL="463550" indent="-238125">
              <a:defRPr/>
            </a:pPr>
            <a:r>
              <a:rPr lang="en-US" sz="1200" dirty="0"/>
              <a:t>2) 	Promote awareness of Systems Science as a foundation for SE.</a:t>
            </a:r>
          </a:p>
          <a:p>
            <a:pPr marL="463550" indent="-238125">
              <a:defRPr/>
            </a:pPr>
            <a:r>
              <a:rPr lang="en-US" sz="1200" dirty="0"/>
              <a:t>3) 	Highlight linkages between Systems Science theories and empirical practices of SE.</a:t>
            </a:r>
          </a:p>
        </p:txBody>
      </p:sp>
      <p:sp>
        <p:nvSpPr>
          <p:cNvPr id="12" name="TextBox 11"/>
          <p:cNvSpPr txBox="1">
            <a:spLocks noChangeArrowheads="1"/>
          </p:cNvSpPr>
          <p:nvPr/>
        </p:nvSpPr>
        <p:spPr bwMode="auto">
          <a:xfrm>
            <a:off x="586581" y="4515643"/>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pPr>
            <a:r>
              <a:rPr lang="en-US" altLang="en-US" sz="1600">
                <a:sym typeface="Wingdings" charset="2"/>
              </a:rPr>
              <a:t>Various workshop presentations and reports posted on our Systems Science Working Group wiki site</a:t>
            </a:r>
            <a:endParaRPr lang="en-US" altLang="en-US" sz="1600"/>
          </a:p>
        </p:txBody>
      </p:sp>
      <p:sp>
        <p:nvSpPr>
          <p:cNvPr id="13" name="TextBox 12"/>
          <p:cNvSpPr txBox="1">
            <a:spLocks noChangeArrowheads="1"/>
          </p:cNvSpPr>
          <p:nvPr/>
        </p:nvSpPr>
        <p:spPr bwMode="auto">
          <a:xfrm>
            <a:off x="4777581" y="4287043"/>
            <a:ext cx="396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buFontTx/>
              <a:buAutoNum type="arabicPeriod"/>
            </a:pPr>
            <a:r>
              <a:rPr lang="en-US" altLang="en-US" sz="1400">
                <a:solidFill>
                  <a:srgbClr val="FF0000"/>
                </a:solidFill>
              </a:rPr>
              <a:t>Systems Philosophy</a:t>
            </a:r>
          </a:p>
          <a:p>
            <a:pPr>
              <a:spcBef>
                <a:spcPct val="0"/>
              </a:spcBef>
              <a:buFontTx/>
              <a:buAutoNum type="arabicPeriod"/>
            </a:pPr>
            <a:r>
              <a:rPr lang="en-US" altLang="en-US" sz="1400">
                <a:solidFill>
                  <a:srgbClr val="FF0000"/>
                </a:solidFill>
              </a:rPr>
              <a:t>Systems Science Literacy</a:t>
            </a:r>
          </a:p>
          <a:p>
            <a:pPr>
              <a:spcBef>
                <a:spcPct val="0"/>
              </a:spcBef>
              <a:buFontTx/>
              <a:buAutoNum type="arabicPeriod"/>
            </a:pPr>
            <a:r>
              <a:rPr lang="en-US" altLang="en-US" sz="1400">
                <a:solidFill>
                  <a:srgbClr val="FF0000"/>
                </a:solidFill>
              </a:rPr>
              <a:t>Systems Processes Theory</a:t>
            </a:r>
          </a:p>
          <a:p>
            <a:pPr>
              <a:spcBef>
                <a:spcPct val="0"/>
              </a:spcBef>
              <a:buFontTx/>
              <a:buAutoNum type="arabicPeriod"/>
            </a:pPr>
            <a:r>
              <a:rPr lang="en-US" altLang="en-US" sz="1400">
                <a:solidFill>
                  <a:srgbClr val="FF0000"/>
                </a:solidFill>
              </a:rPr>
              <a:t>System Pathologies Id &amp; Characterization</a:t>
            </a:r>
          </a:p>
          <a:p>
            <a:pPr>
              <a:spcBef>
                <a:spcPct val="0"/>
              </a:spcBef>
              <a:buFontTx/>
              <a:buAutoNum type="arabicPeriod"/>
            </a:pPr>
            <a:r>
              <a:rPr lang="en-US" altLang="en-US" sz="1400">
                <a:solidFill>
                  <a:srgbClr val="FF0000"/>
                </a:solidFill>
              </a:rPr>
              <a:t>Schemas Theory &amp; Category Theory</a:t>
            </a:r>
          </a:p>
          <a:p>
            <a:pPr>
              <a:spcBef>
                <a:spcPct val="0"/>
              </a:spcBef>
              <a:buFontTx/>
              <a:buAutoNum type="arabicPeriod"/>
            </a:pPr>
            <a:r>
              <a:rPr lang="en-US" altLang="en-US" sz="1400"/>
              <a:t>Synergies Between SS, SE &amp; EOS </a:t>
            </a:r>
          </a:p>
          <a:p>
            <a:pPr>
              <a:spcBef>
                <a:spcPct val="0"/>
              </a:spcBef>
              <a:buFontTx/>
              <a:buAutoNum type="arabicPeriod"/>
            </a:pPr>
            <a:r>
              <a:rPr lang="en-US" altLang="en-US" sz="1400"/>
              <a:t>SS for SE Education &amp; Training</a:t>
            </a:r>
          </a:p>
          <a:p>
            <a:pPr>
              <a:spcBef>
                <a:spcPct val="0"/>
              </a:spcBef>
              <a:buFontTx/>
              <a:buAutoNum type="arabicPeriod"/>
            </a:pPr>
            <a:r>
              <a:rPr lang="en-US" altLang="en-US" sz="1400"/>
              <a:t>Ontology of a System</a:t>
            </a:r>
          </a:p>
          <a:p>
            <a:pPr>
              <a:spcBef>
                <a:spcPct val="0"/>
              </a:spcBef>
              <a:buFontTx/>
              <a:buAutoNum type="arabicPeriod"/>
            </a:pPr>
            <a:r>
              <a:rPr lang="en-US" altLang="en-US" sz="1400"/>
              <a:t>Periodic Table of Systems</a:t>
            </a:r>
          </a:p>
          <a:p>
            <a:pPr>
              <a:spcBef>
                <a:spcPct val="0"/>
              </a:spcBef>
              <a:buFontTx/>
              <a:buAutoNum type="arabicPeriod"/>
            </a:pPr>
            <a:r>
              <a:rPr lang="en-US" altLang="en-US" sz="1400"/>
              <a:t>Systems Praxis</a:t>
            </a:r>
          </a:p>
        </p:txBody>
      </p:sp>
      <p:sp>
        <p:nvSpPr>
          <p:cNvPr id="14" name="TextBox 1"/>
          <p:cNvSpPr txBox="1">
            <a:spLocks noChangeArrowheads="1"/>
          </p:cNvSpPr>
          <p:nvPr/>
        </p:nvSpPr>
        <p:spPr bwMode="auto">
          <a:xfrm>
            <a:off x="815181" y="5506243"/>
            <a:ext cx="3243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0"/>
              </a:spcBef>
              <a:buFontTx/>
              <a:buNone/>
            </a:pPr>
            <a:r>
              <a:rPr lang="en-US" altLang="en-US" sz="1600" b="1">
                <a:solidFill>
                  <a:srgbClr val="00B050"/>
                </a:solidFill>
              </a:rPr>
              <a:t>sites.google.com/site/syssciwg</a:t>
            </a:r>
            <a:endParaRPr lang="en-US" altLang="en-US" sz="1600"/>
          </a:p>
        </p:txBody>
      </p:sp>
    </p:spTree>
    <p:extLst>
      <p:ext uri="{BB962C8B-B14F-4D97-AF65-F5344CB8AC3E}">
        <p14:creationId xmlns:p14="http://schemas.microsoft.com/office/powerpoint/2010/main" val="302836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842963"/>
          </a:xfrm>
        </p:spPr>
        <p:txBody>
          <a:bodyPr>
            <a:noAutofit/>
          </a:bodyPr>
          <a:lstStyle/>
          <a:p>
            <a:pPr algn="l">
              <a:lnSpc>
                <a:spcPct val="90000"/>
              </a:lnSpc>
            </a:pPr>
            <a:r>
              <a:rPr lang="en-US" sz="2800" dirty="0" smtClean="0"/>
              <a:t/>
            </a:r>
            <a:br>
              <a:rPr lang="en-US" sz="2800" dirty="0" smtClean="0"/>
            </a:br>
            <a:r>
              <a:rPr lang="en-US" sz="2800" dirty="0" smtClean="0"/>
              <a:t>Next, Consider a Broader Set of</a:t>
            </a:r>
            <a:br>
              <a:rPr lang="en-US" sz="2800" dirty="0" smtClean="0"/>
            </a:br>
            <a:r>
              <a:rPr lang="en-US" sz="2800" dirty="0" smtClean="0"/>
              <a:t>Complex Systems Principles – </a:t>
            </a:r>
            <a:br>
              <a:rPr lang="en-US" sz="2800" dirty="0" smtClean="0"/>
            </a:br>
            <a:r>
              <a:rPr lang="en-US" sz="2800" dirty="0" smtClean="0"/>
              <a:t>of Ways Complex Systems Adapt &amp; Maintain Resilience</a:t>
            </a:r>
          </a:p>
        </p:txBody>
      </p:sp>
      <p:sp>
        <p:nvSpPr>
          <p:cNvPr id="4" name="Slide Number Placeholder 3"/>
          <p:cNvSpPr>
            <a:spLocks noGrp="1"/>
          </p:cNvSpPr>
          <p:nvPr>
            <p:ph type="sldNum" sz="quarter" idx="12"/>
          </p:nvPr>
        </p:nvSpPr>
        <p:spPr/>
        <p:txBody>
          <a:bodyPr/>
          <a:lstStyle/>
          <a:p>
            <a:fld id="{020D7877-C959-004E-893B-886FCA3C907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0D7877-C959-004E-893B-886FCA3C907F}" type="slidenum">
              <a:rPr lang="en-US" smtClean="0"/>
              <a:pPr/>
              <a:t>31</a:t>
            </a:fld>
            <a:endParaRPr lang="en-US"/>
          </a:p>
        </p:txBody>
      </p:sp>
      <p:grpSp>
        <p:nvGrpSpPr>
          <p:cNvPr id="5" name="Group 4"/>
          <p:cNvGrpSpPr/>
          <p:nvPr/>
        </p:nvGrpSpPr>
        <p:grpSpPr>
          <a:xfrm>
            <a:off x="-160873" y="863600"/>
            <a:ext cx="9355688" cy="5842000"/>
            <a:chOff x="-160873" y="1030387"/>
            <a:chExt cx="9355688" cy="5345013"/>
          </a:xfrm>
        </p:grpSpPr>
        <p:sp>
          <p:nvSpPr>
            <p:cNvPr id="6" name="Left-Right Arrow Callout 5"/>
            <p:cNvSpPr/>
            <p:nvPr/>
          </p:nvSpPr>
          <p:spPr>
            <a:xfrm>
              <a:off x="0" y="1030387"/>
              <a:ext cx="9144000" cy="5345013"/>
            </a:xfrm>
            <a:prstGeom prst="leftRightArrowCallout">
              <a:avLst>
                <a:gd name="adj1" fmla="val 26764"/>
                <a:gd name="adj2" fmla="val 25000"/>
                <a:gd name="adj3" fmla="val 14303"/>
                <a:gd name="adj4" fmla="val 73744"/>
              </a:avLst>
            </a:prstGeom>
            <a:solidFill>
              <a:schemeClr val="accent3">
                <a:lumMod val="20000"/>
                <a:lumOff val="80000"/>
              </a:schemeClr>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400">
                <a:solidFill>
                  <a:schemeClr val="bg1"/>
                </a:solidFill>
              </a:endParaRPr>
            </a:p>
          </p:txBody>
        </p:sp>
        <p:sp>
          <p:nvSpPr>
            <p:cNvPr id="7" name="TextBox 6"/>
            <p:cNvSpPr txBox="1"/>
            <p:nvPr/>
          </p:nvSpPr>
          <p:spPr>
            <a:xfrm>
              <a:off x="-160873" y="3166543"/>
              <a:ext cx="1617137" cy="1077218"/>
            </a:xfrm>
            <a:prstGeom prst="rect">
              <a:avLst/>
            </a:prstGeom>
            <a:noFill/>
          </p:spPr>
          <p:txBody>
            <a:bodyPr wrap="square" rtlCol="0">
              <a:spAutoFit/>
            </a:bodyPr>
            <a:lstStyle/>
            <a:p>
              <a:pPr algn="ctr"/>
              <a:r>
                <a:rPr lang="en-US" sz="1600" b="1" dirty="0" smtClean="0">
                  <a:solidFill>
                    <a:schemeClr val="bg1"/>
                  </a:solidFill>
                </a:rPr>
                <a:t>Flexible, </a:t>
              </a:r>
            </a:p>
            <a:p>
              <a:pPr algn="ctr"/>
              <a:r>
                <a:rPr lang="en-US" sz="1600" b="1" dirty="0" smtClean="0">
                  <a:solidFill>
                    <a:schemeClr val="bg1"/>
                  </a:solidFill>
                </a:rPr>
                <a:t>Adaptive, Evolvable, Generic</a:t>
              </a:r>
              <a:endParaRPr lang="en-US" sz="1600" b="1" dirty="0">
                <a:solidFill>
                  <a:schemeClr val="bg1"/>
                </a:solidFill>
              </a:endParaRPr>
            </a:p>
          </p:txBody>
        </p:sp>
        <p:sp>
          <p:nvSpPr>
            <p:cNvPr id="8" name="TextBox 7"/>
            <p:cNvSpPr txBox="1"/>
            <p:nvPr/>
          </p:nvSpPr>
          <p:spPr>
            <a:xfrm>
              <a:off x="7730082" y="3090325"/>
              <a:ext cx="1464733" cy="1077218"/>
            </a:xfrm>
            <a:prstGeom prst="rect">
              <a:avLst/>
            </a:prstGeom>
            <a:noFill/>
          </p:spPr>
          <p:txBody>
            <a:bodyPr wrap="square" rtlCol="0">
              <a:spAutoFit/>
            </a:bodyPr>
            <a:lstStyle/>
            <a:p>
              <a:pPr algn="ctr"/>
              <a:r>
                <a:rPr lang="en-US" sz="1600" b="1" dirty="0" smtClean="0">
                  <a:solidFill>
                    <a:schemeClr val="bg1"/>
                  </a:solidFill>
                </a:rPr>
                <a:t>Rigid, </a:t>
              </a:r>
            </a:p>
            <a:p>
              <a:pPr algn="ctr"/>
              <a:r>
                <a:rPr lang="en-US" sz="1600" b="1" dirty="0" smtClean="0">
                  <a:solidFill>
                    <a:schemeClr val="bg1"/>
                  </a:solidFill>
                </a:rPr>
                <a:t>Fixed Plans, Specialized, Optimized  </a:t>
              </a:r>
              <a:endParaRPr lang="en-US" sz="1600" b="1" dirty="0">
                <a:solidFill>
                  <a:schemeClr val="bg1"/>
                </a:solidFill>
              </a:endParaRPr>
            </a:p>
          </p:txBody>
        </p:sp>
        <p:sp>
          <p:nvSpPr>
            <p:cNvPr id="9" name="TextBox 8"/>
            <p:cNvSpPr txBox="1"/>
            <p:nvPr/>
          </p:nvSpPr>
          <p:spPr>
            <a:xfrm>
              <a:off x="1236136" y="1215053"/>
              <a:ext cx="1684936" cy="369332"/>
            </a:xfrm>
            <a:prstGeom prst="rect">
              <a:avLst/>
            </a:prstGeom>
            <a:noFill/>
          </p:spPr>
          <p:txBody>
            <a:bodyPr wrap="square" rtlCol="0">
              <a:spAutoFit/>
            </a:bodyPr>
            <a:lstStyle/>
            <a:p>
              <a:pPr algn="r"/>
              <a:r>
                <a:rPr lang="en-US" dirty="0" smtClean="0">
                  <a:solidFill>
                    <a:schemeClr val="bg1"/>
                  </a:solidFill>
                </a:rPr>
                <a:t>Obvious, Visible</a:t>
              </a:r>
            </a:p>
          </p:txBody>
        </p:sp>
        <p:sp>
          <p:nvSpPr>
            <p:cNvPr id="10" name="TextBox 9"/>
            <p:cNvSpPr txBox="1"/>
            <p:nvPr/>
          </p:nvSpPr>
          <p:spPr>
            <a:xfrm>
              <a:off x="6201656" y="1196665"/>
              <a:ext cx="1994077" cy="369332"/>
            </a:xfrm>
            <a:prstGeom prst="rect">
              <a:avLst/>
            </a:prstGeom>
            <a:noFill/>
          </p:spPr>
          <p:txBody>
            <a:bodyPr wrap="square" rtlCol="0">
              <a:spAutoFit/>
            </a:bodyPr>
            <a:lstStyle/>
            <a:p>
              <a:r>
                <a:rPr lang="en-US" dirty="0" smtClean="0">
                  <a:solidFill>
                    <a:schemeClr val="bg1"/>
                  </a:solidFill>
                </a:rPr>
                <a:t>Subtle, Obscured</a:t>
              </a:r>
              <a:endParaRPr lang="en-US" dirty="0">
                <a:solidFill>
                  <a:schemeClr val="bg1"/>
                </a:solidFill>
              </a:endParaRPr>
            </a:p>
          </p:txBody>
        </p:sp>
        <p:sp>
          <p:nvSpPr>
            <p:cNvPr id="11" name="Left-Right Arrow 10"/>
            <p:cNvSpPr/>
            <p:nvPr/>
          </p:nvSpPr>
          <p:spPr>
            <a:xfrm>
              <a:off x="2906166" y="1340131"/>
              <a:ext cx="3322919"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12" name="TextBox 11"/>
            <p:cNvSpPr txBox="1"/>
            <p:nvPr/>
          </p:nvSpPr>
          <p:spPr>
            <a:xfrm>
              <a:off x="3158067" y="1030387"/>
              <a:ext cx="2861803" cy="369332"/>
            </a:xfrm>
            <a:prstGeom prst="rect">
              <a:avLst/>
            </a:prstGeom>
            <a:noFill/>
          </p:spPr>
          <p:txBody>
            <a:bodyPr wrap="square" rtlCol="0">
              <a:spAutoFit/>
            </a:bodyPr>
            <a:lstStyle/>
            <a:p>
              <a:pPr algn="ctr"/>
              <a:r>
                <a:rPr lang="en-US" dirty="0" smtClean="0">
                  <a:solidFill>
                    <a:schemeClr val="bg1"/>
                  </a:solidFill>
                </a:rPr>
                <a:t>Selective Pressures</a:t>
              </a:r>
            </a:p>
          </p:txBody>
        </p:sp>
        <p:sp>
          <p:nvSpPr>
            <p:cNvPr id="13" name="TextBox 12"/>
            <p:cNvSpPr txBox="1"/>
            <p:nvPr/>
          </p:nvSpPr>
          <p:spPr>
            <a:xfrm>
              <a:off x="1261531" y="1706133"/>
              <a:ext cx="1684936" cy="369332"/>
            </a:xfrm>
            <a:prstGeom prst="rect">
              <a:avLst/>
            </a:prstGeom>
            <a:noFill/>
          </p:spPr>
          <p:txBody>
            <a:bodyPr wrap="square" rtlCol="0">
              <a:spAutoFit/>
            </a:bodyPr>
            <a:lstStyle/>
            <a:p>
              <a:pPr algn="r"/>
              <a:r>
                <a:rPr lang="en-US" dirty="0" smtClean="0">
                  <a:solidFill>
                    <a:schemeClr val="bg1"/>
                  </a:solidFill>
                </a:rPr>
                <a:t>High Potential</a:t>
              </a:r>
            </a:p>
          </p:txBody>
        </p:sp>
        <p:sp>
          <p:nvSpPr>
            <p:cNvPr id="14" name="TextBox 13"/>
            <p:cNvSpPr txBox="1"/>
            <p:nvPr/>
          </p:nvSpPr>
          <p:spPr>
            <a:xfrm>
              <a:off x="6227051" y="1687745"/>
              <a:ext cx="1994077" cy="369332"/>
            </a:xfrm>
            <a:prstGeom prst="rect">
              <a:avLst/>
            </a:prstGeom>
            <a:noFill/>
          </p:spPr>
          <p:txBody>
            <a:bodyPr wrap="square" rtlCol="0">
              <a:spAutoFit/>
            </a:bodyPr>
            <a:lstStyle/>
            <a:p>
              <a:r>
                <a:rPr lang="en-US" dirty="0" smtClean="0">
                  <a:solidFill>
                    <a:schemeClr val="bg1"/>
                  </a:solidFill>
                </a:rPr>
                <a:t>Low Potential</a:t>
              </a:r>
              <a:endParaRPr lang="en-US" dirty="0">
                <a:solidFill>
                  <a:schemeClr val="bg1"/>
                </a:solidFill>
              </a:endParaRPr>
            </a:p>
          </p:txBody>
        </p:sp>
        <p:sp>
          <p:nvSpPr>
            <p:cNvPr id="15" name="Left-Right Arrow 14"/>
            <p:cNvSpPr/>
            <p:nvPr/>
          </p:nvSpPr>
          <p:spPr>
            <a:xfrm>
              <a:off x="2931561" y="1831211"/>
              <a:ext cx="3322919"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16" name="TextBox 15"/>
            <p:cNvSpPr txBox="1"/>
            <p:nvPr/>
          </p:nvSpPr>
          <p:spPr>
            <a:xfrm>
              <a:off x="2946467" y="1521467"/>
              <a:ext cx="3308013" cy="369332"/>
            </a:xfrm>
            <a:prstGeom prst="rect">
              <a:avLst/>
            </a:prstGeom>
            <a:noFill/>
          </p:spPr>
          <p:txBody>
            <a:bodyPr wrap="square" rtlCol="0">
              <a:spAutoFit/>
            </a:bodyPr>
            <a:lstStyle/>
            <a:p>
              <a:pPr algn="ctr"/>
              <a:r>
                <a:rPr lang="en-US" dirty="0" smtClean="0">
                  <a:solidFill>
                    <a:schemeClr val="bg1"/>
                  </a:solidFill>
                </a:rPr>
                <a:t>Entropy, Interactions, Emergence</a:t>
              </a:r>
            </a:p>
          </p:txBody>
        </p:sp>
        <p:sp>
          <p:nvSpPr>
            <p:cNvPr id="17" name="TextBox 16"/>
            <p:cNvSpPr txBox="1"/>
            <p:nvPr/>
          </p:nvSpPr>
          <p:spPr>
            <a:xfrm>
              <a:off x="1405470" y="2103744"/>
              <a:ext cx="1684936" cy="369332"/>
            </a:xfrm>
            <a:prstGeom prst="rect">
              <a:avLst/>
            </a:prstGeom>
            <a:noFill/>
          </p:spPr>
          <p:txBody>
            <a:bodyPr wrap="square" rtlCol="0">
              <a:spAutoFit/>
            </a:bodyPr>
            <a:lstStyle/>
            <a:p>
              <a:pPr algn="r"/>
              <a:r>
                <a:rPr lang="en-US" dirty="0" smtClean="0">
                  <a:solidFill>
                    <a:schemeClr val="bg1"/>
                  </a:solidFill>
                </a:rPr>
                <a:t>Encouraged</a:t>
              </a:r>
            </a:p>
          </p:txBody>
        </p:sp>
        <p:sp>
          <p:nvSpPr>
            <p:cNvPr id="18" name="TextBox 17"/>
            <p:cNvSpPr txBox="1"/>
            <p:nvPr/>
          </p:nvSpPr>
          <p:spPr>
            <a:xfrm>
              <a:off x="6144409" y="2090945"/>
              <a:ext cx="1994077" cy="369332"/>
            </a:xfrm>
            <a:prstGeom prst="rect">
              <a:avLst/>
            </a:prstGeom>
            <a:noFill/>
          </p:spPr>
          <p:txBody>
            <a:bodyPr wrap="square" rtlCol="0">
              <a:spAutoFit/>
            </a:bodyPr>
            <a:lstStyle/>
            <a:p>
              <a:r>
                <a:rPr lang="en-US" dirty="0" smtClean="0">
                  <a:solidFill>
                    <a:schemeClr val="bg1"/>
                  </a:solidFill>
                </a:rPr>
                <a:t>Discouraged</a:t>
              </a:r>
            </a:p>
          </p:txBody>
        </p:sp>
        <p:sp>
          <p:nvSpPr>
            <p:cNvPr id="19" name="Left-Right Arrow 18"/>
            <p:cNvSpPr/>
            <p:nvPr/>
          </p:nvSpPr>
          <p:spPr>
            <a:xfrm>
              <a:off x="3050100" y="2225944"/>
              <a:ext cx="3143090"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20" name="TextBox 19"/>
            <p:cNvSpPr txBox="1"/>
            <p:nvPr/>
          </p:nvSpPr>
          <p:spPr>
            <a:xfrm>
              <a:off x="3339854" y="1936012"/>
              <a:ext cx="2861803" cy="369332"/>
            </a:xfrm>
            <a:prstGeom prst="rect">
              <a:avLst/>
            </a:prstGeom>
            <a:noFill/>
          </p:spPr>
          <p:txBody>
            <a:bodyPr wrap="square" rtlCol="0">
              <a:spAutoFit/>
            </a:bodyPr>
            <a:lstStyle/>
            <a:p>
              <a:pPr algn="ctr"/>
              <a:r>
                <a:rPr lang="en-US" dirty="0" smtClean="0">
                  <a:solidFill>
                    <a:schemeClr val="bg1"/>
                  </a:solidFill>
                </a:rPr>
                <a:t>Positive     Attractors</a:t>
              </a:r>
            </a:p>
          </p:txBody>
        </p:sp>
        <p:sp>
          <p:nvSpPr>
            <p:cNvPr id="22" name="TextBox 21"/>
            <p:cNvSpPr txBox="1"/>
            <p:nvPr/>
          </p:nvSpPr>
          <p:spPr>
            <a:xfrm>
              <a:off x="3282606" y="2280753"/>
              <a:ext cx="2861803" cy="307777"/>
            </a:xfrm>
            <a:prstGeom prst="rect">
              <a:avLst/>
            </a:prstGeom>
            <a:noFill/>
          </p:spPr>
          <p:txBody>
            <a:bodyPr wrap="square" rtlCol="0">
              <a:spAutoFit/>
            </a:bodyPr>
            <a:lstStyle/>
            <a:p>
              <a:pPr algn="ctr"/>
              <a:r>
                <a:rPr lang="en-US" sz="1400" dirty="0" smtClean="0">
                  <a:solidFill>
                    <a:schemeClr val="bg1"/>
                  </a:solidFill>
                </a:rPr>
                <a:t>(</a:t>
              </a:r>
              <a:r>
                <a:rPr lang="en-US" sz="1400" i="1" dirty="0" smtClean="0">
                  <a:solidFill>
                    <a:schemeClr val="bg1"/>
                  </a:solidFill>
                </a:rPr>
                <a:t>New useful patterns of action</a:t>
              </a:r>
              <a:r>
                <a:rPr lang="en-US" sz="1400" dirty="0" smtClean="0">
                  <a:solidFill>
                    <a:schemeClr val="bg1"/>
                  </a:solidFill>
                </a:rPr>
                <a:t>)</a:t>
              </a:r>
            </a:p>
          </p:txBody>
        </p:sp>
        <p:sp>
          <p:nvSpPr>
            <p:cNvPr id="23" name="Rectangle 22"/>
            <p:cNvSpPr/>
            <p:nvPr/>
          </p:nvSpPr>
          <p:spPr>
            <a:xfrm>
              <a:off x="1374982" y="1565997"/>
              <a:ext cx="6397418" cy="1084088"/>
            </a:xfrm>
            <a:prstGeom prst="rect">
              <a:avLst/>
            </a:prstGeom>
            <a:no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endParaRPr>
            </a:p>
          </p:txBody>
        </p:sp>
        <p:sp>
          <p:nvSpPr>
            <p:cNvPr id="24" name="Left-Right Arrow Callout 23"/>
            <p:cNvSpPr/>
            <p:nvPr/>
          </p:nvSpPr>
          <p:spPr>
            <a:xfrm>
              <a:off x="982133" y="3581431"/>
              <a:ext cx="7213599" cy="2658502"/>
            </a:xfrm>
            <a:prstGeom prst="leftRightArrowCallout">
              <a:avLst>
                <a:gd name="adj1" fmla="val 46661"/>
                <a:gd name="adj2" fmla="val 27013"/>
                <a:gd name="adj3" fmla="val 13967"/>
                <a:gd name="adj4" fmla="val 73744"/>
              </a:avLst>
            </a:prstGeom>
            <a:solidFill>
              <a:schemeClr val="accent3">
                <a:lumMod val="20000"/>
                <a:lumOff val="80000"/>
              </a:schemeClr>
            </a:solidFill>
            <a:ln w="3810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sz="1400">
                <a:solidFill>
                  <a:schemeClr val="bg1"/>
                </a:solidFill>
              </a:endParaRPr>
            </a:p>
          </p:txBody>
        </p:sp>
        <p:sp>
          <p:nvSpPr>
            <p:cNvPr id="25" name="TextBox 24"/>
            <p:cNvSpPr txBox="1"/>
            <p:nvPr/>
          </p:nvSpPr>
          <p:spPr>
            <a:xfrm>
              <a:off x="973666" y="4243080"/>
              <a:ext cx="1659465" cy="1323439"/>
            </a:xfrm>
            <a:prstGeom prst="rect">
              <a:avLst/>
            </a:prstGeom>
            <a:noFill/>
          </p:spPr>
          <p:txBody>
            <a:bodyPr wrap="square" rtlCol="0">
              <a:spAutoFit/>
            </a:bodyPr>
            <a:lstStyle/>
            <a:p>
              <a:pPr algn="ctr"/>
              <a:r>
                <a:rPr lang="en-US" sz="1600" b="1" dirty="0" smtClean="0">
                  <a:solidFill>
                    <a:schemeClr val="bg1"/>
                  </a:solidFill>
                </a:rPr>
                <a:t>Local Decentralized Control with Distant Supervision</a:t>
              </a:r>
            </a:p>
          </p:txBody>
        </p:sp>
        <p:sp>
          <p:nvSpPr>
            <p:cNvPr id="26" name="TextBox 25"/>
            <p:cNvSpPr txBox="1"/>
            <p:nvPr/>
          </p:nvSpPr>
          <p:spPr>
            <a:xfrm>
              <a:off x="6773330" y="4247921"/>
              <a:ext cx="1346193" cy="1323439"/>
            </a:xfrm>
            <a:prstGeom prst="rect">
              <a:avLst/>
            </a:prstGeom>
            <a:noFill/>
          </p:spPr>
          <p:txBody>
            <a:bodyPr wrap="square" rtlCol="0">
              <a:spAutoFit/>
            </a:bodyPr>
            <a:lstStyle/>
            <a:p>
              <a:pPr algn="ctr"/>
              <a:r>
                <a:rPr lang="en-US" sz="1600" b="1" dirty="0" smtClean="0">
                  <a:solidFill>
                    <a:schemeClr val="bg1"/>
                  </a:solidFill>
                </a:rPr>
                <a:t>Distant Centralized</a:t>
              </a:r>
            </a:p>
            <a:p>
              <a:pPr algn="ctr"/>
              <a:r>
                <a:rPr lang="en-US" sz="1600" b="1" dirty="0" smtClean="0">
                  <a:solidFill>
                    <a:schemeClr val="bg1"/>
                  </a:solidFill>
                </a:rPr>
                <a:t>Control with Local Execution</a:t>
              </a:r>
            </a:p>
          </p:txBody>
        </p:sp>
        <p:sp>
          <p:nvSpPr>
            <p:cNvPr id="27" name="TextBox 26"/>
            <p:cNvSpPr txBox="1"/>
            <p:nvPr/>
          </p:nvSpPr>
          <p:spPr>
            <a:xfrm>
              <a:off x="2421464" y="3830800"/>
              <a:ext cx="999067" cy="646331"/>
            </a:xfrm>
            <a:prstGeom prst="rect">
              <a:avLst/>
            </a:prstGeom>
            <a:noFill/>
          </p:spPr>
          <p:txBody>
            <a:bodyPr wrap="square" rtlCol="0">
              <a:spAutoFit/>
            </a:bodyPr>
            <a:lstStyle/>
            <a:p>
              <a:pPr algn="r"/>
              <a:r>
                <a:rPr lang="en-US" dirty="0" smtClean="0">
                  <a:solidFill>
                    <a:schemeClr val="bg1"/>
                  </a:solidFill>
                </a:rPr>
                <a:t>Sound,</a:t>
              </a:r>
            </a:p>
            <a:p>
              <a:pPr algn="r"/>
              <a:r>
                <a:rPr lang="en-US" dirty="0" smtClean="0">
                  <a:solidFill>
                    <a:schemeClr val="bg1"/>
                  </a:solidFill>
                </a:rPr>
                <a:t>Robust</a:t>
              </a:r>
            </a:p>
          </p:txBody>
        </p:sp>
        <p:sp>
          <p:nvSpPr>
            <p:cNvPr id="28" name="TextBox 27"/>
            <p:cNvSpPr txBox="1"/>
            <p:nvPr/>
          </p:nvSpPr>
          <p:spPr>
            <a:xfrm>
              <a:off x="5935136" y="3788296"/>
              <a:ext cx="855134" cy="646331"/>
            </a:xfrm>
            <a:prstGeom prst="rect">
              <a:avLst/>
            </a:prstGeom>
            <a:noFill/>
          </p:spPr>
          <p:txBody>
            <a:bodyPr wrap="square" rtlCol="0">
              <a:spAutoFit/>
            </a:bodyPr>
            <a:lstStyle/>
            <a:p>
              <a:r>
                <a:rPr lang="en-US" dirty="0" smtClean="0">
                  <a:solidFill>
                    <a:schemeClr val="bg1"/>
                  </a:solidFill>
                </a:rPr>
                <a:t>Lags,</a:t>
              </a:r>
            </a:p>
            <a:p>
              <a:r>
                <a:rPr lang="en-US" dirty="0" smtClean="0">
                  <a:solidFill>
                    <a:schemeClr val="bg1"/>
                  </a:solidFill>
                </a:rPr>
                <a:t>Gaps</a:t>
              </a:r>
            </a:p>
          </p:txBody>
        </p:sp>
        <p:sp>
          <p:nvSpPr>
            <p:cNvPr id="29" name="Left-Right Arrow 28"/>
            <p:cNvSpPr/>
            <p:nvPr/>
          </p:nvSpPr>
          <p:spPr>
            <a:xfrm>
              <a:off x="3420532" y="4074566"/>
              <a:ext cx="2463801"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30" name="TextBox 29"/>
            <p:cNvSpPr txBox="1"/>
            <p:nvPr/>
          </p:nvSpPr>
          <p:spPr>
            <a:xfrm>
              <a:off x="3242806" y="3767700"/>
              <a:ext cx="2861803" cy="369332"/>
            </a:xfrm>
            <a:prstGeom prst="rect">
              <a:avLst/>
            </a:prstGeom>
            <a:noFill/>
          </p:spPr>
          <p:txBody>
            <a:bodyPr wrap="square" rtlCol="0">
              <a:spAutoFit/>
            </a:bodyPr>
            <a:lstStyle/>
            <a:p>
              <a:pPr algn="ctr"/>
              <a:r>
                <a:rPr lang="en-US" dirty="0" smtClean="0">
                  <a:solidFill>
                    <a:schemeClr val="bg1"/>
                  </a:solidFill>
                </a:rPr>
                <a:t>Tactical Control Loops</a:t>
              </a:r>
            </a:p>
          </p:txBody>
        </p:sp>
        <p:sp>
          <p:nvSpPr>
            <p:cNvPr id="31" name="TextBox 30"/>
            <p:cNvSpPr txBox="1"/>
            <p:nvPr/>
          </p:nvSpPr>
          <p:spPr>
            <a:xfrm>
              <a:off x="2302930" y="4478371"/>
              <a:ext cx="1113189" cy="646331"/>
            </a:xfrm>
            <a:prstGeom prst="rect">
              <a:avLst/>
            </a:prstGeom>
            <a:noFill/>
          </p:spPr>
          <p:txBody>
            <a:bodyPr wrap="square" rtlCol="0">
              <a:spAutoFit/>
            </a:bodyPr>
            <a:lstStyle/>
            <a:p>
              <a:pPr algn="r"/>
              <a:r>
                <a:rPr lang="en-US" dirty="0" smtClean="0">
                  <a:solidFill>
                    <a:schemeClr val="bg1"/>
                  </a:solidFill>
                </a:rPr>
                <a:t>Sound,</a:t>
              </a:r>
            </a:p>
            <a:p>
              <a:pPr algn="r"/>
              <a:r>
                <a:rPr lang="en-US" dirty="0" smtClean="0">
                  <a:solidFill>
                    <a:schemeClr val="bg1"/>
                  </a:solidFill>
                </a:rPr>
                <a:t>Robust</a:t>
              </a:r>
            </a:p>
          </p:txBody>
        </p:sp>
        <p:sp>
          <p:nvSpPr>
            <p:cNvPr id="32" name="TextBox 31"/>
            <p:cNvSpPr txBox="1"/>
            <p:nvPr/>
          </p:nvSpPr>
          <p:spPr>
            <a:xfrm>
              <a:off x="5930723" y="4435867"/>
              <a:ext cx="944211" cy="646331"/>
            </a:xfrm>
            <a:prstGeom prst="rect">
              <a:avLst/>
            </a:prstGeom>
            <a:noFill/>
          </p:spPr>
          <p:txBody>
            <a:bodyPr wrap="square" rtlCol="0">
              <a:spAutoFit/>
            </a:bodyPr>
            <a:lstStyle/>
            <a:p>
              <a:r>
                <a:rPr lang="en-US" dirty="0" smtClean="0">
                  <a:solidFill>
                    <a:schemeClr val="bg1"/>
                  </a:solidFill>
                </a:rPr>
                <a:t>Lags,</a:t>
              </a:r>
            </a:p>
            <a:p>
              <a:r>
                <a:rPr lang="en-US" dirty="0" smtClean="0">
                  <a:solidFill>
                    <a:schemeClr val="bg1"/>
                  </a:solidFill>
                </a:rPr>
                <a:t>Gaps</a:t>
              </a:r>
            </a:p>
          </p:txBody>
        </p:sp>
        <p:sp>
          <p:nvSpPr>
            <p:cNvPr id="33" name="Left-Right Arrow 32"/>
            <p:cNvSpPr/>
            <p:nvPr/>
          </p:nvSpPr>
          <p:spPr>
            <a:xfrm>
              <a:off x="3416120" y="4722137"/>
              <a:ext cx="2463801"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34" name="TextBox 33"/>
            <p:cNvSpPr txBox="1"/>
            <p:nvPr/>
          </p:nvSpPr>
          <p:spPr>
            <a:xfrm>
              <a:off x="3204526" y="4415271"/>
              <a:ext cx="2861803" cy="369332"/>
            </a:xfrm>
            <a:prstGeom prst="rect">
              <a:avLst/>
            </a:prstGeom>
            <a:noFill/>
          </p:spPr>
          <p:txBody>
            <a:bodyPr wrap="square" rtlCol="0">
              <a:spAutoFit/>
            </a:bodyPr>
            <a:lstStyle/>
            <a:p>
              <a:pPr algn="ctr"/>
              <a:r>
                <a:rPr lang="en-US" dirty="0" smtClean="0">
                  <a:solidFill>
                    <a:schemeClr val="bg1"/>
                  </a:solidFill>
                </a:rPr>
                <a:t>Tactical </a:t>
              </a:r>
              <a:r>
                <a:rPr lang="en-US" dirty="0" err="1" smtClean="0">
                  <a:solidFill>
                    <a:schemeClr val="bg1"/>
                  </a:solidFill>
                </a:rPr>
                <a:t>Feedforward</a:t>
              </a:r>
              <a:r>
                <a:rPr lang="en-US" dirty="0" smtClean="0">
                  <a:solidFill>
                    <a:schemeClr val="bg1"/>
                  </a:solidFill>
                </a:rPr>
                <a:t> Loops</a:t>
              </a:r>
            </a:p>
          </p:txBody>
        </p:sp>
        <p:sp>
          <p:nvSpPr>
            <p:cNvPr id="35" name="TextBox 34"/>
            <p:cNvSpPr txBox="1"/>
            <p:nvPr/>
          </p:nvSpPr>
          <p:spPr>
            <a:xfrm>
              <a:off x="2048936" y="5485355"/>
              <a:ext cx="1411401" cy="584776"/>
            </a:xfrm>
            <a:prstGeom prst="rect">
              <a:avLst/>
            </a:prstGeom>
            <a:noFill/>
          </p:spPr>
          <p:txBody>
            <a:bodyPr wrap="square" rtlCol="0">
              <a:spAutoFit/>
            </a:bodyPr>
            <a:lstStyle/>
            <a:p>
              <a:pPr algn="r"/>
              <a:r>
                <a:rPr lang="en-US" sz="1600" dirty="0" smtClean="0">
                  <a:solidFill>
                    <a:schemeClr val="bg1"/>
                  </a:solidFill>
                </a:rPr>
                <a:t>Organizational Learning</a:t>
              </a:r>
            </a:p>
          </p:txBody>
        </p:sp>
        <p:sp>
          <p:nvSpPr>
            <p:cNvPr id="36" name="TextBox 35"/>
            <p:cNvSpPr txBox="1"/>
            <p:nvPr/>
          </p:nvSpPr>
          <p:spPr>
            <a:xfrm>
              <a:off x="5805601" y="5341247"/>
              <a:ext cx="1374130" cy="830997"/>
            </a:xfrm>
            <a:prstGeom prst="rect">
              <a:avLst/>
            </a:prstGeom>
            <a:noFill/>
          </p:spPr>
          <p:txBody>
            <a:bodyPr wrap="square" rtlCol="0">
              <a:spAutoFit/>
            </a:bodyPr>
            <a:lstStyle/>
            <a:p>
              <a:r>
                <a:rPr lang="en-US" sz="1600" dirty="0" smtClean="0">
                  <a:solidFill>
                    <a:schemeClr val="bg1"/>
                  </a:solidFill>
                </a:rPr>
                <a:t>Lack of Learning Mechanisms</a:t>
              </a:r>
            </a:p>
          </p:txBody>
        </p:sp>
        <p:sp>
          <p:nvSpPr>
            <p:cNvPr id="37" name="Left-Right Arrow 36"/>
            <p:cNvSpPr/>
            <p:nvPr/>
          </p:nvSpPr>
          <p:spPr>
            <a:xfrm>
              <a:off x="3401069" y="5729121"/>
              <a:ext cx="2463801"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38" name="TextBox 37"/>
            <p:cNvSpPr txBox="1"/>
            <p:nvPr/>
          </p:nvSpPr>
          <p:spPr>
            <a:xfrm>
              <a:off x="3189475" y="5439189"/>
              <a:ext cx="2861803" cy="369332"/>
            </a:xfrm>
            <a:prstGeom prst="rect">
              <a:avLst/>
            </a:prstGeom>
            <a:noFill/>
          </p:spPr>
          <p:txBody>
            <a:bodyPr wrap="square" rtlCol="0">
              <a:spAutoFit/>
            </a:bodyPr>
            <a:lstStyle/>
            <a:p>
              <a:pPr algn="ctr"/>
              <a:r>
                <a:rPr lang="en-US" dirty="0" smtClean="0">
                  <a:solidFill>
                    <a:schemeClr val="bg1"/>
                  </a:solidFill>
                </a:rPr>
                <a:t>Strategic Control Loops </a:t>
              </a:r>
            </a:p>
          </p:txBody>
        </p:sp>
        <p:sp>
          <p:nvSpPr>
            <p:cNvPr id="39" name="TextBox 38"/>
            <p:cNvSpPr txBox="1"/>
            <p:nvPr/>
          </p:nvSpPr>
          <p:spPr>
            <a:xfrm>
              <a:off x="3661655" y="3541503"/>
              <a:ext cx="1887903" cy="276999"/>
            </a:xfrm>
            <a:prstGeom prst="rect">
              <a:avLst/>
            </a:prstGeom>
            <a:noFill/>
          </p:spPr>
          <p:txBody>
            <a:bodyPr wrap="square" rtlCol="0">
              <a:spAutoFit/>
            </a:bodyPr>
            <a:lstStyle/>
            <a:p>
              <a:pPr algn="ctr"/>
              <a:r>
                <a:rPr lang="en-US" sz="1200" dirty="0" smtClean="0">
                  <a:solidFill>
                    <a:schemeClr val="bg1"/>
                  </a:solidFill>
                </a:rPr>
                <a:t>Support for Local Control</a:t>
              </a:r>
            </a:p>
          </p:txBody>
        </p:sp>
        <p:sp>
          <p:nvSpPr>
            <p:cNvPr id="40" name="TextBox 39"/>
            <p:cNvSpPr txBox="1"/>
            <p:nvPr/>
          </p:nvSpPr>
          <p:spPr>
            <a:xfrm>
              <a:off x="3523233" y="5218251"/>
              <a:ext cx="2143945" cy="276999"/>
            </a:xfrm>
            <a:prstGeom prst="rect">
              <a:avLst/>
            </a:prstGeom>
            <a:noFill/>
          </p:spPr>
          <p:txBody>
            <a:bodyPr wrap="square" rtlCol="0">
              <a:spAutoFit/>
            </a:bodyPr>
            <a:lstStyle/>
            <a:p>
              <a:pPr algn="ctr"/>
              <a:r>
                <a:rPr lang="en-US" sz="1200" dirty="0" smtClean="0">
                  <a:solidFill>
                    <a:schemeClr val="bg1"/>
                  </a:solidFill>
                </a:rPr>
                <a:t>Support for Distant Supervision</a:t>
              </a:r>
            </a:p>
          </p:txBody>
        </p:sp>
        <p:sp>
          <p:nvSpPr>
            <p:cNvPr id="41" name="TextBox 40"/>
            <p:cNvSpPr txBox="1"/>
            <p:nvPr/>
          </p:nvSpPr>
          <p:spPr>
            <a:xfrm>
              <a:off x="1083740" y="2731054"/>
              <a:ext cx="2144168" cy="830997"/>
            </a:xfrm>
            <a:prstGeom prst="rect">
              <a:avLst/>
            </a:prstGeom>
            <a:noFill/>
          </p:spPr>
          <p:txBody>
            <a:bodyPr wrap="square" rtlCol="0">
              <a:spAutoFit/>
            </a:bodyPr>
            <a:lstStyle/>
            <a:p>
              <a:pPr algn="r"/>
              <a:r>
                <a:rPr lang="en-US" sz="1600" dirty="0" smtClean="0">
                  <a:solidFill>
                    <a:schemeClr val="bg1"/>
                  </a:solidFill>
                </a:rPr>
                <a:t>Shared &amp; over-</a:t>
              </a:r>
            </a:p>
            <a:p>
              <a:pPr algn="r"/>
              <a:r>
                <a:rPr lang="en-US" sz="1600" dirty="0" smtClean="0">
                  <a:solidFill>
                    <a:schemeClr val="bg1"/>
                  </a:solidFill>
                </a:rPr>
                <a:t>lapping functions, multiple perspectives</a:t>
              </a:r>
            </a:p>
          </p:txBody>
        </p:sp>
        <p:sp>
          <p:nvSpPr>
            <p:cNvPr id="42" name="TextBox 41"/>
            <p:cNvSpPr txBox="1"/>
            <p:nvPr/>
          </p:nvSpPr>
          <p:spPr>
            <a:xfrm>
              <a:off x="6034339" y="2744786"/>
              <a:ext cx="2161394" cy="830997"/>
            </a:xfrm>
            <a:prstGeom prst="rect">
              <a:avLst/>
            </a:prstGeom>
            <a:noFill/>
          </p:spPr>
          <p:txBody>
            <a:bodyPr wrap="square" rtlCol="0">
              <a:spAutoFit/>
            </a:bodyPr>
            <a:lstStyle/>
            <a:p>
              <a:r>
                <a:rPr lang="en-US" sz="1600" dirty="0" smtClean="0">
                  <a:solidFill>
                    <a:schemeClr val="bg1"/>
                  </a:solidFill>
                </a:rPr>
                <a:t>Solo decision making, independent functions, twin backups </a:t>
              </a:r>
            </a:p>
          </p:txBody>
        </p:sp>
        <p:sp>
          <p:nvSpPr>
            <p:cNvPr id="43" name="Left-Right Arrow 42"/>
            <p:cNvSpPr/>
            <p:nvPr/>
          </p:nvSpPr>
          <p:spPr>
            <a:xfrm>
              <a:off x="3158066" y="3091460"/>
              <a:ext cx="2946543" cy="171402"/>
            </a:xfrm>
            <a:prstGeom prst="leftRightArrow">
              <a:avLst/>
            </a:prstGeom>
            <a:solidFill>
              <a:schemeClr val="tx2">
                <a:lumMod val="75000"/>
              </a:schemeClr>
            </a:solidFill>
            <a:ln w="19050" cap="flat" cmpd="sng" algn="ctr">
              <a:solidFill>
                <a:srgbClr val="17375E"/>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bg1"/>
                </a:solidFill>
              </a:endParaRPr>
            </a:p>
          </p:txBody>
        </p:sp>
        <p:sp>
          <p:nvSpPr>
            <p:cNvPr id="44" name="TextBox 43"/>
            <p:cNvSpPr txBox="1"/>
            <p:nvPr/>
          </p:nvSpPr>
          <p:spPr>
            <a:xfrm>
              <a:off x="3210891" y="2781716"/>
              <a:ext cx="2861803" cy="369332"/>
            </a:xfrm>
            <a:prstGeom prst="rect">
              <a:avLst/>
            </a:prstGeom>
            <a:noFill/>
          </p:spPr>
          <p:txBody>
            <a:bodyPr wrap="square" rtlCol="0">
              <a:spAutoFit/>
            </a:bodyPr>
            <a:lstStyle/>
            <a:p>
              <a:pPr algn="ctr"/>
              <a:r>
                <a:rPr lang="en-US" dirty="0" smtClean="0">
                  <a:solidFill>
                    <a:schemeClr val="bg1"/>
                  </a:solidFill>
                </a:rPr>
                <a:t>Functional Redundancy</a:t>
              </a:r>
            </a:p>
          </p:txBody>
        </p:sp>
        <p:cxnSp>
          <p:nvCxnSpPr>
            <p:cNvPr id="45" name="Straight Connector 44"/>
            <p:cNvCxnSpPr/>
            <p:nvPr/>
          </p:nvCxnSpPr>
          <p:spPr>
            <a:xfrm>
              <a:off x="2700867" y="5215027"/>
              <a:ext cx="3996266" cy="3224"/>
            </a:xfrm>
            <a:prstGeom prst="line">
              <a:avLst/>
            </a:prstGeom>
            <a:ln w="3175" cmpd="sng"/>
          </p:spPr>
          <p:style>
            <a:lnRef idx="2">
              <a:schemeClr val="accent1"/>
            </a:lnRef>
            <a:fillRef idx="0">
              <a:schemeClr val="accent1"/>
            </a:fillRef>
            <a:effectRef idx="1">
              <a:schemeClr val="accent1"/>
            </a:effectRef>
            <a:fontRef idx="minor">
              <a:schemeClr val="tx1"/>
            </a:fontRef>
          </p:style>
        </p:cxnSp>
      </p:grpSp>
      <p:sp>
        <p:nvSpPr>
          <p:cNvPr id="46" name="Title 1"/>
          <p:cNvSpPr>
            <a:spLocks noGrp="1"/>
          </p:cNvSpPr>
          <p:nvPr>
            <p:ph type="title"/>
          </p:nvPr>
        </p:nvSpPr>
        <p:spPr>
          <a:xfrm>
            <a:off x="228600" y="21013"/>
            <a:ext cx="8458200" cy="842963"/>
          </a:xfrm>
        </p:spPr>
        <p:txBody>
          <a:bodyPr>
            <a:noAutofit/>
          </a:bodyPr>
          <a:lstStyle/>
          <a:p>
            <a:pPr>
              <a:lnSpc>
                <a:spcPct val="90000"/>
              </a:lnSpc>
            </a:pPr>
            <a:r>
              <a:rPr lang="en-US" sz="2800" dirty="0" smtClean="0"/>
              <a:t>Sources of System Resilience and Tension</a:t>
            </a:r>
          </a:p>
        </p:txBody>
      </p:sp>
    </p:spTree>
    <p:extLst>
      <p:ext uri="{BB962C8B-B14F-4D97-AF65-F5344CB8AC3E}">
        <p14:creationId xmlns:p14="http://schemas.microsoft.com/office/powerpoint/2010/main" val="12063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House of Quality?</a:t>
            </a:r>
            <a:endParaRPr lang="en-US" dirty="0"/>
          </a:p>
        </p:txBody>
      </p:sp>
      <p:pic>
        <p:nvPicPr>
          <p:cNvPr id="5" name="Content Placeholder 4"/>
          <p:cNvPicPr>
            <a:picLocks noGrp="1" noChangeAspect="1"/>
          </p:cNvPicPr>
          <p:nvPr>
            <p:ph idx="1"/>
          </p:nvPr>
        </p:nvPicPr>
        <p:blipFill>
          <a:blip r:embed="rId2"/>
          <a:srcRect l="1121" r="1121"/>
          <a:stretch>
            <a:fillRect/>
          </a:stretch>
        </p:blipFill>
        <p:spPr>
          <a:xfrm>
            <a:off x="49464" y="1524000"/>
            <a:ext cx="9067800" cy="4986941"/>
          </a:xfrm>
          <a:ln w="38100" cmpd="sng">
            <a:solidFill>
              <a:schemeClr val="bg1">
                <a:lumMod val="95000"/>
                <a:lumOff val="5000"/>
              </a:schemeClr>
            </a:solidFill>
          </a:ln>
        </p:spPr>
      </p:pic>
      <p:sp>
        <p:nvSpPr>
          <p:cNvPr id="4" name="Slide Number Placeholder 3"/>
          <p:cNvSpPr>
            <a:spLocks noGrp="1"/>
          </p:cNvSpPr>
          <p:nvPr>
            <p:ph type="sldNum" sz="quarter" idx="12"/>
          </p:nvPr>
        </p:nvSpPr>
        <p:spPr/>
        <p:txBody>
          <a:bodyPr/>
          <a:lstStyle/>
          <a:p>
            <a:fld id="{020D7877-C959-004E-893B-886FCA3C907F}" type="slidenum">
              <a:rPr lang="en-US" smtClean="0"/>
              <a:pPr/>
              <a:t>32</a:t>
            </a:fld>
            <a:endParaRPr lang="en-US"/>
          </a:p>
        </p:txBody>
      </p:sp>
    </p:spTree>
    <p:extLst>
      <p:ext uri="{BB962C8B-B14F-4D97-AF65-F5344CB8AC3E}">
        <p14:creationId xmlns:p14="http://schemas.microsoft.com/office/powerpoint/2010/main" val="413376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0D7877-C959-004E-893B-886FCA3C907F}" type="slidenum">
              <a:rPr lang="en-US" smtClean="0"/>
              <a:pPr/>
              <a:t>33</a:t>
            </a:fld>
            <a:endParaRPr lang="en-US"/>
          </a:p>
        </p:txBody>
      </p:sp>
      <p:pic>
        <p:nvPicPr>
          <p:cNvPr id="6" name="Picture 5"/>
          <p:cNvPicPr>
            <a:picLocks noChangeAspect="1"/>
          </p:cNvPicPr>
          <p:nvPr/>
        </p:nvPicPr>
        <p:blipFill>
          <a:blip r:embed="rId2"/>
          <a:stretch>
            <a:fillRect/>
          </a:stretch>
        </p:blipFill>
        <p:spPr>
          <a:xfrm>
            <a:off x="2211234" y="1984800"/>
            <a:ext cx="5320843" cy="3731924"/>
          </a:xfrm>
          <a:prstGeom prst="rect">
            <a:avLst/>
          </a:prstGeom>
        </p:spPr>
      </p:pic>
      <p:pic>
        <p:nvPicPr>
          <p:cNvPr id="7" name="Picture 2"/>
          <p:cNvPicPr>
            <a:picLocks noChangeAspect="1" noChangeArrowheads="1"/>
          </p:cNvPicPr>
          <p:nvPr/>
        </p:nvPicPr>
        <p:blipFill>
          <a:blip r:embed="rId3"/>
          <a:srcRect/>
          <a:stretch>
            <a:fillRect/>
          </a:stretch>
        </p:blipFill>
        <p:spPr bwMode="auto">
          <a:xfrm>
            <a:off x="1768231" y="4907734"/>
            <a:ext cx="1729153" cy="952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1094154" y="381000"/>
            <a:ext cx="7463692" cy="1787769"/>
          </a:xfrm>
          <a:prstGeom prst="ellipse">
            <a:avLst/>
          </a:prstGeom>
          <a:solidFill>
            <a:schemeClr val="accent5">
              <a:lumMod val="20000"/>
              <a:lumOff val="8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2"/>
          <p:cNvPicPr>
            <a:picLocks noChangeAspect="1" noChangeArrowheads="1"/>
          </p:cNvPicPr>
          <p:nvPr/>
        </p:nvPicPr>
        <p:blipFill>
          <a:blip r:embed="rId3"/>
          <a:srcRect/>
          <a:stretch>
            <a:fillRect/>
          </a:stretch>
        </p:blipFill>
        <p:spPr bwMode="auto">
          <a:xfrm>
            <a:off x="5476631" y="5240504"/>
            <a:ext cx="2830144" cy="1558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590800" y="76200"/>
            <a:ext cx="4679462" cy="369332"/>
          </a:xfrm>
          <a:prstGeom prst="rect">
            <a:avLst/>
          </a:prstGeom>
          <a:solidFill>
            <a:schemeClr val="bg2">
              <a:lumMod val="20000"/>
              <a:lumOff val="80000"/>
            </a:schemeClr>
          </a:solidFill>
          <a:ln>
            <a:solidFill>
              <a:schemeClr val="bg1"/>
            </a:solidFill>
          </a:ln>
        </p:spPr>
        <p:txBody>
          <a:bodyPr wrap="square" rtlCol="0">
            <a:spAutoFit/>
          </a:bodyPr>
          <a:lstStyle/>
          <a:p>
            <a:pPr algn="ctr"/>
            <a:r>
              <a:rPr lang="en-US" b="1" dirty="0" smtClean="0">
                <a:solidFill>
                  <a:schemeClr val="bg1"/>
                </a:solidFill>
              </a:rPr>
              <a:t>Core Sources of System Stability and Resilience</a:t>
            </a:r>
            <a:endParaRPr lang="en-US" b="1" dirty="0">
              <a:solidFill>
                <a:schemeClr val="bg1"/>
              </a:solidFill>
            </a:endParaRPr>
          </a:p>
        </p:txBody>
      </p:sp>
      <p:pic>
        <p:nvPicPr>
          <p:cNvPr id="11" name="Picture 10"/>
          <p:cNvPicPr>
            <a:picLocks noChangeAspect="1"/>
          </p:cNvPicPr>
          <p:nvPr/>
        </p:nvPicPr>
        <p:blipFill>
          <a:blip r:embed="rId4"/>
          <a:stretch>
            <a:fillRect/>
          </a:stretch>
        </p:blipFill>
        <p:spPr>
          <a:xfrm>
            <a:off x="4451838" y="1748695"/>
            <a:ext cx="2572239" cy="377642"/>
          </a:xfrm>
          <a:prstGeom prst="rect">
            <a:avLst/>
          </a:prstGeom>
          <a:ln>
            <a:solidFill>
              <a:srgbClr val="000090"/>
            </a:solidFill>
          </a:ln>
        </p:spPr>
      </p:pic>
      <p:sp>
        <p:nvSpPr>
          <p:cNvPr id="12" name="TextBox 11"/>
          <p:cNvSpPr txBox="1"/>
          <p:nvPr/>
        </p:nvSpPr>
        <p:spPr>
          <a:xfrm>
            <a:off x="4956422" y="1786312"/>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13" name="Picture 12"/>
          <p:cNvPicPr>
            <a:picLocks noChangeAspect="1"/>
          </p:cNvPicPr>
          <p:nvPr/>
        </p:nvPicPr>
        <p:blipFill>
          <a:blip r:embed="rId5"/>
          <a:stretch>
            <a:fillRect/>
          </a:stretch>
        </p:blipFill>
        <p:spPr>
          <a:xfrm>
            <a:off x="4414715" y="1417638"/>
            <a:ext cx="4143131" cy="268381"/>
          </a:xfrm>
          <a:prstGeom prst="rect">
            <a:avLst/>
          </a:prstGeom>
          <a:ln>
            <a:solidFill>
              <a:srgbClr val="000090"/>
            </a:solidFill>
          </a:ln>
        </p:spPr>
      </p:pic>
      <p:sp>
        <p:nvSpPr>
          <p:cNvPr id="14" name="TextBox 13"/>
          <p:cNvSpPr txBox="1"/>
          <p:nvPr/>
        </p:nvSpPr>
        <p:spPr>
          <a:xfrm>
            <a:off x="5973883" y="1417638"/>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15" name="Picture 14"/>
          <p:cNvPicPr>
            <a:picLocks noChangeAspect="1"/>
          </p:cNvPicPr>
          <p:nvPr/>
        </p:nvPicPr>
        <p:blipFill>
          <a:blip r:embed="rId6"/>
          <a:stretch>
            <a:fillRect/>
          </a:stretch>
        </p:blipFill>
        <p:spPr>
          <a:xfrm>
            <a:off x="4616943" y="1017098"/>
            <a:ext cx="4123834" cy="316523"/>
          </a:xfrm>
          <a:prstGeom prst="rect">
            <a:avLst/>
          </a:prstGeom>
          <a:ln>
            <a:solidFill>
              <a:srgbClr val="000090"/>
            </a:solidFill>
          </a:ln>
        </p:spPr>
      </p:pic>
      <p:sp>
        <p:nvSpPr>
          <p:cNvPr id="16" name="TextBox 15"/>
          <p:cNvSpPr txBox="1"/>
          <p:nvPr/>
        </p:nvSpPr>
        <p:spPr>
          <a:xfrm>
            <a:off x="5568463" y="1049161"/>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17" name="Picture 16"/>
          <p:cNvPicPr>
            <a:picLocks noChangeAspect="1"/>
          </p:cNvPicPr>
          <p:nvPr/>
        </p:nvPicPr>
        <p:blipFill>
          <a:blip r:embed="rId7"/>
          <a:stretch>
            <a:fillRect/>
          </a:stretch>
        </p:blipFill>
        <p:spPr>
          <a:xfrm>
            <a:off x="1768231" y="1177315"/>
            <a:ext cx="2560515" cy="847679"/>
          </a:xfrm>
          <a:prstGeom prst="rect">
            <a:avLst/>
          </a:prstGeom>
          <a:ln>
            <a:solidFill>
              <a:srgbClr val="000090"/>
            </a:solidFill>
          </a:ln>
        </p:spPr>
      </p:pic>
      <p:pic>
        <p:nvPicPr>
          <p:cNvPr id="18" name="Picture 17"/>
          <p:cNvPicPr>
            <a:picLocks noChangeAspect="1"/>
          </p:cNvPicPr>
          <p:nvPr/>
        </p:nvPicPr>
        <p:blipFill>
          <a:blip r:embed="rId8"/>
          <a:stretch>
            <a:fillRect/>
          </a:stretch>
        </p:blipFill>
        <p:spPr>
          <a:xfrm>
            <a:off x="831742" y="552939"/>
            <a:ext cx="4236449" cy="427839"/>
          </a:xfrm>
          <a:prstGeom prst="rect">
            <a:avLst/>
          </a:prstGeom>
          <a:ln>
            <a:solidFill>
              <a:srgbClr val="000090"/>
            </a:solidFill>
          </a:ln>
        </p:spPr>
      </p:pic>
      <p:sp>
        <p:nvSpPr>
          <p:cNvPr id="19" name="TextBox 18"/>
          <p:cNvSpPr txBox="1"/>
          <p:nvPr/>
        </p:nvSpPr>
        <p:spPr>
          <a:xfrm>
            <a:off x="2132369" y="611446"/>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sp>
        <p:nvSpPr>
          <p:cNvPr id="20" name="TextBox 19"/>
          <p:cNvSpPr txBox="1"/>
          <p:nvPr/>
        </p:nvSpPr>
        <p:spPr>
          <a:xfrm>
            <a:off x="2432198" y="1213434"/>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sp>
        <p:nvSpPr>
          <p:cNvPr id="21" name="TextBox 20"/>
          <p:cNvSpPr txBox="1"/>
          <p:nvPr/>
        </p:nvSpPr>
        <p:spPr>
          <a:xfrm>
            <a:off x="2510350" y="1655662"/>
            <a:ext cx="517769" cy="369332"/>
          </a:xfrm>
          <a:prstGeom prst="rect">
            <a:avLst/>
          </a:prstGeom>
          <a:noFill/>
        </p:spPr>
        <p:txBody>
          <a:bodyPr wrap="square" rtlCol="0">
            <a:spAutoFit/>
          </a:bodyPr>
          <a:lstStyle/>
          <a:p>
            <a:pPr algn="ctr"/>
            <a:r>
              <a:rPr lang="en-US" b="1" dirty="0" smtClean="0">
                <a:solidFill>
                  <a:srgbClr val="000090"/>
                </a:solidFill>
              </a:rPr>
              <a:t>X</a:t>
            </a:r>
            <a:endParaRPr lang="en-US" b="1" dirty="0">
              <a:solidFill>
                <a:srgbClr val="000090"/>
              </a:solidFill>
            </a:endParaRPr>
          </a:p>
        </p:txBody>
      </p:sp>
      <p:pic>
        <p:nvPicPr>
          <p:cNvPr id="22" name="Picture 21"/>
          <p:cNvPicPr>
            <a:picLocks noChangeAspect="1"/>
          </p:cNvPicPr>
          <p:nvPr/>
        </p:nvPicPr>
        <p:blipFill>
          <a:blip r:embed="rId9"/>
          <a:stretch>
            <a:fillRect/>
          </a:stretch>
        </p:blipFill>
        <p:spPr>
          <a:xfrm>
            <a:off x="5196498" y="616152"/>
            <a:ext cx="3558931" cy="315780"/>
          </a:xfrm>
          <a:prstGeom prst="rect">
            <a:avLst/>
          </a:prstGeom>
          <a:ln>
            <a:solidFill>
              <a:srgbClr val="000090"/>
            </a:solidFill>
          </a:ln>
        </p:spPr>
      </p:pic>
      <p:sp>
        <p:nvSpPr>
          <p:cNvPr id="23" name="TextBox 22"/>
          <p:cNvSpPr txBox="1"/>
          <p:nvPr/>
        </p:nvSpPr>
        <p:spPr>
          <a:xfrm>
            <a:off x="6086232" y="616152"/>
            <a:ext cx="517769" cy="369332"/>
          </a:xfrm>
          <a:prstGeom prst="rect">
            <a:avLst/>
          </a:prstGeom>
          <a:noFill/>
        </p:spPr>
        <p:txBody>
          <a:bodyPr wrap="square" rtlCol="0">
            <a:spAutoFit/>
          </a:bodyPr>
          <a:lstStyle/>
          <a:p>
            <a:pPr algn="ctr"/>
            <a:r>
              <a:rPr lang="en-US" dirty="0" smtClean="0">
                <a:solidFill>
                  <a:srgbClr val="000090"/>
                </a:solidFill>
              </a:rPr>
              <a:t>X</a:t>
            </a:r>
            <a:endParaRPr lang="en-US" dirty="0">
              <a:solidFill>
                <a:srgbClr val="000090"/>
              </a:solidFill>
            </a:endParaRPr>
          </a:p>
        </p:txBody>
      </p:sp>
      <p:sp>
        <p:nvSpPr>
          <p:cNvPr id="24" name="TextBox 23"/>
          <p:cNvSpPr txBox="1"/>
          <p:nvPr/>
        </p:nvSpPr>
        <p:spPr>
          <a:xfrm>
            <a:off x="152400" y="2209800"/>
            <a:ext cx="2667000" cy="1938992"/>
          </a:xfrm>
          <a:prstGeom prst="rect">
            <a:avLst/>
          </a:prstGeom>
          <a:solidFill>
            <a:schemeClr val="tx1">
              <a:lumMod val="95000"/>
            </a:schemeClr>
          </a:solidFill>
          <a:ln w="28575" cmpd="sng">
            <a:solidFill>
              <a:srgbClr val="008000"/>
            </a:solidFill>
          </a:ln>
        </p:spPr>
        <p:txBody>
          <a:bodyPr wrap="square" rtlCol="0">
            <a:spAutoFit/>
          </a:bodyPr>
          <a:lstStyle/>
          <a:p>
            <a:pPr algn="ctr"/>
            <a:r>
              <a:rPr lang="en-US" sz="2400" dirty="0" smtClean="0">
                <a:solidFill>
                  <a:srgbClr val="000090"/>
                </a:solidFill>
              </a:rPr>
              <a:t>Design specs need to be tied to system purpose and sources of system resilience.</a:t>
            </a:r>
            <a:endParaRPr lang="en-US" sz="2400" dirty="0">
              <a:solidFill>
                <a:srgbClr val="000090"/>
              </a:solidFill>
            </a:endParaRPr>
          </a:p>
        </p:txBody>
      </p:sp>
      <p:sp>
        <p:nvSpPr>
          <p:cNvPr id="25" name="Up-Down Arrow 24"/>
          <p:cNvSpPr/>
          <p:nvPr/>
        </p:nvSpPr>
        <p:spPr>
          <a:xfrm>
            <a:off x="4419600" y="2133600"/>
            <a:ext cx="548640" cy="685800"/>
          </a:xfrm>
          <a:prstGeom prst="up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Up-Down Arrow 26"/>
          <p:cNvSpPr/>
          <p:nvPr/>
        </p:nvSpPr>
        <p:spPr>
          <a:xfrm>
            <a:off x="7391400" y="1676400"/>
            <a:ext cx="548640" cy="3886200"/>
          </a:xfrm>
          <a:prstGeom prst="up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Up-Down Arrow 27"/>
          <p:cNvSpPr/>
          <p:nvPr/>
        </p:nvSpPr>
        <p:spPr>
          <a:xfrm>
            <a:off x="5562600" y="4800600"/>
            <a:ext cx="548640" cy="685800"/>
          </a:xfrm>
          <a:prstGeom prst="upDown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4582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Qualitative Research</a:t>
            </a:r>
          </a:p>
          <a:p>
            <a:pPr lvl="1"/>
            <a:r>
              <a:rPr lang="en-US" dirty="0" smtClean="0"/>
              <a:t>What could go wrong?</a:t>
            </a:r>
          </a:p>
          <a:p>
            <a:pPr lvl="1"/>
            <a:r>
              <a:rPr lang="en-US" dirty="0" smtClean="0"/>
              <a:t>What prevents those things from happening?</a:t>
            </a:r>
            <a:endParaRPr lang="en-US" dirty="0"/>
          </a:p>
          <a:p>
            <a:r>
              <a:rPr lang="en-US" dirty="0" smtClean="0"/>
              <a:t>How to Recognize Sources of Resilience in the System </a:t>
            </a:r>
            <a:endParaRPr lang="en-US" dirty="0"/>
          </a:p>
          <a:p>
            <a:r>
              <a:rPr lang="en-US" dirty="0" smtClean="0"/>
              <a:t>Artifact Design</a:t>
            </a:r>
          </a:p>
          <a:p>
            <a:r>
              <a:rPr lang="en-US" dirty="0" smtClean="0"/>
              <a:t>How to Justify Taking Action </a:t>
            </a:r>
          </a:p>
          <a:p>
            <a:r>
              <a:rPr lang="en-US" dirty="0" smtClean="0"/>
              <a:t>How does this change the Systems Engineering Process?</a:t>
            </a:r>
          </a:p>
          <a:p>
            <a:endParaRPr lang="en-US" dirty="0" smtClean="0"/>
          </a:p>
        </p:txBody>
      </p:sp>
      <p:sp>
        <p:nvSpPr>
          <p:cNvPr id="4" name="Slide Number Placeholder 3"/>
          <p:cNvSpPr>
            <a:spLocks noGrp="1"/>
          </p:cNvSpPr>
          <p:nvPr>
            <p:ph type="sldNum" sz="quarter" idx="12"/>
          </p:nvPr>
        </p:nvSpPr>
        <p:spPr/>
        <p:txBody>
          <a:bodyPr/>
          <a:lstStyle/>
          <a:p>
            <a:fld id="{020D7877-C959-004E-893B-886FCA3C907F}" type="slidenum">
              <a:rPr lang="en-US" smtClean="0"/>
              <a:pPr/>
              <a:t>34</a:t>
            </a:fld>
            <a:endParaRPr lang="en-US"/>
          </a:p>
        </p:txBody>
      </p:sp>
    </p:spTree>
    <p:extLst>
      <p:ext uri="{BB962C8B-B14F-4D97-AF65-F5344CB8AC3E}">
        <p14:creationId xmlns:p14="http://schemas.microsoft.com/office/powerpoint/2010/main" val="222911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fontScale="90000"/>
          </a:bodyPr>
          <a:lstStyle/>
          <a:p>
            <a:r>
              <a:rPr lang="en-US" dirty="0" smtClean="0"/>
              <a:t>Questions?</a:t>
            </a:r>
            <a:br>
              <a:rPr lang="en-US" dirty="0" smtClean="0"/>
            </a:br>
            <a:r>
              <a:rPr lang="en-US" dirty="0" smtClean="0"/>
              <a:t>Ideas?</a:t>
            </a:r>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35</a:t>
            </a:fld>
            <a:endParaRPr lang="en-US"/>
          </a:p>
        </p:txBody>
      </p:sp>
    </p:spTree>
    <p:extLst>
      <p:ext uri="{BB962C8B-B14F-4D97-AF65-F5344CB8AC3E}">
        <p14:creationId xmlns:p14="http://schemas.microsoft.com/office/powerpoint/2010/main" val="2378041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229600" cy="752475"/>
          </a:xfrm>
        </p:spPr>
        <p:txBody>
          <a:bodyPr>
            <a:normAutofit/>
          </a:bodyPr>
          <a:lstStyle/>
          <a:p>
            <a:r>
              <a:rPr lang="en-US" sz="2800" dirty="0" smtClean="0"/>
              <a:t> References</a:t>
            </a:r>
            <a:endParaRPr lang="en-US" sz="2800" dirty="0"/>
          </a:p>
        </p:txBody>
      </p:sp>
      <p:sp>
        <p:nvSpPr>
          <p:cNvPr id="3" name="Content Placeholder 2"/>
          <p:cNvSpPr>
            <a:spLocks noGrp="1"/>
          </p:cNvSpPr>
          <p:nvPr>
            <p:ph idx="1"/>
          </p:nvPr>
        </p:nvSpPr>
        <p:spPr>
          <a:xfrm>
            <a:off x="228600" y="1371600"/>
            <a:ext cx="8534400" cy="5334000"/>
          </a:xfrm>
        </p:spPr>
        <p:txBody>
          <a:bodyPr>
            <a:normAutofit fontScale="70000" lnSpcReduction="20000"/>
          </a:bodyPr>
          <a:lstStyle/>
          <a:p>
            <a:pPr marL="0" indent="0">
              <a:buNone/>
            </a:pPr>
            <a:r>
              <a:rPr lang="en-US" dirty="0" smtClean="0"/>
              <a:t>Bar-Yam, Y. (2004). </a:t>
            </a:r>
            <a:r>
              <a:rPr lang="en-US" i="1" dirty="0" smtClean="0"/>
              <a:t>Making things work.</a:t>
            </a:r>
            <a:r>
              <a:rPr lang="en-US" dirty="0" smtClean="0"/>
              <a:t> Boston, MA: NECSI Knowledge Press.</a:t>
            </a:r>
          </a:p>
          <a:p>
            <a:pPr marL="0" indent="0">
              <a:buNone/>
            </a:pPr>
            <a:r>
              <a:rPr lang="en-US" dirty="0" smtClean="0"/>
              <a:t>Hoffman, R.R., &amp; Woods, D.D. (2011). Beyond Simon’s slice: Five fundamental trade-offs that bound the performance of </a:t>
            </a:r>
            <a:r>
              <a:rPr lang="en-US" dirty="0" err="1" smtClean="0"/>
              <a:t>macrocognitive</a:t>
            </a:r>
            <a:r>
              <a:rPr lang="en-US" dirty="0" smtClean="0"/>
              <a:t> systems. </a:t>
            </a:r>
            <a:r>
              <a:rPr lang="en-US" i="1" dirty="0" smtClean="0"/>
              <a:t>IEEE Intelligent Systems</a:t>
            </a:r>
            <a:r>
              <a:rPr lang="en-US" dirty="0" smtClean="0"/>
              <a:t>, </a:t>
            </a:r>
            <a:r>
              <a:rPr lang="en-US" i="1" dirty="0" smtClean="0"/>
              <a:t>Nov/Dec</a:t>
            </a:r>
            <a:r>
              <a:rPr lang="en-US" dirty="0" smtClean="0"/>
              <a:t>, 67-71.</a:t>
            </a:r>
          </a:p>
          <a:p>
            <a:pPr marL="0" indent="0">
              <a:buNone/>
            </a:pPr>
            <a:r>
              <a:rPr lang="en-US" dirty="0" smtClean="0"/>
              <a:t>Kitano, H. (2004). Biological robustness. </a:t>
            </a:r>
            <a:r>
              <a:rPr lang="en-US" i="1" dirty="0" smtClean="0"/>
              <a:t>Nature Review Genetics</a:t>
            </a:r>
            <a:r>
              <a:rPr lang="en-US" dirty="0" smtClean="0"/>
              <a:t>, </a:t>
            </a:r>
            <a:r>
              <a:rPr lang="en-US" i="1" dirty="0" smtClean="0"/>
              <a:t>5</a:t>
            </a:r>
            <a:r>
              <a:rPr lang="en-US" dirty="0" smtClean="0"/>
              <a:t>, 826-837.</a:t>
            </a:r>
          </a:p>
          <a:p>
            <a:pPr marL="0" indent="0">
              <a:buNone/>
            </a:pPr>
            <a:r>
              <a:rPr lang="en-US" dirty="0" err="1" smtClean="0"/>
              <a:t>Paries</a:t>
            </a:r>
            <a:r>
              <a:rPr lang="en-US" dirty="0" smtClean="0"/>
              <a:t>, J. (2006). Complexity, emergency, resilience. In E. </a:t>
            </a:r>
            <a:r>
              <a:rPr lang="en-US" dirty="0" err="1" smtClean="0"/>
              <a:t>Hollnagel</a:t>
            </a:r>
            <a:r>
              <a:rPr lang="en-US" dirty="0" smtClean="0"/>
              <a:t>, D.D. Woods, &amp; N. </a:t>
            </a:r>
            <a:r>
              <a:rPr lang="en-US" dirty="0" err="1" smtClean="0"/>
              <a:t>Leveson</a:t>
            </a:r>
            <a:r>
              <a:rPr lang="en-US" dirty="0" smtClean="0"/>
              <a:t> (Eds.), </a:t>
            </a:r>
            <a:r>
              <a:rPr lang="en-US" i="1" dirty="0" smtClean="0"/>
              <a:t>Resilience engineering: Concepts and precepts</a:t>
            </a:r>
            <a:r>
              <a:rPr lang="en-US" dirty="0" smtClean="0"/>
              <a:t> (pp. 43-53). Burlington, VT: </a:t>
            </a:r>
            <a:r>
              <a:rPr lang="en-US" dirty="0" err="1" smtClean="0"/>
              <a:t>Ashgate</a:t>
            </a:r>
            <a:r>
              <a:rPr lang="en-US" dirty="0" smtClean="0"/>
              <a:t>.</a:t>
            </a:r>
          </a:p>
          <a:p>
            <a:pPr marL="0" indent="0">
              <a:buNone/>
            </a:pPr>
            <a:r>
              <a:rPr lang="en-US" dirty="0" err="1" smtClean="0"/>
              <a:t>Pflantz</a:t>
            </a:r>
            <a:r>
              <a:rPr lang="en-US" dirty="0" smtClean="0"/>
              <a:t>, M.A., &amp; Levis, A.H. (2015). On evaluating resilience in C3 systems. </a:t>
            </a:r>
            <a:r>
              <a:rPr lang="en-US" i="1" dirty="0" smtClean="0"/>
              <a:t>Insight</a:t>
            </a:r>
            <a:r>
              <a:rPr lang="en-US" dirty="0" smtClean="0"/>
              <a:t>, </a:t>
            </a:r>
            <a:r>
              <a:rPr lang="en-US" i="1" dirty="0" smtClean="0"/>
              <a:t>18</a:t>
            </a:r>
            <a:r>
              <a:rPr lang="en-US" dirty="0" smtClean="0"/>
              <a:t>(1), 29-33.</a:t>
            </a:r>
          </a:p>
          <a:p>
            <a:pPr marL="0" indent="0">
              <a:buNone/>
            </a:pPr>
            <a:r>
              <a:rPr lang="en-US" dirty="0"/>
              <a:t>Snowden, D. J., &amp; Boone, M. E. (2007). A leader's framework for decision making. </a:t>
            </a:r>
            <a:r>
              <a:rPr lang="en-US" i="1" dirty="0"/>
              <a:t>H</a:t>
            </a:r>
            <a:r>
              <a:rPr lang="en-US" i="1" dirty="0" smtClean="0"/>
              <a:t>arvard </a:t>
            </a:r>
            <a:r>
              <a:rPr lang="en-US" i="1" dirty="0"/>
              <a:t>B</a:t>
            </a:r>
            <a:r>
              <a:rPr lang="en-US" i="1" dirty="0" smtClean="0"/>
              <a:t>usiness Review</a:t>
            </a:r>
            <a:r>
              <a:rPr lang="en-US" dirty="0"/>
              <a:t>, </a:t>
            </a:r>
            <a:r>
              <a:rPr lang="en-US" i="1" dirty="0"/>
              <a:t>85</a:t>
            </a:r>
            <a:r>
              <a:rPr lang="en-US" dirty="0"/>
              <a:t>(11</a:t>
            </a:r>
            <a:r>
              <a:rPr lang="en-US"/>
              <a:t>), </a:t>
            </a:r>
            <a:r>
              <a:rPr lang="en-US" smtClean="0"/>
              <a:t>68-75.</a:t>
            </a:r>
            <a:endParaRPr lang="en-US" dirty="0" smtClean="0"/>
          </a:p>
          <a:p>
            <a:pPr marL="0" indent="0">
              <a:buNone/>
            </a:pPr>
            <a:r>
              <a:rPr lang="en-US" dirty="0" smtClean="0"/>
              <a:t>Woods, D.D., &amp; </a:t>
            </a:r>
            <a:r>
              <a:rPr lang="en-US" dirty="0" err="1" smtClean="0"/>
              <a:t>Branlat</a:t>
            </a:r>
            <a:r>
              <a:rPr lang="en-US" dirty="0" smtClean="0"/>
              <a:t>, M. (2010). </a:t>
            </a:r>
            <a:r>
              <a:rPr lang="en-US" dirty="0" err="1" smtClean="0"/>
              <a:t>Hollnagel’s</a:t>
            </a:r>
            <a:r>
              <a:rPr lang="en-US" dirty="0" smtClean="0"/>
              <a:t> test: Being in ‘control’ of highly interdependent multi-layered networked systems. </a:t>
            </a:r>
            <a:r>
              <a:rPr lang="en-US" i="1" dirty="0" smtClean="0"/>
              <a:t>Cognition, Technology, and Work</a:t>
            </a:r>
            <a:r>
              <a:rPr lang="en-US" dirty="0" smtClean="0"/>
              <a:t>, </a:t>
            </a:r>
            <a:r>
              <a:rPr lang="en-US" i="1" dirty="0" smtClean="0"/>
              <a:t>12</a:t>
            </a:r>
            <a:r>
              <a:rPr lang="en-US" dirty="0" smtClean="0"/>
              <a:t>, 95-101.</a:t>
            </a:r>
          </a:p>
        </p:txBody>
      </p:sp>
      <p:sp>
        <p:nvSpPr>
          <p:cNvPr id="4" name="Slide Number Placeholder 3"/>
          <p:cNvSpPr>
            <a:spLocks noGrp="1"/>
          </p:cNvSpPr>
          <p:nvPr>
            <p:ph type="sldNum" sz="quarter" idx="12"/>
          </p:nvPr>
        </p:nvSpPr>
        <p:spPr/>
        <p:txBody>
          <a:bodyPr/>
          <a:lstStyle/>
          <a:p>
            <a:fld id="{020D7877-C959-004E-893B-886FCA3C907F}" type="slidenum">
              <a:rPr lang="en-US" smtClean="0"/>
              <a:pPr/>
              <a:t>36</a:t>
            </a:fld>
            <a:endParaRPr lang="en-US"/>
          </a:p>
        </p:txBody>
      </p:sp>
    </p:spTree>
    <p:extLst>
      <p:ext uri="{BB962C8B-B14F-4D97-AF65-F5344CB8AC3E}">
        <p14:creationId xmlns:p14="http://schemas.microsoft.com/office/powerpoint/2010/main" val="1102221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56577" y="2370138"/>
            <a:ext cx="8054023" cy="1347787"/>
          </a:xfrm>
        </p:spPr>
        <p:txBody>
          <a:bodyPr>
            <a:noAutofit/>
          </a:bodyPr>
          <a:lstStyle/>
          <a:p>
            <a:pPr marL="347663" indent="-347663" algn="l">
              <a:buFont typeface="Arial"/>
              <a:buChar char="•"/>
            </a:pPr>
            <a:r>
              <a:rPr lang="en-US" sz="3400" dirty="0" smtClean="0">
                <a:solidFill>
                  <a:srgbClr val="FDFFB6"/>
                </a:solidFill>
              </a:rPr>
              <a:t>What </a:t>
            </a:r>
            <a:r>
              <a:rPr lang="en-US" sz="3400" b="1" dirty="0" smtClean="0">
                <a:solidFill>
                  <a:srgbClr val="FDFFB6"/>
                </a:solidFill>
              </a:rPr>
              <a:t>preservation mechanisms </a:t>
            </a:r>
            <a:r>
              <a:rPr lang="en-US" sz="3400" dirty="0" smtClean="0">
                <a:solidFill>
                  <a:srgbClr val="FDFFB6"/>
                </a:solidFill>
              </a:rPr>
              <a:t>have developed within the system?</a:t>
            </a:r>
          </a:p>
          <a:p>
            <a:pPr marL="804863" lvl="1" indent="-347663">
              <a:buFont typeface="Arial"/>
              <a:buChar char="•"/>
            </a:pPr>
            <a:r>
              <a:rPr lang="en-US" sz="3000" dirty="0" smtClean="0">
                <a:solidFill>
                  <a:srgbClr val="FDFFB6"/>
                </a:solidFill>
              </a:rPr>
              <a:t>These help keep the system healthy in the face of disruption &amp; give the system resilience.</a:t>
            </a:r>
          </a:p>
        </p:txBody>
      </p:sp>
      <p:sp>
        <p:nvSpPr>
          <p:cNvPr id="2" name="Slide Number Placeholder 1"/>
          <p:cNvSpPr>
            <a:spLocks noGrp="1"/>
          </p:cNvSpPr>
          <p:nvPr>
            <p:ph type="sldNum" sz="quarter" idx="12"/>
          </p:nvPr>
        </p:nvSpPr>
        <p:spPr>
          <a:xfrm>
            <a:off x="6553200" y="6797675"/>
            <a:ext cx="2133600" cy="365125"/>
          </a:xfrm>
        </p:spPr>
        <p:txBody>
          <a:bodyPr/>
          <a:lstStyle/>
          <a:p>
            <a:fld id="{8AF02B71-8991-4516-A01E-F1A9ACD28BDC}" type="slidenum">
              <a:rPr lang="en-US" smtClean="0"/>
              <a:pPr/>
              <a:t>37</a:t>
            </a:fld>
            <a:endParaRPr lang="en-US"/>
          </a:p>
        </p:txBody>
      </p:sp>
      <p:sp>
        <p:nvSpPr>
          <p:cNvPr id="6" name="Text Placeholder 3"/>
          <p:cNvSpPr txBox="1">
            <a:spLocks/>
          </p:cNvSpPr>
          <p:nvPr/>
        </p:nvSpPr>
        <p:spPr>
          <a:xfrm>
            <a:off x="533400" y="3733800"/>
            <a:ext cx="8054023" cy="1347787"/>
          </a:xfrm>
          <a:prstGeom prst="rect">
            <a:avLst/>
          </a:prstGeom>
        </p:spPr>
        <p:txBody>
          <a:bodyPr vert="horz" lIns="91440" tIns="45720" rIns="91440" bIns="45720" rtlCol="0" anchor="t" anchorCtr="0">
            <a:noAutofit/>
          </a:bodyPr>
          <a:lstStyle>
            <a:lvl1pPr marL="0" indent="0" algn="ctr" defTabSz="914400" rtl="0" eaLnBrk="1" latinLnBrk="0" hangingPunct="1">
              <a:spcBef>
                <a:spcPct val="20000"/>
              </a:spcBef>
              <a:buClr>
                <a:schemeClr val="accent1"/>
              </a:buClr>
              <a:buSzPct val="90000"/>
              <a:buFont typeface="Wingdings" pitchFamily="2" charset="2"/>
              <a:buNone/>
              <a:defRPr sz="2000" b="0" kern="1200">
                <a:solidFill>
                  <a:schemeClr val="tx1">
                    <a:tint val="75000"/>
                  </a:schemeClr>
                </a:solidFill>
                <a:effectLst/>
                <a:latin typeface="Times New Roman"/>
                <a:ea typeface="+mn-ea"/>
                <a:cs typeface="Times New Roman"/>
              </a:defRPr>
            </a:lvl1pPr>
            <a:lvl2pPr marL="457200" indent="0" algn="l" defTabSz="914400" rtl="0" eaLnBrk="1" latinLnBrk="0" hangingPunct="1">
              <a:spcBef>
                <a:spcPct val="20000"/>
              </a:spcBef>
              <a:buClr>
                <a:schemeClr val="accent2"/>
              </a:buClr>
              <a:buSzPct val="90000"/>
              <a:buFont typeface="Wingdings" pitchFamily="2" charset="2"/>
              <a:buNone/>
              <a:defRPr sz="1800" b="0" kern="1200">
                <a:solidFill>
                  <a:schemeClr val="tx1">
                    <a:tint val="75000"/>
                  </a:schemeClr>
                </a:solidFill>
                <a:effectLst/>
                <a:latin typeface="Times New Roman"/>
                <a:ea typeface="+mn-ea"/>
                <a:cs typeface="Times New Roman"/>
              </a:defRPr>
            </a:lvl2pPr>
            <a:lvl3pPr marL="914400" indent="0" algn="l" defTabSz="914400" rtl="0" eaLnBrk="1" latinLnBrk="0" hangingPunct="1">
              <a:spcBef>
                <a:spcPct val="20000"/>
              </a:spcBef>
              <a:buClr>
                <a:schemeClr val="accent1"/>
              </a:buClr>
              <a:buSzPct val="90000"/>
              <a:buFont typeface="Wingdings" pitchFamily="2" charset="2"/>
              <a:buNone/>
              <a:defRPr sz="1600" b="0" kern="1200">
                <a:solidFill>
                  <a:schemeClr val="tx1">
                    <a:tint val="75000"/>
                  </a:schemeClr>
                </a:solidFill>
                <a:effectLst/>
                <a:latin typeface="Times New Roman"/>
                <a:ea typeface="+mn-ea"/>
                <a:cs typeface="Times New Roman"/>
              </a:defRPr>
            </a:lvl3pPr>
            <a:lvl4pPr marL="1371600" indent="0" algn="l" defTabSz="914400" rtl="0" eaLnBrk="1" latinLnBrk="0" hangingPunct="1">
              <a:spcBef>
                <a:spcPct val="20000"/>
              </a:spcBef>
              <a:buClr>
                <a:schemeClr val="accent2"/>
              </a:buClr>
              <a:buSzPct val="90000"/>
              <a:buFont typeface="Wingdings" pitchFamily="2" charset="2"/>
              <a:buNone/>
              <a:defRPr sz="1400" b="0" kern="1200">
                <a:solidFill>
                  <a:schemeClr val="tx1">
                    <a:tint val="75000"/>
                  </a:schemeClr>
                </a:solidFill>
                <a:effectLst/>
                <a:latin typeface="Times New Roman"/>
                <a:ea typeface="+mn-ea"/>
                <a:cs typeface="Times New Roman"/>
              </a:defRPr>
            </a:lvl4pPr>
            <a:lvl5pPr marL="1828800" indent="0" algn="l" defTabSz="914400" rtl="0" eaLnBrk="1" latinLnBrk="0" hangingPunct="1">
              <a:spcBef>
                <a:spcPct val="20000"/>
              </a:spcBef>
              <a:buClr>
                <a:schemeClr val="accent1"/>
              </a:buClr>
              <a:buSzPct val="90000"/>
              <a:buFont typeface="Wingdings" pitchFamily="2" charset="2"/>
              <a:buNone/>
              <a:defRPr sz="1400" b="0" kern="1200">
                <a:solidFill>
                  <a:schemeClr val="tx1">
                    <a:tint val="75000"/>
                  </a:schemeClr>
                </a:solidFill>
                <a:effectLst/>
                <a:latin typeface="Times New Roman"/>
                <a:ea typeface="+mn-ea"/>
                <a:cs typeface="Times New Roman"/>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7663" indent="-347663" algn="l">
              <a:buClr>
                <a:srgbClr val="FDFFB6"/>
              </a:buClr>
              <a:buFont typeface="Arial"/>
              <a:buChar char="•"/>
            </a:pPr>
            <a:r>
              <a:rPr lang="en-US" sz="3400" dirty="0">
                <a:solidFill>
                  <a:srgbClr val="FDFFB6"/>
                </a:solidFill>
                <a:latin typeface="+mn-lt"/>
                <a:cs typeface="+mn-cs"/>
              </a:rPr>
              <a:t>A</a:t>
            </a:r>
            <a:r>
              <a:rPr lang="en-US" sz="3400" dirty="0" smtClean="0">
                <a:solidFill>
                  <a:srgbClr val="FDFFB6"/>
                </a:solidFill>
                <a:latin typeface="+mn-lt"/>
                <a:cs typeface="+mn-cs"/>
              </a:rPr>
              <a:t>re any of those mechanisms compromised by the changes?</a:t>
            </a:r>
          </a:p>
          <a:p>
            <a:pPr marL="347663" indent="-347663" algn="l">
              <a:buClr>
                <a:srgbClr val="FDFFB6"/>
              </a:buClr>
              <a:buFont typeface="Arial"/>
              <a:buChar char="•"/>
            </a:pPr>
            <a:r>
              <a:rPr lang="en-US" sz="3400" dirty="0" smtClean="0">
                <a:solidFill>
                  <a:srgbClr val="FDFFB6"/>
                </a:solidFill>
                <a:latin typeface="+mn-lt"/>
                <a:cs typeface="+mn-cs"/>
              </a:rPr>
              <a:t>Are there any impacts of the change that the mechanisms cannot protect against?</a:t>
            </a:r>
          </a:p>
        </p:txBody>
      </p:sp>
    </p:spTree>
    <p:extLst>
      <p:ext uri="{BB962C8B-B14F-4D97-AF65-F5344CB8AC3E}">
        <p14:creationId xmlns:p14="http://schemas.microsoft.com/office/powerpoint/2010/main" val="1700376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725"/>
            <a:ext cx="6324600" cy="752475"/>
          </a:xfrm>
        </p:spPr>
        <p:txBody>
          <a:bodyPr>
            <a:noAutofit/>
          </a:bodyPr>
          <a:lstStyle/>
          <a:p>
            <a:r>
              <a:rPr lang="en-US" sz="2800" dirty="0" smtClean="0"/>
              <a:t>Example BRASS Queries</a:t>
            </a:r>
            <a:endParaRPr lang="en-US" sz="2800" dirty="0"/>
          </a:p>
        </p:txBody>
      </p:sp>
      <p:sp>
        <p:nvSpPr>
          <p:cNvPr id="4" name="Rounded Rectangle 3"/>
          <p:cNvSpPr/>
          <p:nvPr/>
        </p:nvSpPr>
        <p:spPr>
          <a:xfrm>
            <a:off x="957944" y="76200"/>
            <a:ext cx="7652656" cy="6629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400" b="1" dirty="0" smtClean="0"/>
              <a:t>Is the system’s health compromised by the change?</a:t>
            </a:r>
          </a:p>
          <a:p>
            <a:pPr marL="346075" indent="-346075">
              <a:spcAft>
                <a:spcPts val="600"/>
              </a:spcAft>
              <a:buFont typeface="+mj-lt"/>
              <a:buAutoNum type="arabicPeriod"/>
            </a:pPr>
            <a:r>
              <a:rPr lang="en-US" sz="2400" dirty="0" smtClean="0"/>
              <a:t>Identify the system’s sources of resilience. Interview domain experts to identify:</a:t>
            </a:r>
          </a:p>
          <a:p>
            <a:pPr marL="742950" lvl="1" indent="-285750">
              <a:buFont typeface="Arial" panose="020B0604020202020204" pitchFamily="34" charset="0"/>
              <a:buChar char="•"/>
            </a:pPr>
            <a:r>
              <a:rPr lang="en-US" sz="2400" dirty="0" smtClean="0"/>
              <a:t>Possible negative consequences</a:t>
            </a:r>
          </a:p>
          <a:p>
            <a:pPr marL="742950" lvl="1" indent="-285750">
              <a:spcBef>
                <a:spcPts val="600"/>
              </a:spcBef>
              <a:buFont typeface="Arial" panose="020B0604020202020204" pitchFamily="34" charset="0"/>
              <a:buChar char="•"/>
            </a:pPr>
            <a:r>
              <a:rPr lang="en-US" sz="2400" dirty="0" smtClean="0"/>
              <a:t>How the system protects itself</a:t>
            </a:r>
          </a:p>
          <a:p>
            <a:pPr marL="346075" indent="-346075">
              <a:spcBef>
                <a:spcPts val="1200"/>
              </a:spcBef>
              <a:buFont typeface="+mj-lt"/>
              <a:buAutoNum type="arabicPeriod"/>
            </a:pPr>
            <a:r>
              <a:rPr lang="en-US" sz="2400" dirty="0"/>
              <a:t>U</a:t>
            </a:r>
            <a:r>
              <a:rPr lang="en-US" sz="2400" dirty="0" smtClean="0"/>
              <a:t>se interview data to judge whether resilience is affected:</a:t>
            </a:r>
          </a:p>
          <a:p>
            <a:pPr marL="803275" lvl="1" indent="-346075">
              <a:spcBef>
                <a:spcPts val="600"/>
              </a:spcBef>
              <a:buFont typeface="Arial" panose="020B0604020202020204" pitchFamily="34" charset="0"/>
              <a:buChar char="•"/>
            </a:pPr>
            <a:r>
              <a:rPr lang="en-US" sz="2400" dirty="0"/>
              <a:t>Are any possible consequences not mitigated by the </a:t>
            </a:r>
            <a:r>
              <a:rPr lang="en-US" sz="2400" dirty="0" smtClean="0"/>
              <a:t>resilience sources?</a:t>
            </a:r>
            <a:endParaRPr lang="en-US" sz="2400" dirty="0"/>
          </a:p>
          <a:p>
            <a:pPr marL="803275" lvl="1" indent="-346075">
              <a:spcBef>
                <a:spcPts val="600"/>
              </a:spcBef>
              <a:buFont typeface="Arial" panose="020B0604020202020204" pitchFamily="34" charset="0"/>
              <a:buChar char="•"/>
            </a:pPr>
            <a:r>
              <a:rPr lang="en-US" sz="2400" dirty="0"/>
              <a:t>Are any </a:t>
            </a:r>
            <a:r>
              <a:rPr lang="en-US" sz="2400" dirty="0" smtClean="0"/>
              <a:t>resilience sources compromised</a:t>
            </a:r>
            <a:r>
              <a:rPr lang="en-US" sz="2400" dirty="0"/>
              <a:t>?</a:t>
            </a:r>
          </a:p>
          <a:p>
            <a:pPr marL="346075" indent="-346075">
              <a:spcBef>
                <a:spcPts val="1200"/>
              </a:spcBef>
              <a:buFont typeface="+mj-lt"/>
              <a:buAutoNum type="arabicPeriod"/>
            </a:pPr>
            <a:r>
              <a:rPr lang="en-US" sz="2400" dirty="0" smtClean="0"/>
              <a:t>Revisit and address items </a:t>
            </a:r>
            <a:r>
              <a:rPr lang="en-US" sz="2400" dirty="0"/>
              <a:t>with median or negotiated ratings above a </a:t>
            </a:r>
            <a:r>
              <a:rPr lang="en-US" sz="2400" dirty="0" smtClean="0"/>
              <a:t>threshold.</a:t>
            </a:r>
            <a:endParaRPr lang="en-US" sz="2400" dirty="0"/>
          </a:p>
          <a:p>
            <a:endParaRPr lang="en-US" sz="2200" dirty="0" smtClean="0"/>
          </a:p>
          <a:p>
            <a:endParaRPr lang="en-US" sz="2200" dirty="0" smtClean="0"/>
          </a:p>
        </p:txBody>
      </p:sp>
    </p:spTree>
    <p:extLst>
      <p:ext uri="{BB962C8B-B14F-4D97-AF65-F5344CB8AC3E}">
        <p14:creationId xmlns:p14="http://schemas.microsoft.com/office/powerpoint/2010/main" val="927273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Further research on the feasibility of BRASS for assessing current systems and supporting acquisition decision making</a:t>
            </a:r>
          </a:p>
          <a:p>
            <a:pPr lvl="1"/>
            <a:r>
              <a:rPr lang="en-US" dirty="0"/>
              <a:t>Assess relevant decision support and usability requirements of acquisition decision </a:t>
            </a:r>
            <a:r>
              <a:rPr lang="en-US" dirty="0" smtClean="0"/>
              <a:t>makers</a:t>
            </a:r>
          </a:p>
          <a:p>
            <a:pPr lvl="1"/>
            <a:r>
              <a:rPr lang="en-US" dirty="0" smtClean="0"/>
              <a:t>Test within existing system change initiatives</a:t>
            </a:r>
          </a:p>
          <a:p>
            <a:pPr lvl="2"/>
            <a:r>
              <a:rPr lang="en-US" dirty="0" smtClean="0"/>
              <a:t>Does it add value?</a:t>
            </a:r>
            <a:endParaRPr lang="en-US" dirty="0"/>
          </a:p>
          <a:p>
            <a:r>
              <a:rPr lang="en-US" dirty="0" smtClean="0"/>
              <a:t>Continue iterative development process</a:t>
            </a:r>
          </a:p>
          <a:p>
            <a:pPr lvl="1"/>
            <a:r>
              <a:rPr lang="en-US" dirty="0" smtClean="0"/>
              <a:t>Currently in the early stages of development </a:t>
            </a:r>
          </a:p>
        </p:txBody>
      </p:sp>
      <p:sp>
        <p:nvSpPr>
          <p:cNvPr id="4" name="Slide Number Placeholder 3"/>
          <p:cNvSpPr>
            <a:spLocks noGrp="1"/>
          </p:cNvSpPr>
          <p:nvPr>
            <p:ph type="sldNum" sz="quarter" idx="12"/>
          </p:nvPr>
        </p:nvSpPr>
        <p:spPr/>
        <p:txBody>
          <a:bodyPr/>
          <a:lstStyle/>
          <a:p>
            <a:fld id="{020D7877-C959-004E-893B-886FCA3C907F}" type="slidenum">
              <a:rPr lang="en-US" smtClean="0"/>
              <a:pPr/>
              <a:t>39</a:t>
            </a:fld>
            <a:endParaRPr lang="en-US"/>
          </a:p>
        </p:txBody>
      </p:sp>
    </p:spTree>
    <p:extLst>
      <p:ext uri="{BB962C8B-B14F-4D97-AF65-F5344CB8AC3E}">
        <p14:creationId xmlns:p14="http://schemas.microsoft.com/office/powerpoint/2010/main" val="315898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Working Group</a:t>
            </a:r>
            <a:endParaRPr lang="en-US" dirty="0"/>
          </a:p>
        </p:txBody>
      </p:sp>
      <p:sp>
        <p:nvSpPr>
          <p:cNvPr id="3" name="Content Placeholder 2"/>
          <p:cNvSpPr>
            <a:spLocks noGrp="1"/>
          </p:cNvSpPr>
          <p:nvPr>
            <p:ph idx="1"/>
          </p:nvPr>
        </p:nvSpPr>
        <p:spPr>
          <a:xfrm>
            <a:off x="228600" y="1143000"/>
            <a:ext cx="8610600" cy="5257800"/>
          </a:xfrm>
        </p:spPr>
        <p:txBody>
          <a:bodyPr/>
          <a:lstStyle/>
          <a:p>
            <a:pPr marL="1082675" indent="-1082675">
              <a:buNone/>
            </a:pPr>
            <a:r>
              <a:rPr lang="en-US" sz="2800" b="1" dirty="0" smtClean="0"/>
              <a:t>Goal</a:t>
            </a:r>
            <a:r>
              <a:rPr lang="en-US" sz="2800" dirty="0" smtClean="0"/>
              <a:t>: Enhance the ability of the systems engineering community to deal with complexity. </a:t>
            </a:r>
            <a:endParaRPr lang="en-US" sz="2800" dirty="0"/>
          </a:p>
          <a:p>
            <a:pPr marL="0" indent="0" algn="ctr">
              <a:lnSpc>
                <a:spcPct val="130000"/>
              </a:lnSpc>
              <a:buNone/>
            </a:pPr>
            <a:r>
              <a:rPr lang="en-US" sz="2800" dirty="0" smtClean="0"/>
              <a:t>The WG “works at the intersection of complex systems sciences and systems engineering, focusing on systems beyond those for which traditional systems engineering approaches and methods were developed.”</a:t>
            </a:r>
          </a:p>
          <a:p>
            <a:pPr marL="0" indent="0">
              <a:buNone/>
            </a:pPr>
            <a:r>
              <a:rPr lang="en-US" sz="2800" i="1" dirty="0" smtClean="0"/>
              <a:t>Collaborates with the Systems Sciences, Natural Systems, and Agile SE Working Groups</a:t>
            </a:r>
          </a:p>
        </p:txBody>
      </p:sp>
      <p:sp>
        <p:nvSpPr>
          <p:cNvPr id="4" name="Slide Number Placeholder 3"/>
          <p:cNvSpPr>
            <a:spLocks noGrp="1"/>
          </p:cNvSpPr>
          <p:nvPr>
            <p:ph type="sldNum" sz="quarter" idx="12"/>
          </p:nvPr>
        </p:nvSpPr>
        <p:spPr/>
        <p:txBody>
          <a:bodyPr/>
          <a:lstStyle/>
          <a:p>
            <a:fld id="{020D7877-C959-004E-893B-886FCA3C907F}" type="slidenum">
              <a:rPr lang="en-US" smtClean="0"/>
              <a:pPr/>
              <a:t>4</a:t>
            </a:fld>
            <a:endParaRPr lang="en-US"/>
          </a:p>
        </p:txBody>
      </p:sp>
    </p:spTree>
    <p:extLst>
      <p:ext uri="{BB962C8B-B14F-4D97-AF65-F5344CB8AC3E}">
        <p14:creationId xmlns:p14="http://schemas.microsoft.com/office/powerpoint/2010/main" val="2261255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752475"/>
          </a:xfrm>
        </p:spPr>
        <p:txBody>
          <a:bodyPr>
            <a:normAutofit fontScale="90000"/>
          </a:bodyPr>
          <a:lstStyle/>
          <a:p>
            <a:r>
              <a:rPr lang="en-US" dirty="0" smtClean="0"/>
              <a:t>Example Query</a:t>
            </a:r>
            <a:endParaRPr lang="en-US" dirty="0"/>
          </a:p>
        </p:txBody>
      </p:sp>
      <p:sp>
        <p:nvSpPr>
          <p:cNvPr id="3" name="Content Placeholder 2"/>
          <p:cNvSpPr>
            <a:spLocks noGrp="1"/>
          </p:cNvSpPr>
          <p:nvPr>
            <p:ph idx="1"/>
          </p:nvPr>
        </p:nvSpPr>
        <p:spPr>
          <a:xfrm>
            <a:off x="457200" y="1184275"/>
            <a:ext cx="8229600" cy="5597525"/>
          </a:xfrm>
        </p:spPr>
        <p:txBody>
          <a:bodyPr/>
          <a:lstStyle/>
          <a:p>
            <a:pPr marL="0" indent="0" eaLnBrk="1" fontAlgn="ctr" hangingPunct="1">
              <a:lnSpc>
                <a:spcPct val="110000"/>
              </a:lnSpc>
              <a:buNone/>
            </a:pPr>
            <a:r>
              <a:rPr lang="en-US" sz="2400" b="1" dirty="0"/>
              <a:t>Distant Supervision vs Local </a:t>
            </a:r>
            <a:r>
              <a:rPr lang="en-US" sz="2400" b="1" dirty="0" smtClean="0"/>
              <a:t>Control:</a:t>
            </a:r>
            <a:r>
              <a:rPr lang="en-US" sz="2400" dirty="0"/>
              <a:t> </a:t>
            </a:r>
            <a:r>
              <a:rPr lang="en-US" sz="2400" dirty="0" smtClean="0"/>
              <a:t>Does </a:t>
            </a:r>
            <a:r>
              <a:rPr lang="en-US" sz="2400" dirty="0"/>
              <a:t>the change impair or slow the operator's ability to choose, in real time, responses that are in tune with and responsive to unfolding situations</a:t>
            </a:r>
            <a:r>
              <a:rPr lang="en-US" sz="2400" dirty="0" smtClean="0"/>
              <a:t>?</a:t>
            </a:r>
          </a:p>
          <a:p>
            <a:pPr eaLnBrk="1" fontAlgn="ctr" hangingPunct="1">
              <a:lnSpc>
                <a:spcPct val="110000"/>
              </a:lnSpc>
              <a:spcBef>
                <a:spcPts val="600"/>
              </a:spcBef>
            </a:pPr>
            <a:r>
              <a:rPr lang="en-US" sz="2000" b="1" dirty="0" smtClean="0"/>
              <a:t>Yes</a:t>
            </a:r>
            <a:r>
              <a:rPr lang="en-US" sz="2000" dirty="0" smtClean="0"/>
              <a:t>: Constructive pilots, if pre-programmed according to Standard Operating Procedures (SOPs) and the mission plan, reduce operator (live pilot) control over the mission’s execution.</a:t>
            </a:r>
          </a:p>
          <a:p>
            <a:pPr lvl="1" eaLnBrk="1" fontAlgn="ctr" hangingPunct="1">
              <a:lnSpc>
                <a:spcPct val="110000"/>
              </a:lnSpc>
            </a:pPr>
            <a:r>
              <a:rPr lang="en-US" sz="2000" dirty="0" smtClean="0"/>
              <a:t>Could jeopardize the system’s learning objective</a:t>
            </a:r>
          </a:p>
          <a:p>
            <a:pPr lvl="1" eaLnBrk="1" fontAlgn="ctr" hangingPunct="1">
              <a:lnSpc>
                <a:spcPct val="110000"/>
              </a:lnSpc>
            </a:pPr>
            <a:r>
              <a:rPr lang="en-US" sz="2000" dirty="0" smtClean="0"/>
              <a:t>Could compromise pilot safety</a:t>
            </a:r>
            <a:endParaRPr lang="en-US" sz="2000" dirty="0"/>
          </a:p>
          <a:p>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40</a:t>
            </a:fld>
            <a:endParaRPr lang="en-US"/>
          </a:p>
        </p:txBody>
      </p:sp>
    </p:spTree>
    <p:extLst>
      <p:ext uri="{BB962C8B-B14F-4D97-AF65-F5344CB8AC3E}">
        <p14:creationId xmlns:p14="http://schemas.microsoft.com/office/powerpoint/2010/main" val="2459130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752475"/>
          </a:xfrm>
        </p:spPr>
        <p:txBody>
          <a:bodyPr>
            <a:normAutofit fontScale="90000"/>
          </a:bodyPr>
          <a:lstStyle/>
          <a:p>
            <a:r>
              <a:rPr lang="en-US" dirty="0" smtClean="0"/>
              <a:t>Example Query Cont.</a:t>
            </a:r>
            <a:endParaRPr lang="en-US" dirty="0"/>
          </a:p>
        </p:txBody>
      </p:sp>
      <p:sp>
        <p:nvSpPr>
          <p:cNvPr id="3" name="Content Placeholder 2"/>
          <p:cNvSpPr>
            <a:spLocks noGrp="1"/>
          </p:cNvSpPr>
          <p:nvPr>
            <p:ph idx="1"/>
          </p:nvPr>
        </p:nvSpPr>
        <p:spPr>
          <a:xfrm>
            <a:off x="457200" y="1295400"/>
            <a:ext cx="8229600" cy="4800600"/>
          </a:xfrm>
        </p:spPr>
        <p:txBody>
          <a:bodyPr/>
          <a:lstStyle/>
          <a:p>
            <a:pPr eaLnBrk="1" fontAlgn="ctr" hangingPunct="1">
              <a:lnSpc>
                <a:spcPct val="110000"/>
              </a:lnSpc>
              <a:spcBef>
                <a:spcPts val="600"/>
              </a:spcBef>
              <a:spcAft>
                <a:spcPts val="600"/>
              </a:spcAft>
            </a:pPr>
            <a:r>
              <a:rPr lang="en-US" sz="2000" b="1" dirty="0" smtClean="0"/>
              <a:t>Yes</a:t>
            </a:r>
            <a:r>
              <a:rPr lang="en-US" sz="2000" dirty="0" smtClean="0"/>
              <a:t>: Constructive pilots, if pre-programmed according to Standard Operating Procedures (SOPs) and the mission plan, reduce operator (live pilot) control over the mission’s execution.</a:t>
            </a:r>
          </a:p>
          <a:p>
            <a:pPr lvl="1" eaLnBrk="1" fontAlgn="ctr" hangingPunct="1">
              <a:lnSpc>
                <a:spcPct val="110000"/>
              </a:lnSpc>
              <a:spcBef>
                <a:spcPts val="0"/>
              </a:spcBef>
              <a:spcAft>
                <a:spcPts val="600"/>
              </a:spcAft>
            </a:pPr>
            <a:r>
              <a:rPr lang="en-US" sz="2000" dirty="0" smtClean="0"/>
              <a:t>Could jeopardize the system’s learning objective</a:t>
            </a:r>
          </a:p>
          <a:p>
            <a:pPr lvl="1" eaLnBrk="1" fontAlgn="ctr" hangingPunct="1">
              <a:lnSpc>
                <a:spcPct val="110000"/>
              </a:lnSpc>
              <a:spcBef>
                <a:spcPts val="0"/>
              </a:spcBef>
              <a:spcAft>
                <a:spcPts val="600"/>
              </a:spcAft>
            </a:pPr>
            <a:r>
              <a:rPr lang="en-US" sz="2000" dirty="0" smtClean="0"/>
              <a:t>Could compromise pilot safety:</a:t>
            </a:r>
          </a:p>
          <a:p>
            <a:pPr lvl="2" eaLnBrk="1" fontAlgn="ctr" hangingPunct="1">
              <a:lnSpc>
                <a:spcPct val="110000"/>
              </a:lnSpc>
              <a:spcBef>
                <a:spcPts val="0"/>
              </a:spcBef>
              <a:spcAft>
                <a:spcPts val="600"/>
              </a:spcAft>
            </a:pPr>
            <a:r>
              <a:rPr lang="en-US" sz="1800" dirty="0" smtClean="0"/>
              <a:t>A pilot could be distracted by the work of getting constructive pilots to keep up and adapt.</a:t>
            </a:r>
          </a:p>
          <a:p>
            <a:pPr lvl="2" eaLnBrk="1" fontAlgn="ctr" hangingPunct="1">
              <a:lnSpc>
                <a:spcPct val="110000"/>
              </a:lnSpc>
              <a:spcBef>
                <a:spcPts val="0"/>
              </a:spcBef>
              <a:spcAft>
                <a:spcPts val="600"/>
              </a:spcAft>
            </a:pPr>
            <a:r>
              <a:rPr lang="en-US" sz="1800" dirty="0" smtClean="0"/>
              <a:t>A pilot could think an aircraft will turn away or stop painting his wingman, but the aircraft—a constructive—is too slow to recognize and respond to the situation. The pilot panics and makes a sudden last-minute maneuver.</a:t>
            </a:r>
          </a:p>
          <a:p>
            <a:pPr eaLnBrk="1" fontAlgn="ctr" hangingPunct="1">
              <a:lnSpc>
                <a:spcPct val="110000"/>
              </a:lnSpc>
              <a:spcBef>
                <a:spcPts val="600"/>
              </a:spcBef>
              <a:spcAft>
                <a:spcPts val="600"/>
              </a:spcAft>
            </a:pPr>
            <a:r>
              <a:rPr lang="en-US" sz="2000" b="1" dirty="0" smtClean="0"/>
              <a:t>Possible mitigation</a:t>
            </a:r>
            <a:r>
              <a:rPr lang="en-US" sz="2000" dirty="0" smtClean="0"/>
              <a:t>: Humans control 1 to 3 constructive entities to optimize their responsiveness</a:t>
            </a:r>
            <a:r>
              <a:rPr lang="en-US" sz="2400" dirty="0" smtClean="0"/>
              <a:t>. </a:t>
            </a:r>
          </a:p>
          <a:p>
            <a:pPr lvl="1" eaLnBrk="1" fontAlgn="ctr" hangingPunct="1"/>
            <a:endParaRPr lang="en-US" sz="2000" dirty="0"/>
          </a:p>
          <a:p>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41</a:t>
            </a:fld>
            <a:endParaRPr lang="en-US"/>
          </a:p>
        </p:txBody>
      </p:sp>
    </p:spTree>
    <p:extLst>
      <p:ext uri="{BB962C8B-B14F-4D97-AF65-F5344CB8AC3E}">
        <p14:creationId xmlns:p14="http://schemas.microsoft.com/office/powerpoint/2010/main" val="764596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725"/>
            <a:ext cx="6324600" cy="752475"/>
          </a:xfrm>
        </p:spPr>
        <p:txBody>
          <a:bodyPr>
            <a:noAutofit/>
          </a:bodyPr>
          <a:lstStyle/>
          <a:p>
            <a:r>
              <a:rPr lang="en-US" sz="2800" dirty="0" smtClean="0"/>
              <a:t>Example BRASS Queries</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068200242"/>
              </p:ext>
            </p:extLst>
          </p:nvPr>
        </p:nvGraphicFramePr>
        <p:xfrm>
          <a:off x="40575" y="1219200"/>
          <a:ext cx="9067800" cy="5081813"/>
        </p:xfrm>
        <a:graphic>
          <a:graphicData uri="http://schemas.openxmlformats.org/drawingml/2006/table">
            <a:tbl>
              <a:tblPr firstRow="1" bandRow="1">
                <a:tableStyleId>{5940675A-B579-460E-94D1-54222C63F5DA}</a:tableStyleId>
              </a:tblPr>
              <a:tblGrid>
                <a:gridCol w="1466282"/>
                <a:gridCol w="6019475"/>
                <a:gridCol w="1582043"/>
              </a:tblGrid>
              <a:tr h="579120">
                <a:tc>
                  <a:txBody>
                    <a:bodyPr/>
                    <a:lstStyle/>
                    <a:p>
                      <a:pPr marL="119063" indent="0" algn="l" fontAlgn="ctr"/>
                      <a:r>
                        <a:rPr lang="en-US" sz="1600" b="1" kern="1200" dirty="0">
                          <a:solidFill>
                            <a:schemeClr val="tx1"/>
                          </a:solidFill>
                          <a:latin typeface="+mn-lt"/>
                          <a:ea typeface="+mn-ea"/>
                          <a:cs typeface="+mn-cs"/>
                        </a:rPr>
                        <a:t>Selective </a:t>
                      </a:r>
                      <a:r>
                        <a:rPr lang="en-US" sz="1600" b="1" kern="1200" dirty="0" smtClean="0">
                          <a:solidFill>
                            <a:schemeClr val="tx1"/>
                          </a:solidFill>
                          <a:latin typeface="+mn-lt"/>
                          <a:ea typeface="+mn-ea"/>
                          <a:cs typeface="+mn-cs"/>
                        </a:rPr>
                        <a:t>Pressures  are</a:t>
                      </a:r>
                      <a:r>
                        <a:rPr lang="en-US" sz="1600" b="1" kern="1200" baseline="0" dirty="0" smtClean="0">
                          <a:solidFill>
                            <a:schemeClr val="tx1"/>
                          </a:solidFill>
                          <a:latin typeface="+mn-lt"/>
                          <a:ea typeface="+mn-ea"/>
                          <a:cs typeface="+mn-cs"/>
                        </a:rPr>
                        <a:t> Salient</a:t>
                      </a:r>
                      <a:endParaRPr lang="en-US" sz="1600" b="1" kern="1200" dirty="0">
                        <a:solidFill>
                          <a:schemeClr val="tx1"/>
                        </a:solidFill>
                        <a:latin typeface="+mn-lt"/>
                        <a:ea typeface="+mn-ea"/>
                        <a:cs typeface="+mn-cs"/>
                      </a:endParaRPr>
                    </a:p>
                  </a:txBody>
                  <a:tcPr marL="0" marR="0" marT="0" marB="0" anchor="ctr"/>
                </a:tc>
                <a:tc>
                  <a:txBody>
                    <a:bodyPr/>
                    <a:lstStyle/>
                    <a:p>
                      <a:r>
                        <a:rPr lang="en-US" dirty="0" smtClean="0"/>
                        <a:t>Does the change interfere with any system element's ability to detect, perceive, or interpret critical cues?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p>
                  </a:txBody>
                  <a:tcPr/>
                </a:tc>
              </a:tr>
              <a:tr h="692694">
                <a:tc>
                  <a:txBody>
                    <a:bodyPr/>
                    <a:lstStyle/>
                    <a:p>
                      <a:pPr algn="l"/>
                      <a:r>
                        <a:rPr lang="en-US" sz="1600" b="1" dirty="0" smtClean="0"/>
                        <a:t>Entropy &amp; Variety</a:t>
                      </a:r>
                      <a:endParaRPr lang="en-US" sz="1600" b="1" dirty="0"/>
                    </a:p>
                  </a:txBody>
                  <a:tcPr anchor="ctr"/>
                </a:tc>
                <a:tc>
                  <a:txBody>
                    <a:bodyPr/>
                    <a:lstStyle/>
                    <a:p>
                      <a:r>
                        <a:rPr lang="en-US" dirty="0" smtClean="0"/>
                        <a:t>Does the change reduce interactions or other opportunities for new and improved ways of doing things to emerge?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Follow Plans vs. Flexibility</a:t>
                      </a:r>
                    </a:p>
                  </a:txBody>
                  <a:tcPr/>
                </a:tc>
              </a:tr>
              <a:tr h="692694">
                <a:tc>
                  <a:txBody>
                    <a:bodyPr/>
                    <a:lstStyle/>
                    <a:p>
                      <a:pPr algn="l"/>
                      <a:r>
                        <a:rPr lang="en-US" sz="1600" b="1" dirty="0" smtClean="0"/>
                        <a:t>Functional Redundancy- Detection</a:t>
                      </a:r>
                      <a:endParaRPr lang="en-US" sz="1600" b="1" dirty="0"/>
                    </a:p>
                  </a:txBody>
                  <a:tcPr anchor="ctr"/>
                </a:tc>
                <a:tc>
                  <a:txBody>
                    <a:bodyPr/>
                    <a:lstStyle/>
                    <a:p>
                      <a:r>
                        <a:rPr lang="en-US" dirty="0" smtClean="0"/>
                        <a:t>Does the change reduce the number of system mechanisms (strategies, resources, tools…) that contribute to detecting concerns/threats?</a:t>
                      </a:r>
                      <a:endParaRPr lang="en-US" dirty="0"/>
                    </a:p>
                  </a:txBody>
                  <a:tcPr/>
                </a:tc>
                <a:tc>
                  <a:txBody>
                    <a:bodyPr/>
                    <a:lstStyle/>
                    <a:p>
                      <a:pPr algn="ctr"/>
                      <a:r>
                        <a:rPr lang="en-US" dirty="0" smtClean="0"/>
                        <a:t>Single</a:t>
                      </a:r>
                      <a:r>
                        <a:rPr lang="en-US" baseline="0" dirty="0" smtClean="0"/>
                        <a:t> vs Multiple Per-</a:t>
                      </a:r>
                      <a:r>
                        <a:rPr lang="en-US" baseline="0" dirty="0" err="1" smtClean="0"/>
                        <a:t>spectives</a:t>
                      </a:r>
                      <a:endParaRPr lang="en-US" dirty="0"/>
                    </a:p>
                  </a:txBody>
                  <a:tcPr/>
                </a:tc>
              </a:tr>
              <a:tr h="692694">
                <a:tc>
                  <a:txBody>
                    <a:bodyPr/>
                    <a:lstStyle/>
                    <a:p>
                      <a:pPr algn="l"/>
                      <a:r>
                        <a:rPr lang="en-US" sz="1600" b="1" dirty="0" smtClean="0"/>
                        <a:t>Functional Redundancy- Avoidance</a:t>
                      </a:r>
                      <a:endParaRPr lang="en-US" sz="1600" b="1" dirty="0"/>
                    </a:p>
                  </a:txBody>
                  <a:tcPr anchor="ctr"/>
                </a:tc>
                <a:tc>
                  <a:txBody>
                    <a:bodyPr/>
                    <a:lstStyle/>
                    <a:p>
                      <a:r>
                        <a:rPr lang="en-US" dirty="0" smtClean="0"/>
                        <a:t>Does the change reduce the number of mechanisms that contribute to averting concerns/threats to the system or its objectives?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Specialized</a:t>
                      </a:r>
                      <a:r>
                        <a:rPr lang="en-US" baseline="0" dirty="0" smtClean="0"/>
                        <a:t> </a:t>
                      </a:r>
                      <a:r>
                        <a:rPr lang="en-US" baseline="0" dirty="0" err="1" smtClean="0"/>
                        <a:t>vs</a:t>
                      </a:r>
                      <a:r>
                        <a:rPr lang="en-US" baseline="0" dirty="0" smtClean="0"/>
                        <a:t> Generic</a:t>
                      </a:r>
                      <a:endParaRPr lang="en-US" dirty="0" smtClean="0"/>
                    </a:p>
                    <a:p>
                      <a:pPr algn="ctr"/>
                      <a:endParaRPr lang="en-US" dirty="0"/>
                    </a:p>
                  </a:txBody>
                  <a:tcPr/>
                </a:tc>
              </a:tr>
              <a:tr h="692694">
                <a:tc rowSpan="2">
                  <a:txBody>
                    <a:bodyPr/>
                    <a:lstStyle/>
                    <a:p>
                      <a:pPr algn="l"/>
                      <a:r>
                        <a:rPr lang="en-US" sz="1600" b="1" dirty="0" smtClean="0"/>
                        <a:t>Distant Supervision </a:t>
                      </a:r>
                      <a:r>
                        <a:rPr lang="en-US" sz="1600" b="1" dirty="0" err="1" smtClean="0"/>
                        <a:t>vs</a:t>
                      </a:r>
                      <a:r>
                        <a:rPr lang="en-US" sz="1600" b="1" dirty="0" smtClean="0"/>
                        <a:t> Local Control</a:t>
                      </a:r>
                      <a:endParaRPr lang="en-US" sz="1600" b="1" dirty="0"/>
                    </a:p>
                  </a:txBody>
                  <a:tcPr anchor="ctr"/>
                </a:tc>
                <a:tc>
                  <a:txBody>
                    <a:bodyPr/>
                    <a:lstStyle/>
                    <a:p>
                      <a:r>
                        <a:rPr lang="en-US" dirty="0" smtClean="0"/>
                        <a:t>Does the change impair or slow the operator's ability to choose, in real time, responses that are in tune with and responsive to unfolding situations?</a:t>
                      </a:r>
                      <a:endParaRPr lang="en-US" dirty="0"/>
                    </a:p>
                  </a:txBody>
                  <a:tcPr/>
                </a:tc>
                <a:tc>
                  <a:txBody>
                    <a:bodyPr/>
                    <a:lstStyle/>
                    <a:p>
                      <a:pPr algn="ctr"/>
                      <a:r>
                        <a:rPr lang="en-US" dirty="0" smtClean="0"/>
                        <a:t>Single</a:t>
                      </a:r>
                      <a:r>
                        <a:rPr lang="en-US" baseline="0" dirty="0" smtClean="0"/>
                        <a:t> </a:t>
                      </a:r>
                      <a:r>
                        <a:rPr lang="en-US" baseline="0" dirty="0" err="1" smtClean="0"/>
                        <a:t>vs</a:t>
                      </a:r>
                      <a:r>
                        <a:rPr lang="en-US" baseline="0" dirty="0" smtClean="0"/>
                        <a:t> Multiple Per-</a:t>
                      </a:r>
                      <a:r>
                        <a:rPr lang="en-US" baseline="0" dirty="0" err="1" smtClean="0"/>
                        <a:t>spectives</a:t>
                      </a:r>
                      <a:endParaRPr lang="en-US" dirty="0"/>
                    </a:p>
                  </a:txBody>
                  <a:tcPr/>
                </a:tc>
              </a:tr>
              <a:tr h="692694">
                <a:tc vMerge="1">
                  <a:txBody>
                    <a:bodyPr/>
                    <a:lstStyle/>
                    <a:p>
                      <a:endParaRPr lang="en-US" sz="1600" b="1" dirty="0"/>
                    </a:p>
                  </a:txBody>
                  <a:tcPr/>
                </a:tc>
                <a:tc>
                  <a:txBody>
                    <a:bodyPr/>
                    <a:lstStyle/>
                    <a:p>
                      <a:r>
                        <a:rPr lang="en-US" dirty="0" smtClean="0"/>
                        <a:t>Does the change impair or slow the operator's ability to accurately use procedures, guidelines, and goals defined by a higher organizational level?</a:t>
                      </a:r>
                      <a:endParaRPr lang="en-US" dirty="0"/>
                    </a:p>
                  </a:txBody>
                  <a:tcPr/>
                </a:tc>
                <a:tc>
                  <a:txBody>
                    <a:bodyPr/>
                    <a:lstStyle/>
                    <a:p>
                      <a:pPr algn="ctr"/>
                      <a:r>
                        <a:rPr lang="en-US" dirty="0" smtClean="0"/>
                        <a:t>Centralized </a:t>
                      </a:r>
                      <a:r>
                        <a:rPr lang="en-US" dirty="0" err="1" smtClean="0"/>
                        <a:t>vs</a:t>
                      </a:r>
                      <a:r>
                        <a:rPr lang="en-US" dirty="0" smtClean="0"/>
                        <a:t> Decentralized</a:t>
                      </a:r>
                      <a:endParaRPr lang="en-US" dirty="0"/>
                    </a:p>
                  </a:txBody>
                  <a:tcPr/>
                </a:tc>
              </a:tr>
            </a:tbl>
          </a:graphicData>
        </a:graphic>
      </p:graphicFrame>
    </p:spTree>
    <p:extLst>
      <p:ext uri="{BB962C8B-B14F-4D97-AF65-F5344CB8AC3E}">
        <p14:creationId xmlns:p14="http://schemas.microsoft.com/office/powerpoint/2010/main" val="1383311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842963"/>
          </a:xfrm>
        </p:spPr>
        <p:txBody>
          <a:bodyPr>
            <a:noAutofit/>
          </a:bodyPr>
          <a:lstStyle/>
          <a:p>
            <a:pPr algn="l">
              <a:lnSpc>
                <a:spcPct val="90000"/>
              </a:lnSpc>
            </a:pPr>
            <a:r>
              <a:rPr lang="en-US" sz="2800" dirty="0" smtClean="0"/>
              <a:t/>
            </a:r>
            <a:br>
              <a:rPr lang="en-US" sz="2800" dirty="0" smtClean="0"/>
            </a:br>
            <a:r>
              <a:rPr lang="en-US" sz="2800" dirty="0" smtClean="0"/>
              <a:t>Next, Consider a Broader Set of</a:t>
            </a:r>
            <a:br>
              <a:rPr lang="en-US" sz="2800" dirty="0" smtClean="0"/>
            </a:br>
            <a:r>
              <a:rPr lang="en-US" sz="2800" dirty="0" smtClean="0"/>
              <a:t>Complex Systems Principles – </a:t>
            </a:r>
            <a:br>
              <a:rPr lang="en-US" sz="2800" dirty="0" smtClean="0"/>
            </a:br>
            <a:r>
              <a:rPr lang="en-US" sz="2800" dirty="0" smtClean="0"/>
              <a:t>of Ways Complex Systems Adapt &amp; Maintain Resilience</a:t>
            </a:r>
          </a:p>
        </p:txBody>
      </p:sp>
      <p:sp>
        <p:nvSpPr>
          <p:cNvPr id="3" name="Content Placeholder 2"/>
          <p:cNvSpPr>
            <a:spLocks noGrp="1"/>
          </p:cNvSpPr>
          <p:nvPr>
            <p:ph idx="1"/>
          </p:nvPr>
        </p:nvSpPr>
        <p:spPr>
          <a:xfrm>
            <a:off x="457200" y="1828800"/>
            <a:ext cx="8382000" cy="5180013"/>
          </a:xfrm>
        </p:spPr>
        <p:txBody>
          <a:bodyPr>
            <a:noAutofit/>
          </a:bodyPr>
          <a:lstStyle/>
          <a:p>
            <a:pPr marL="228600" indent="-228600">
              <a:lnSpc>
                <a:spcPct val="80000"/>
              </a:lnSpc>
              <a:spcBef>
                <a:spcPts val="600"/>
              </a:spcBef>
              <a:spcAft>
                <a:spcPts val="600"/>
              </a:spcAft>
              <a:buFont typeface="Arial"/>
              <a:buChar char="•"/>
            </a:pPr>
            <a:r>
              <a:rPr lang="en-US" sz="2400" dirty="0" smtClean="0"/>
              <a:t>Looseness </a:t>
            </a:r>
            <a:r>
              <a:rPr lang="en-US" sz="2400" dirty="0"/>
              <a:t>in the </a:t>
            </a:r>
            <a:r>
              <a:rPr lang="en-US" sz="2400" dirty="0" smtClean="0"/>
              <a:t>system – Entropy, Diversity, Flexibility, Loose couplings</a:t>
            </a:r>
          </a:p>
          <a:p>
            <a:pPr marL="228600" indent="-228600">
              <a:lnSpc>
                <a:spcPct val="80000"/>
              </a:lnSpc>
              <a:spcBef>
                <a:spcPts val="600"/>
              </a:spcBef>
              <a:spcAft>
                <a:spcPts val="600"/>
              </a:spcAft>
              <a:buFont typeface="Arial"/>
              <a:buChar char="•"/>
            </a:pPr>
            <a:r>
              <a:rPr lang="en-US" sz="2400" dirty="0" smtClean="0"/>
              <a:t>Interactions producing Emergence</a:t>
            </a:r>
          </a:p>
          <a:p>
            <a:pPr marL="228600" indent="-228600">
              <a:lnSpc>
                <a:spcPct val="80000"/>
              </a:lnSpc>
              <a:spcBef>
                <a:spcPts val="600"/>
              </a:spcBef>
              <a:spcAft>
                <a:spcPts val="600"/>
              </a:spcAft>
              <a:buFont typeface="Arial"/>
              <a:buChar char="•"/>
            </a:pPr>
            <a:r>
              <a:rPr lang="en-US" sz="2400" dirty="0" smtClean="0"/>
              <a:t>Functional redundancy</a:t>
            </a:r>
          </a:p>
          <a:p>
            <a:pPr marL="228600" indent="-228600">
              <a:lnSpc>
                <a:spcPct val="80000"/>
              </a:lnSpc>
              <a:spcBef>
                <a:spcPts val="600"/>
              </a:spcBef>
              <a:spcAft>
                <a:spcPts val="600"/>
              </a:spcAft>
            </a:pPr>
            <a:r>
              <a:rPr lang="en-US" sz="2400" dirty="0" smtClean="0"/>
              <a:t>Polycentric control</a:t>
            </a:r>
          </a:p>
          <a:p>
            <a:pPr marL="228600" indent="-228600">
              <a:lnSpc>
                <a:spcPct val="80000"/>
              </a:lnSpc>
              <a:spcBef>
                <a:spcPts val="600"/>
              </a:spcBef>
              <a:spcAft>
                <a:spcPts val="600"/>
              </a:spcAft>
              <a:buFont typeface="Arial"/>
              <a:buChar char="•"/>
            </a:pPr>
            <a:r>
              <a:rPr lang="en-US" sz="2400" dirty="0" smtClean="0"/>
              <a:t>Bi-stability </a:t>
            </a:r>
          </a:p>
          <a:p>
            <a:pPr marL="228600" indent="-228600">
              <a:lnSpc>
                <a:spcPct val="80000"/>
              </a:lnSpc>
              <a:spcBef>
                <a:spcPts val="600"/>
              </a:spcBef>
              <a:spcAft>
                <a:spcPts val="600"/>
              </a:spcAft>
              <a:buFont typeface="Arial"/>
              <a:buChar char="•"/>
            </a:pPr>
            <a:r>
              <a:rPr lang="en-US" sz="2400" dirty="0" smtClean="0"/>
              <a:t>Anticipation</a:t>
            </a:r>
            <a:r>
              <a:rPr lang="en-US" sz="2400" dirty="0"/>
              <a:t>,</a:t>
            </a:r>
            <a:r>
              <a:rPr lang="en-US" sz="2400" dirty="0" smtClean="0"/>
              <a:t> Feedforward loop</a:t>
            </a:r>
          </a:p>
          <a:p>
            <a:pPr marL="228600" indent="-228600">
              <a:lnSpc>
                <a:spcPct val="80000"/>
              </a:lnSpc>
              <a:spcBef>
                <a:spcPts val="600"/>
              </a:spcBef>
              <a:spcAft>
                <a:spcPts val="600"/>
              </a:spcAft>
              <a:buFont typeface="Arial"/>
              <a:buChar char="•"/>
            </a:pPr>
            <a:r>
              <a:rPr lang="en-US" sz="2400" dirty="0" smtClean="0"/>
              <a:t>Visibility of approaching thresholds and selective pressures</a:t>
            </a:r>
          </a:p>
          <a:p>
            <a:pPr marL="228600" indent="-228600">
              <a:lnSpc>
                <a:spcPct val="80000"/>
              </a:lnSpc>
              <a:spcBef>
                <a:spcPts val="600"/>
              </a:spcBef>
              <a:spcAft>
                <a:spcPts val="600"/>
              </a:spcAft>
              <a:buFont typeface="Arial"/>
              <a:buChar char="•"/>
            </a:pPr>
            <a:r>
              <a:rPr lang="en-US" sz="2400" dirty="0" smtClean="0"/>
              <a:t>Co</a:t>
            </a:r>
            <a:r>
              <a:rPr lang="en-US" sz="2400" dirty="0"/>
              <a:t>-evolution, </a:t>
            </a:r>
            <a:r>
              <a:rPr lang="en-US" sz="2400" dirty="0" smtClean="0"/>
              <a:t>Co-adaptation</a:t>
            </a:r>
            <a:endParaRPr lang="en-US" sz="2400" dirty="0"/>
          </a:p>
          <a:p>
            <a:pPr marL="228600" indent="-228600">
              <a:lnSpc>
                <a:spcPct val="80000"/>
              </a:lnSpc>
              <a:spcBef>
                <a:spcPts val="600"/>
              </a:spcBef>
              <a:spcAft>
                <a:spcPts val="600"/>
              </a:spcAft>
              <a:buFont typeface="Arial"/>
              <a:buChar char="•"/>
            </a:pPr>
            <a:r>
              <a:rPr lang="en-US" sz="2400" dirty="0" smtClean="0"/>
              <a:t>Feedback</a:t>
            </a:r>
          </a:p>
          <a:p>
            <a:pPr marL="228600" indent="-228600">
              <a:lnSpc>
                <a:spcPct val="80000"/>
              </a:lnSpc>
              <a:spcBef>
                <a:spcPts val="600"/>
              </a:spcBef>
              <a:spcAft>
                <a:spcPts val="600"/>
              </a:spcAft>
              <a:buFont typeface="Arial"/>
              <a:buChar char="•"/>
            </a:pPr>
            <a:r>
              <a:rPr lang="en-US" sz="2400" dirty="0" smtClean="0"/>
              <a:t>Self</a:t>
            </a:r>
            <a:r>
              <a:rPr lang="en-US" sz="2400" dirty="0"/>
              <a:t>-organization </a:t>
            </a:r>
            <a:endParaRPr lang="en-US" sz="2400" dirty="0" smtClean="0"/>
          </a:p>
          <a:p>
            <a:pPr>
              <a:lnSpc>
                <a:spcPct val="80000"/>
              </a:lnSpc>
              <a:spcBef>
                <a:spcPts val="600"/>
              </a:spcBef>
              <a:buFont typeface="Arial"/>
              <a:buChar char="•"/>
            </a:pPr>
            <a:endParaRPr lang="en-US" sz="2400" dirty="0"/>
          </a:p>
          <a:p>
            <a:pPr>
              <a:lnSpc>
                <a:spcPct val="80000"/>
              </a:lnSpc>
              <a:spcBef>
                <a:spcPts val="600"/>
              </a:spcBef>
              <a:buFont typeface="Arial"/>
              <a:buChar char="•"/>
            </a:pPr>
            <a:endParaRPr lang="en-US" sz="2400" dirty="0"/>
          </a:p>
          <a:p>
            <a:pPr>
              <a:lnSpc>
                <a:spcPct val="80000"/>
              </a:lnSpc>
              <a:spcBef>
                <a:spcPts val="600"/>
              </a:spcBef>
              <a:buFont typeface="Arial"/>
              <a:buChar char="•"/>
            </a:pPr>
            <a:endParaRPr lang="en-US" sz="2400" dirty="0"/>
          </a:p>
          <a:p>
            <a:pPr>
              <a:lnSpc>
                <a:spcPct val="80000"/>
              </a:lnSpc>
              <a:spcBef>
                <a:spcPts val="600"/>
              </a:spcBef>
              <a:buFont typeface="Arial"/>
              <a:buChar char="•"/>
            </a:pPr>
            <a:endParaRPr lang="en-US" sz="2400" dirty="0" smtClean="0"/>
          </a:p>
        </p:txBody>
      </p:sp>
      <p:sp>
        <p:nvSpPr>
          <p:cNvPr id="4" name="Slide Number Placeholder 3"/>
          <p:cNvSpPr>
            <a:spLocks noGrp="1"/>
          </p:cNvSpPr>
          <p:nvPr>
            <p:ph type="sldNum" sz="quarter" idx="12"/>
          </p:nvPr>
        </p:nvSpPr>
        <p:spPr/>
        <p:txBody>
          <a:bodyPr/>
          <a:lstStyle/>
          <a:p>
            <a:fld id="{020D7877-C959-004E-893B-886FCA3C907F}" type="slidenum">
              <a:rPr lang="en-US" smtClean="0"/>
              <a:pPr/>
              <a:t>43</a:t>
            </a:fld>
            <a:endParaRPr lang="en-US"/>
          </a:p>
        </p:txBody>
      </p:sp>
    </p:spTree>
    <p:extLst>
      <p:ext uri="{BB962C8B-B14F-4D97-AF65-F5344CB8AC3E}">
        <p14:creationId xmlns:p14="http://schemas.microsoft.com/office/powerpoint/2010/main" val="150700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Working Group</a:t>
            </a:r>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5</a:t>
            </a:fld>
            <a:endParaRPr lang="en-US"/>
          </a:p>
        </p:txBody>
      </p:sp>
      <p:sp>
        <p:nvSpPr>
          <p:cNvPr id="5" name="Isosceles Triangle 4"/>
          <p:cNvSpPr/>
          <p:nvPr/>
        </p:nvSpPr>
        <p:spPr>
          <a:xfrm>
            <a:off x="2247900" y="2620392"/>
            <a:ext cx="2590800" cy="1828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95400" y="1676400"/>
            <a:ext cx="4495800" cy="434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305300" y="2772792"/>
            <a:ext cx="2590800" cy="1828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800" y="1828800"/>
            <a:ext cx="4495800" cy="434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3001562"/>
            <a:ext cx="1752600" cy="369332"/>
          </a:xfrm>
          <a:prstGeom prst="rect">
            <a:avLst/>
          </a:prstGeom>
          <a:noFill/>
        </p:spPr>
        <p:txBody>
          <a:bodyPr wrap="square" rtlCol="0">
            <a:spAutoFit/>
          </a:bodyPr>
          <a:lstStyle/>
          <a:p>
            <a:r>
              <a:rPr lang="en-US" dirty="0" smtClean="0"/>
              <a:t>Ecosystem</a:t>
            </a:r>
            <a:endParaRPr lang="en-US" dirty="0"/>
          </a:p>
        </p:txBody>
      </p:sp>
      <p:sp>
        <p:nvSpPr>
          <p:cNvPr id="10" name="TextBox 9"/>
          <p:cNvSpPr txBox="1"/>
          <p:nvPr/>
        </p:nvSpPr>
        <p:spPr>
          <a:xfrm>
            <a:off x="6553200" y="3324349"/>
            <a:ext cx="1752600" cy="369332"/>
          </a:xfrm>
          <a:prstGeom prst="rect">
            <a:avLst/>
          </a:prstGeom>
          <a:noFill/>
        </p:spPr>
        <p:txBody>
          <a:bodyPr wrap="square" rtlCol="0">
            <a:spAutoFit/>
          </a:bodyPr>
          <a:lstStyle/>
          <a:p>
            <a:r>
              <a:rPr lang="en-US" dirty="0" smtClean="0"/>
              <a:t>Ecosystem</a:t>
            </a:r>
            <a:endParaRPr lang="en-US" dirty="0"/>
          </a:p>
        </p:txBody>
      </p:sp>
      <p:sp>
        <p:nvSpPr>
          <p:cNvPr id="11" name="TextBox 10"/>
          <p:cNvSpPr txBox="1"/>
          <p:nvPr/>
        </p:nvSpPr>
        <p:spPr>
          <a:xfrm>
            <a:off x="1600940" y="4416926"/>
            <a:ext cx="1752600" cy="369332"/>
          </a:xfrm>
          <a:prstGeom prst="rect">
            <a:avLst/>
          </a:prstGeom>
          <a:noFill/>
        </p:spPr>
        <p:txBody>
          <a:bodyPr wrap="square" rtlCol="0">
            <a:spAutoFit/>
          </a:bodyPr>
          <a:lstStyle/>
          <a:p>
            <a:r>
              <a:rPr lang="en-US" dirty="0" smtClean="0"/>
              <a:t>Technology</a:t>
            </a:r>
            <a:endParaRPr lang="en-US" dirty="0"/>
          </a:p>
        </p:txBody>
      </p:sp>
      <p:sp>
        <p:nvSpPr>
          <p:cNvPr id="12" name="TextBox 11"/>
          <p:cNvSpPr txBox="1"/>
          <p:nvPr/>
        </p:nvSpPr>
        <p:spPr>
          <a:xfrm>
            <a:off x="2552700" y="2057400"/>
            <a:ext cx="1981200" cy="646331"/>
          </a:xfrm>
          <a:prstGeom prst="rect">
            <a:avLst/>
          </a:prstGeom>
          <a:noFill/>
        </p:spPr>
        <p:txBody>
          <a:bodyPr wrap="square" rtlCol="0">
            <a:spAutoFit/>
          </a:bodyPr>
          <a:lstStyle/>
          <a:p>
            <a:pPr algn="ctr"/>
            <a:r>
              <a:rPr lang="en-US" dirty="0" smtClean="0"/>
              <a:t>People, </a:t>
            </a:r>
          </a:p>
          <a:p>
            <a:pPr algn="ctr"/>
            <a:r>
              <a:rPr lang="en-US" dirty="0" smtClean="0"/>
              <a:t>Work Culture</a:t>
            </a:r>
            <a:endParaRPr lang="en-US" dirty="0"/>
          </a:p>
        </p:txBody>
      </p:sp>
      <p:sp>
        <p:nvSpPr>
          <p:cNvPr id="13" name="TextBox 12"/>
          <p:cNvSpPr txBox="1"/>
          <p:nvPr/>
        </p:nvSpPr>
        <p:spPr>
          <a:xfrm>
            <a:off x="4724400" y="2249269"/>
            <a:ext cx="1981200" cy="646331"/>
          </a:xfrm>
          <a:prstGeom prst="rect">
            <a:avLst/>
          </a:prstGeom>
          <a:noFill/>
        </p:spPr>
        <p:txBody>
          <a:bodyPr wrap="square" rtlCol="0">
            <a:spAutoFit/>
          </a:bodyPr>
          <a:lstStyle/>
          <a:p>
            <a:pPr algn="ctr"/>
            <a:r>
              <a:rPr lang="en-US" dirty="0" smtClean="0"/>
              <a:t>People, </a:t>
            </a:r>
          </a:p>
          <a:p>
            <a:pPr algn="ctr"/>
            <a:r>
              <a:rPr lang="en-US" dirty="0" smtClean="0"/>
              <a:t>Work Culture</a:t>
            </a:r>
            <a:endParaRPr lang="en-US" dirty="0"/>
          </a:p>
        </p:txBody>
      </p:sp>
      <p:sp>
        <p:nvSpPr>
          <p:cNvPr id="14" name="TextBox 13"/>
          <p:cNvSpPr txBox="1"/>
          <p:nvPr/>
        </p:nvSpPr>
        <p:spPr>
          <a:xfrm>
            <a:off x="5943600" y="4569326"/>
            <a:ext cx="1752600" cy="369332"/>
          </a:xfrm>
          <a:prstGeom prst="rect">
            <a:avLst/>
          </a:prstGeom>
          <a:noFill/>
        </p:spPr>
        <p:txBody>
          <a:bodyPr wrap="square" rtlCol="0">
            <a:spAutoFit/>
          </a:bodyPr>
          <a:lstStyle/>
          <a:p>
            <a:r>
              <a:rPr lang="en-US" dirty="0" smtClean="0"/>
              <a:t>Technology</a:t>
            </a:r>
            <a:endParaRPr lang="en-US" dirty="0"/>
          </a:p>
        </p:txBody>
      </p:sp>
      <p:sp>
        <p:nvSpPr>
          <p:cNvPr id="15" name="TextBox 14"/>
          <p:cNvSpPr txBox="1"/>
          <p:nvPr/>
        </p:nvSpPr>
        <p:spPr>
          <a:xfrm>
            <a:off x="3429000" y="4476993"/>
            <a:ext cx="1752600" cy="923330"/>
          </a:xfrm>
          <a:prstGeom prst="rect">
            <a:avLst/>
          </a:prstGeom>
          <a:noFill/>
        </p:spPr>
        <p:txBody>
          <a:bodyPr wrap="square" rtlCol="0">
            <a:spAutoFit/>
          </a:bodyPr>
          <a:lstStyle/>
          <a:p>
            <a:pPr algn="ctr"/>
            <a:r>
              <a:rPr lang="en-US" dirty="0" smtClean="0"/>
              <a:t>Methods</a:t>
            </a:r>
          </a:p>
          <a:p>
            <a:pPr algn="ctr"/>
            <a:r>
              <a:rPr lang="en-US" dirty="0" smtClean="0"/>
              <a:t>Practices</a:t>
            </a:r>
          </a:p>
          <a:p>
            <a:pPr algn="ctr"/>
            <a:r>
              <a:rPr lang="en-US" dirty="0" smtClean="0"/>
              <a:t>Artifacts</a:t>
            </a:r>
            <a:endParaRPr lang="en-US" dirty="0"/>
          </a:p>
        </p:txBody>
      </p:sp>
      <p:sp>
        <p:nvSpPr>
          <p:cNvPr id="16" name="TextBox 15"/>
          <p:cNvSpPr txBox="1"/>
          <p:nvPr/>
        </p:nvSpPr>
        <p:spPr>
          <a:xfrm>
            <a:off x="914400" y="1295400"/>
            <a:ext cx="1981200" cy="923330"/>
          </a:xfrm>
          <a:prstGeom prst="rect">
            <a:avLst/>
          </a:prstGeom>
          <a:noFill/>
        </p:spPr>
        <p:txBody>
          <a:bodyPr wrap="square" rtlCol="0">
            <a:spAutoFit/>
          </a:bodyPr>
          <a:lstStyle/>
          <a:p>
            <a:pPr algn="ctr"/>
            <a:r>
              <a:rPr lang="en-US" dirty="0" smtClean="0"/>
              <a:t>Work System Being Developed or Changed</a:t>
            </a:r>
            <a:endParaRPr lang="en-US" dirty="0"/>
          </a:p>
        </p:txBody>
      </p:sp>
      <p:sp>
        <p:nvSpPr>
          <p:cNvPr id="17" name="TextBox 16"/>
          <p:cNvSpPr txBox="1"/>
          <p:nvPr/>
        </p:nvSpPr>
        <p:spPr>
          <a:xfrm>
            <a:off x="6553200" y="1524000"/>
            <a:ext cx="1981200" cy="923330"/>
          </a:xfrm>
          <a:prstGeom prst="rect">
            <a:avLst/>
          </a:prstGeom>
          <a:noFill/>
        </p:spPr>
        <p:txBody>
          <a:bodyPr wrap="square" rtlCol="0">
            <a:spAutoFit/>
          </a:bodyPr>
          <a:lstStyle/>
          <a:p>
            <a:pPr algn="ctr"/>
            <a:r>
              <a:rPr lang="en-US" dirty="0" smtClean="0"/>
              <a:t>System Development System</a:t>
            </a:r>
            <a:endParaRPr lang="en-US" dirty="0"/>
          </a:p>
        </p:txBody>
      </p:sp>
    </p:spTree>
    <p:extLst>
      <p:ext uri="{BB962C8B-B14F-4D97-AF65-F5344CB8AC3E}">
        <p14:creationId xmlns:p14="http://schemas.microsoft.com/office/powerpoint/2010/main" val="135739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WG Topics</a:t>
            </a:r>
            <a:endParaRPr lang="en-US" dirty="0"/>
          </a:p>
        </p:txBody>
      </p:sp>
      <p:sp>
        <p:nvSpPr>
          <p:cNvPr id="3" name="Rectangle 2"/>
          <p:cNvSpPr/>
          <p:nvPr/>
        </p:nvSpPr>
        <p:spPr>
          <a:xfrm>
            <a:off x="14795" y="1049953"/>
            <a:ext cx="9129205" cy="4893647"/>
          </a:xfrm>
          <a:prstGeom prst="rect">
            <a:avLst/>
          </a:prstGeom>
        </p:spPr>
        <p:txBody>
          <a:bodyPr wrap="square">
            <a:spAutoFit/>
          </a:bodyPr>
          <a:lstStyle/>
          <a:p>
            <a:r>
              <a:rPr lang="en-US" sz="1600" b="1" dirty="0"/>
              <a:t>Tuesday, February 2, </a:t>
            </a:r>
            <a:r>
              <a:rPr lang="en-US" sz="1600" b="1" dirty="0" smtClean="0"/>
              <a:t>2016           9:00 </a:t>
            </a:r>
            <a:r>
              <a:rPr lang="en-US" sz="1600" b="1" dirty="0"/>
              <a:t>to 12:00 Noon, PST</a:t>
            </a:r>
            <a:br>
              <a:rPr lang="en-US" sz="1600" b="1" dirty="0"/>
            </a:br>
            <a:r>
              <a:rPr lang="en-US" sz="1600" dirty="0"/>
              <a:t>Web Address: </a:t>
            </a:r>
            <a:r>
              <a:rPr lang="en-US" sz="1600" dirty="0">
                <a:hlinkClick r:id="rId2"/>
              </a:rPr>
              <a:t>https://incose.pgimeet.com/GlobalmeetTwelve</a:t>
            </a:r>
            <a:r>
              <a:rPr lang="en-US" sz="1600" dirty="0"/>
              <a:t> (join as GUEST)</a:t>
            </a:r>
            <a:br>
              <a:rPr lang="en-US" sz="1600" dirty="0"/>
            </a:br>
            <a:r>
              <a:rPr lang="en-US" sz="1600" dirty="0"/>
              <a:t>Access Number: </a:t>
            </a:r>
            <a:r>
              <a:rPr lang="en-US" sz="1600" dirty="0" smtClean="0"/>
              <a:t>1-719-457-1414/1-888-619-1583     Guest </a:t>
            </a:r>
            <a:r>
              <a:rPr lang="en-US" sz="1600" dirty="0"/>
              <a:t>Passcode: 944 440 </a:t>
            </a:r>
            <a:r>
              <a:rPr lang="en-US" sz="1600" dirty="0" smtClean="0"/>
              <a:t>9838</a:t>
            </a:r>
          </a:p>
          <a:p>
            <a:endParaRPr lang="en-US" sz="2200" dirty="0" smtClean="0"/>
          </a:p>
          <a:p>
            <a:r>
              <a:rPr lang="en-US" sz="2200" dirty="0" smtClean="0"/>
              <a:t>9:00AM </a:t>
            </a:r>
            <a:r>
              <a:rPr lang="en-US" sz="2200" dirty="0"/>
              <a:t>– 9:45AM:     Introductions and overview of </a:t>
            </a:r>
            <a:r>
              <a:rPr lang="en-US" sz="2200" dirty="0" err="1"/>
              <a:t>CxS</a:t>
            </a:r>
            <a:r>
              <a:rPr lang="en-US" sz="2200" dirty="0"/>
              <a:t> WG (Jimmie </a:t>
            </a:r>
            <a:r>
              <a:rPr lang="en-US" sz="2200" dirty="0" err="1"/>
              <a:t>McEver</a:t>
            </a:r>
            <a:r>
              <a:rPr lang="en-US" sz="2200" dirty="0"/>
              <a:t>)</a:t>
            </a:r>
            <a:br>
              <a:rPr lang="en-US" sz="2200" dirty="0"/>
            </a:br>
            <a:endParaRPr lang="en-US" sz="2200" dirty="0" smtClean="0"/>
          </a:p>
          <a:p>
            <a:r>
              <a:rPr lang="en-US" sz="2200" dirty="0" smtClean="0"/>
              <a:t>9:45AM </a:t>
            </a:r>
            <a:r>
              <a:rPr lang="en-US" sz="2200" dirty="0"/>
              <a:t>– 10:45AM:   </a:t>
            </a:r>
            <a:r>
              <a:rPr lang="en-US" sz="2200" dirty="0" smtClean="0"/>
              <a:t>Toward </a:t>
            </a:r>
            <a:r>
              <a:rPr lang="en-US" sz="2200" dirty="0"/>
              <a:t>a Complex Systems Engineering Maturity Model (Brian White)</a:t>
            </a:r>
            <a:br>
              <a:rPr lang="en-US" sz="2200" dirty="0"/>
            </a:br>
            <a:endParaRPr lang="en-US" sz="2200" dirty="0" smtClean="0"/>
          </a:p>
          <a:p>
            <a:r>
              <a:rPr lang="en-US" sz="2200" dirty="0" smtClean="0"/>
              <a:t>10:45AM </a:t>
            </a:r>
            <a:r>
              <a:rPr lang="en-US" sz="2200" dirty="0"/>
              <a:t>– 11:30AM:  </a:t>
            </a:r>
            <a:r>
              <a:rPr lang="en-US" sz="2200" dirty="0" smtClean="0"/>
              <a:t>Engineering </a:t>
            </a:r>
            <a:r>
              <a:rPr lang="en-US" sz="2200" dirty="0"/>
              <a:t>Elegant Systems, Systems Engineering Research Consortium (Michael Watson)</a:t>
            </a:r>
            <a:br>
              <a:rPr lang="en-US" sz="2200" dirty="0"/>
            </a:br>
            <a:endParaRPr lang="en-US" sz="2200" dirty="0" smtClean="0"/>
          </a:p>
          <a:p>
            <a:r>
              <a:rPr lang="en-US" sz="2200" dirty="0" smtClean="0"/>
              <a:t>11:30AM </a:t>
            </a:r>
            <a:r>
              <a:rPr lang="en-US" sz="2200" dirty="0"/>
              <a:t>– 12:00PM: </a:t>
            </a:r>
            <a:r>
              <a:rPr lang="en-US" sz="2200" dirty="0" smtClean="0"/>
              <a:t> </a:t>
            </a:r>
            <a:r>
              <a:rPr lang="en-US" sz="2200" dirty="0"/>
              <a:t>Identification of and organizing for prospective 2016 WG projects and products (</a:t>
            </a:r>
            <a:r>
              <a:rPr lang="en-US" sz="2200" dirty="0" err="1"/>
              <a:t>McEver</a:t>
            </a:r>
            <a:r>
              <a:rPr lang="en-US" sz="2200" dirty="0"/>
              <a:t> and Watson)</a:t>
            </a:r>
          </a:p>
        </p:txBody>
      </p:sp>
      <p:cxnSp>
        <p:nvCxnSpPr>
          <p:cNvPr id="5" name="Straight Connector 4"/>
          <p:cNvCxnSpPr/>
          <p:nvPr/>
        </p:nvCxnSpPr>
        <p:spPr>
          <a:xfrm flipV="1">
            <a:off x="76200" y="1905000"/>
            <a:ext cx="8839200" cy="76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18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Working Group</a:t>
            </a:r>
            <a:endParaRPr lang="en-US" dirty="0"/>
          </a:p>
        </p:txBody>
      </p:sp>
      <p:sp>
        <p:nvSpPr>
          <p:cNvPr id="3" name="Content Placeholder 2"/>
          <p:cNvSpPr>
            <a:spLocks noGrp="1"/>
          </p:cNvSpPr>
          <p:nvPr>
            <p:ph idx="1"/>
          </p:nvPr>
        </p:nvSpPr>
        <p:spPr>
          <a:xfrm>
            <a:off x="457200" y="1295400"/>
            <a:ext cx="8229600" cy="5410200"/>
          </a:xfrm>
        </p:spPr>
        <p:txBody>
          <a:bodyPr/>
          <a:lstStyle/>
          <a:p>
            <a:pPr>
              <a:lnSpc>
                <a:spcPct val="120000"/>
              </a:lnSpc>
            </a:pPr>
            <a:r>
              <a:rPr lang="en-US" sz="2800" dirty="0" smtClean="0"/>
              <a:t>Seeks to “better integrate and align the Working Group’s approaches for dealing with complexity with the range of systems engineering communities represented in INCOSE.”</a:t>
            </a:r>
            <a:endParaRPr lang="en-US" sz="2800" dirty="0"/>
          </a:p>
          <a:p>
            <a:pPr>
              <a:lnSpc>
                <a:spcPct val="120000"/>
              </a:lnSpc>
            </a:pPr>
            <a:r>
              <a:rPr lang="en-US" sz="2800" dirty="0" smtClean="0"/>
              <a:t>Do we have interest as a Chapter?</a:t>
            </a:r>
          </a:p>
          <a:p>
            <a:pPr lvl="1">
              <a:lnSpc>
                <a:spcPct val="120000"/>
              </a:lnSpc>
            </a:pPr>
            <a:r>
              <a:rPr lang="en-US" dirty="0" smtClean="0"/>
              <a:t>Contribute to ongoing WG projects?</a:t>
            </a:r>
          </a:p>
          <a:p>
            <a:pPr lvl="1">
              <a:lnSpc>
                <a:spcPct val="120000"/>
              </a:lnSpc>
            </a:pPr>
            <a:r>
              <a:rPr lang="en-US" dirty="0" smtClean="0"/>
              <a:t>Propose new topics or projects?</a:t>
            </a:r>
          </a:p>
          <a:p>
            <a:pPr lvl="1">
              <a:lnSpc>
                <a:spcPct val="120000"/>
              </a:lnSpc>
            </a:pPr>
            <a:r>
              <a:rPr lang="en-US" dirty="0" smtClean="0"/>
              <a:t>Convene a chapter-level affiliate WG?</a:t>
            </a:r>
            <a:endParaRPr lang="en-US" dirty="0"/>
          </a:p>
        </p:txBody>
      </p:sp>
      <p:sp>
        <p:nvSpPr>
          <p:cNvPr id="4" name="Slide Number Placeholder 3"/>
          <p:cNvSpPr>
            <a:spLocks noGrp="1"/>
          </p:cNvSpPr>
          <p:nvPr>
            <p:ph type="sldNum" sz="quarter" idx="12"/>
          </p:nvPr>
        </p:nvSpPr>
        <p:spPr/>
        <p:txBody>
          <a:bodyPr/>
          <a:lstStyle/>
          <a:p>
            <a:fld id="{020D7877-C959-004E-893B-886FCA3C907F}" type="slidenum">
              <a:rPr lang="en-US" smtClean="0"/>
              <a:pPr/>
              <a:t>7</a:t>
            </a:fld>
            <a:endParaRPr lang="en-US"/>
          </a:p>
        </p:txBody>
      </p:sp>
      <p:cxnSp>
        <p:nvCxnSpPr>
          <p:cNvPr id="5" name="Straight Connector 4"/>
          <p:cNvCxnSpPr/>
          <p:nvPr/>
        </p:nvCxnSpPr>
        <p:spPr>
          <a:xfrm flipV="1">
            <a:off x="34602" y="838200"/>
            <a:ext cx="8839200" cy="76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0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8013" cy="1362075"/>
          </a:xfrm>
        </p:spPr>
        <p:txBody>
          <a:bodyPr>
            <a:normAutofit fontScale="90000"/>
          </a:bodyPr>
          <a:lstStyle/>
          <a:p>
            <a:r>
              <a:rPr lang="en-US" dirty="0">
                <a:effectLst/>
              </a:rPr>
              <a:t>Using Complex Systems Principles to Anticipate </a:t>
            </a:r>
            <a:r>
              <a:rPr lang="en-US" dirty="0" smtClean="0">
                <a:effectLst/>
              </a:rPr>
              <a:t>Change Effects</a:t>
            </a:r>
            <a:endParaRPr lang="en-US" dirty="0"/>
          </a:p>
        </p:txBody>
      </p:sp>
      <p:sp>
        <p:nvSpPr>
          <p:cNvPr id="3" name="Text Placeholder 2"/>
          <p:cNvSpPr>
            <a:spLocks noGrp="1"/>
          </p:cNvSpPr>
          <p:nvPr>
            <p:ph type="body" idx="1"/>
          </p:nvPr>
        </p:nvSpPr>
        <p:spPr>
          <a:xfrm>
            <a:off x="457200" y="5181600"/>
            <a:ext cx="8228013" cy="1347787"/>
          </a:xfrm>
        </p:spPr>
        <p:txBody>
          <a:bodyPr/>
          <a:lstStyle/>
          <a:p>
            <a:r>
              <a:rPr lang="en-US" dirty="0" smtClean="0"/>
              <a:t>Kelly Neville</a:t>
            </a:r>
          </a:p>
          <a:p>
            <a:r>
              <a:rPr lang="en-US" dirty="0" smtClean="0"/>
              <a:t>INCOSE ~ Orlando Chapter</a:t>
            </a:r>
          </a:p>
          <a:p>
            <a:r>
              <a:rPr lang="en-US" dirty="0" smtClean="0"/>
              <a:t>March 2016</a:t>
            </a:r>
            <a:endParaRPr lang="en-US" dirty="0"/>
          </a:p>
        </p:txBody>
      </p:sp>
      <p:sp>
        <p:nvSpPr>
          <p:cNvPr id="4" name="Slide Number Placeholder 3"/>
          <p:cNvSpPr>
            <a:spLocks noGrp="1"/>
          </p:cNvSpPr>
          <p:nvPr>
            <p:ph type="sldNum" sz="quarter" idx="12"/>
          </p:nvPr>
        </p:nvSpPr>
        <p:spPr/>
        <p:txBody>
          <a:bodyPr/>
          <a:lstStyle/>
          <a:p>
            <a:fld id="{8AF02B71-8991-4516-A01E-F1A9ACD28BDC}" type="slidenum">
              <a:rPr lang="en-US" smtClean="0"/>
              <a:pPr/>
              <a:t>8</a:t>
            </a:fld>
            <a:endParaRPr lang="en-US"/>
          </a:p>
        </p:txBody>
      </p:sp>
    </p:spTree>
    <p:extLst>
      <p:ext uri="{BB962C8B-B14F-4D97-AF65-F5344CB8AC3E}">
        <p14:creationId xmlns:p14="http://schemas.microsoft.com/office/powerpoint/2010/main" val="374918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475129" y="1066800"/>
            <a:ext cx="8229600" cy="5616702"/>
          </a:xfrm>
        </p:spPr>
        <p:txBody>
          <a:bodyPr>
            <a:normAutofit/>
          </a:bodyPr>
          <a:lstStyle/>
          <a:p>
            <a:r>
              <a:rPr lang="en-US" dirty="0" smtClean="0"/>
              <a:t>Characteristics of Complex Systems</a:t>
            </a:r>
          </a:p>
          <a:p>
            <a:pPr lvl="1"/>
            <a:r>
              <a:rPr lang="en-US" dirty="0" smtClean="0"/>
              <a:t>Examples</a:t>
            </a:r>
          </a:p>
          <a:p>
            <a:r>
              <a:rPr lang="en-US" dirty="0" smtClean="0"/>
              <a:t>A Methodological Problem</a:t>
            </a:r>
          </a:p>
          <a:p>
            <a:r>
              <a:rPr lang="en-US" dirty="0" smtClean="0"/>
              <a:t>Ideas for Addressing the Problem</a:t>
            </a:r>
          </a:p>
          <a:p>
            <a:pPr lvl="1"/>
            <a:r>
              <a:rPr lang="en-US" dirty="0" smtClean="0"/>
              <a:t>That are compatible with the nature of complex systems</a:t>
            </a:r>
          </a:p>
          <a:p>
            <a:pPr lvl="1"/>
            <a:r>
              <a:rPr lang="en-US" dirty="0" smtClean="0"/>
              <a:t>That focus on the preservation of a system’s resilience</a:t>
            </a:r>
          </a:p>
        </p:txBody>
      </p:sp>
      <p:sp>
        <p:nvSpPr>
          <p:cNvPr id="4" name="Slide Number Placeholder 3"/>
          <p:cNvSpPr>
            <a:spLocks noGrp="1"/>
          </p:cNvSpPr>
          <p:nvPr>
            <p:ph type="sldNum" sz="quarter" idx="12"/>
          </p:nvPr>
        </p:nvSpPr>
        <p:spPr/>
        <p:txBody>
          <a:bodyPr/>
          <a:lstStyle/>
          <a:p>
            <a:fld id="{020D7877-C959-004E-893B-886FCA3C907F}" type="slidenum">
              <a:rPr lang="en-US" smtClean="0"/>
              <a:pPr/>
              <a:t>9</a:t>
            </a:fld>
            <a:endParaRPr lang="en-US"/>
          </a:p>
        </p:txBody>
      </p:sp>
    </p:spTree>
    <p:extLst>
      <p:ext uri="{BB962C8B-B14F-4D97-AF65-F5344CB8AC3E}">
        <p14:creationId xmlns:p14="http://schemas.microsoft.com/office/powerpoint/2010/main" val="621094323"/>
      </p:ext>
    </p:extLst>
  </p:cSld>
  <p:clrMapOvr>
    <a:masterClrMapping/>
  </p:clrMapOvr>
</p:sld>
</file>

<file path=ppt/theme/theme1.xml><?xml version="1.0" encoding="utf-8"?>
<a:theme xmlns:a="http://schemas.openxmlformats.org/drawingml/2006/main" name="Blue Banner">
  <a:themeElements>
    <a:clrScheme name="Custom 2">
      <a:dk1>
        <a:srgbClr val="002060"/>
      </a:dk1>
      <a:lt1>
        <a:sysClr val="window" lastClr="FFFFFF"/>
      </a:lt1>
      <a:dk2>
        <a:srgbClr val="002060"/>
      </a:dk2>
      <a:lt2>
        <a:srgbClr val="EEECE1"/>
      </a:lt2>
      <a:accent1>
        <a:srgbClr val="17365D"/>
      </a:accent1>
      <a:accent2>
        <a:srgbClr val="8DB3E2"/>
      </a:accent2>
      <a:accent3>
        <a:srgbClr val="76923C"/>
      </a:accent3>
      <a:accent4>
        <a:srgbClr val="5F497A"/>
      </a:accent4>
      <a:accent5>
        <a:srgbClr val="366092"/>
      </a:accent5>
      <a:accent6>
        <a:srgbClr val="E36C09"/>
      </a:accent6>
      <a:hlink>
        <a:srgbClr val="002060"/>
      </a:hlink>
      <a:folHlink>
        <a:srgbClr val="002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b990488-87c8-4a7e-b7ac-33ab7a25baa2">WW23N74J3SPY-105-167</_dlc_DocId>
    <_dlc_DocIdUrl xmlns="7b990488-87c8-4a7e-b7ac-33ab7a25baa2">
      <Url>https://myteam.navair.navy.mil/tsd/46/463_HPA_ISD/4.6.3.1_AE/napm/_layouts/DocIdRedir.aspx?ID=WW23N74J3SPY-105-167</Url>
      <Description>WW23N74J3SPY-105-167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91EFA0F450E248B7AE72D7937763BA" ma:contentTypeVersion="0" ma:contentTypeDescription="Create a new document." ma:contentTypeScope="" ma:versionID="bc8ccb25442e14f1733b44e74fe6e8a9">
  <xsd:schema xmlns:xsd="http://www.w3.org/2001/XMLSchema" xmlns:xs="http://www.w3.org/2001/XMLSchema" xmlns:p="http://schemas.microsoft.com/office/2006/metadata/properties" xmlns:ns2="7b990488-87c8-4a7e-b7ac-33ab7a25baa2" targetNamespace="http://schemas.microsoft.com/office/2006/metadata/properties" ma:root="true" ma:fieldsID="d7fed65519723c88ed3b8c2b7327a1af" ns2:_="">
    <xsd:import namespace="7b990488-87c8-4a7e-b7ac-33ab7a25baa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90488-87c8-4a7e-b7ac-33ab7a25ba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7E562D-C44A-4B0F-A5F6-6C176E944951}">
  <ds:schemaRef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7b990488-87c8-4a7e-b7ac-33ab7a25baa2"/>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D0DDB350-C099-451B-854D-F0E3E9891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990488-87c8-4a7e-b7ac-33ab7a25b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5A2B84-4AA6-4151-95CA-FE9E5F0F9D28}">
  <ds:schemaRefs>
    <ds:schemaRef ds:uri="http://schemas.microsoft.com/sharepoint/v3/contenttype/forms"/>
  </ds:schemaRefs>
</ds:datastoreItem>
</file>

<file path=customXml/itemProps4.xml><?xml version="1.0" encoding="utf-8"?>
<ds:datastoreItem xmlns:ds="http://schemas.openxmlformats.org/officeDocument/2006/customXml" ds:itemID="{63A4A6A4-2CA6-4F74-9D1F-46915B39255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51803</TotalTime>
  <Words>2102</Words>
  <Application>Microsoft Office PowerPoint</Application>
  <PresentationFormat>On-screen Show (4:3)</PresentationFormat>
  <Paragraphs>399</Paragraphs>
  <Slides>43</Slides>
  <Notes>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Blue Banner</vt:lpstr>
      <vt:lpstr>Office Theme</vt:lpstr>
      <vt:lpstr>Chapter Business</vt:lpstr>
      <vt:lpstr>INCOSE Working Groups –  A Way to Get More Involved</vt:lpstr>
      <vt:lpstr>PowerPoint Presentation</vt:lpstr>
      <vt:lpstr>Complex Systems Working Group</vt:lpstr>
      <vt:lpstr>Complex Systems Working Group</vt:lpstr>
      <vt:lpstr>Complex Systems WG Topics</vt:lpstr>
      <vt:lpstr>Complex Systems Working Group</vt:lpstr>
      <vt:lpstr>Using Complex Systems Principles to Anticipate Change Effects</vt:lpstr>
      <vt:lpstr>Outline</vt:lpstr>
      <vt:lpstr>Complex Systems</vt:lpstr>
      <vt:lpstr>Complex Systems</vt:lpstr>
      <vt:lpstr>Examples of Ways We Change Our Complex Systems </vt:lpstr>
      <vt:lpstr>Introducing Remotely Piloted Aircraft into the National Airspace System</vt:lpstr>
      <vt:lpstr>Introducing “Required Time of Arrival” into Flight Operations and Control</vt:lpstr>
      <vt:lpstr>PowerPoint Presentation</vt:lpstr>
      <vt:lpstr>Introducing Computer-Generated Aircraft into Live Air Combat Training </vt:lpstr>
      <vt:lpstr>PowerPoint Presentation</vt:lpstr>
      <vt:lpstr>The Problem</vt:lpstr>
      <vt:lpstr>PowerPoint Presentation</vt:lpstr>
      <vt:lpstr>Dave Snowden’s Cynefin Framework</vt:lpstr>
      <vt:lpstr>Solutions =?</vt:lpstr>
      <vt:lpstr>Some Ideas  Sillitto, 2010</vt:lpstr>
      <vt:lpstr>Some Ideas  Sillitto, 2010</vt:lpstr>
      <vt:lpstr>PowerPoint Presentation</vt:lpstr>
      <vt:lpstr>PowerPoint Presentation</vt:lpstr>
      <vt:lpstr>Five Sources of Tension</vt:lpstr>
      <vt:lpstr>PowerPoint Presentation</vt:lpstr>
      <vt:lpstr>Five Sources of Tension Example: Live Air Combat Training</vt:lpstr>
      <vt:lpstr>Five Sources of Tension</vt:lpstr>
      <vt:lpstr> Next, Consider a Broader Set of Complex Systems Principles –  of Ways Complex Systems Adapt &amp; Maintain Resilience</vt:lpstr>
      <vt:lpstr>Sources of System Resilience and Tension</vt:lpstr>
      <vt:lpstr>A House of Quality?</vt:lpstr>
      <vt:lpstr>PowerPoint Presentation</vt:lpstr>
      <vt:lpstr>Challenges </vt:lpstr>
      <vt:lpstr>Questions? Ideas?</vt:lpstr>
      <vt:lpstr> References</vt:lpstr>
      <vt:lpstr>PowerPoint Presentation</vt:lpstr>
      <vt:lpstr>Example BRASS Queries</vt:lpstr>
      <vt:lpstr>Next Steps</vt:lpstr>
      <vt:lpstr>Example Query</vt:lpstr>
      <vt:lpstr>Example Query Cont.</vt:lpstr>
      <vt:lpstr>Example BRASS Queries</vt:lpstr>
      <vt:lpstr> Next, Consider a Broader Set of Complex Systems Principles –  of Ways Complex Systems Adapt &amp; Maintain Resilience</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Training Practice &amp; Training Science    Jennifer Fowlkes, Ph.D. Human Performance Analyst  (AIR- 4.6.3.1)   Psychologist   jennifer.fowlkes@navy.mil 407.381.8604</dc:title>
  <dc:creator>jennifer.fowlkes</dc:creator>
  <cp:lastModifiedBy>Neville, Kelly J CIV NAWCTSD, 4.6.3.1</cp:lastModifiedBy>
  <cp:revision>1423</cp:revision>
  <cp:lastPrinted>2015-10-21T18:11:54Z</cp:lastPrinted>
  <dcterms:created xsi:type="dcterms:W3CDTF">2015-10-13T00:58:08Z</dcterms:created>
  <dcterms:modified xsi:type="dcterms:W3CDTF">2016-03-21T13:01:21Z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0x010100A991EFA0F450E248B7AE72D7937763BA</vt:lpwstr>
  </property>
  <property fmtid="{D5CDD505-2E9C-101B-9397-08002B2CF9AE}" pid="3" name="_dlc_DocIdItemGuid">
    <vt:lpwstr>9c45914a-ec64-42fb-a0b8-acb7d4c78f0c</vt:lpwstr>
  </property>
</Properties>
</file>