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56" r:id="rId2"/>
    <p:sldId id="308" r:id="rId3"/>
    <p:sldId id="309" r:id="rId4"/>
    <p:sldId id="299" r:id="rId5"/>
    <p:sldId id="285" r:id="rId6"/>
    <p:sldId id="286" r:id="rId7"/>
    <p:sldId id="296" r:id="rId8"/>
    <p:sldId id="297" r:id="rId9"/>
    <p:sldId id="298" r:id="rId10"/>
    <p:sldId id="288" r:id="rId11"/>
    <p:sldId id="291" r:id="rId12"/>
    <p:sldId id="290" r:id="rId13"/>
    <p:sldId id="306" r:id="rId14"/>
    <p:sldId id="303" r:id="rId15"/>
    <p:sldId id="304" r:id="rId16"/>
    <p:sldId id="300" r:id="rId17"/>
    <p:sldId id="302" r:id="rId18"/>
    <p:sldId id="301" r:id="rId19"/>
    <p:sldId id="332" r:id="rId20"/>
    <p:sldId id="310" r:id="rId21"/>
    <p:sldId id="312" r:id="rId22"/>
    <p:sldId id="315" r:id="rId23"/>
    <p:sldId id="334" r:id="rId24"/>
    <p:sldId id="335" r:id="rId25"/>
    <p:sldId id="331" r:id="rId26"/>
    <p:sldId id="328" r:id="rId27"/>
    <p:sldId id="329" r:id="rId28"/>
    <p:sldId id="336" r:id="rId29"/>
    <p:sldId id="317" r:id="rId30"/>
    <p:sldId id="311" r:id="rId31"/>
    <p:sldId id="318" r:id="rId32"/>
    <p:sldId id="319" r:id="rId33"/>
    <p:sldId id="325" r:id="rId34"/>
    <p:sldId id="320" r:id="rId35"/>
    <p:sldId id="322" r:id="rId36"/>
    <p:sldId id="324" r:id="rId37"/>
    <p:sldId id="323" r:id="rId38"/>
    <p:sldId id="326" r:id="rId39"/>
    <p:sldId id="327" r:id="rId40"/>
    <p:sldId id="330" r:id="rId41"/>
    <p:sldId id="292"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B00"/>
    <a:srgbClr val="00C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9" autoAdjust="0"/>
    <p:restoredTop sz="94660"/>
  </p:normalViewPr>
  <p:slideViewPr>
    <p:cSldViewPr snapToGrid="0" snapToObjects="1">
      <p:cViewPr varScale="1">
        <p:scale>
          <a:sx n="111" d="100"/>
          <a:sy n="111" d="100"/>
        </p:scale>
        <p:origin x="148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64F4F88-9AAF-4146-9C3C-144C632053A9}" type="datetimeFigureOut">
              <a:rPr lang="en-US"/>
              <a:pPr>
                <a:defRPr/>
              </a:pPr>
              <a:t>6/11/2016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AB3397A-3705-D848-9376-426A7D55EA99}" type="slidenum">
              <a:rPr lang="en-US"/>
              <a:pPr>
                <a:defRPr/>
              </a:pPr>
              <a:t>‹#›</a:t>
            </a:fld>
            <a:endParaRPr lang="en-US"/>
          </a:p>
        </p:txBody>
      </p:sp>
    </p:spTree>
    <p:extLst>
      <p:ext uri="{BB962C8B-B14F-4D97-AF65-F5344CB8AC3E}">
        <p14:creationId xmlns:p14="http://schemas.microsoft.com/office/powerpoint/2010/main" val="189914233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Computationally derived ; empirically validated and optimized </a:t>
            </a:r>
            <a:endParaRPr lang="en-US" dirty="0"/>
          </a:p>
        </p:txBody>
      </p:sp>
      <p:sp>
        <p:nvSpPr>
          <p:cNvPr id="4" name="Slide Number Placeholder 3"/>
          <p:cNvSpPr>
            <a:spLocks noGrp="1"/>
          </p:cNvSpPr>
          <p:nvPr>
            <p:ph type="sldNum" sz="quarter" idx="10"/>
          </p:nvPr>
        </p:nvSpPr>
        <p:spPr/>
        <p:txBody>
          <a:bodyPr/>
          <a:lstStyle/>
          <a:p>
            <a:pPr>
              <a:defRPr/>
            </a:pPr>
            <a:fld id="{BAB3397A-3705-D848-9376-426A7D55EA99}" type="slidenum">
              <a:rPr lang="en-US" smtClean="0"/>
              <a:pPr>
                <a:defRPr/>
              </a:pPr>
              <a:t>9</a:t>
            </a:fld>
            <a:endParaRPr lang="en-US"/>
          </a:p>
        </p:txBody>
      </p:sp>
    </p:spTree>
    <p:extLst>
      <p:ext uri="{BB962C8B-B14F-4D97-AF65-F5344CB8AC3E}">
        <p14:creationId xmlns:p14="http://schemas.microsoft.com/office/powerpoint/2010/main" val="2906111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066010B-4876-B143-99E7-31CBAC8F50D2}" type="datetimeFigureOut">
              <a:rPr lang="en-US" smtClean="0"/>
              <a:pPr>
                <a:defRPr/>
              </a:pPr>
              <a:t>6/11/2016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932817-9D45-1648-9B2A-9FCA9459535B}" type="slidenum">
              <a:rPr lang="en-US" smtClean="0"/>
              <a:pPr>
                <a:defRPr/>
              </a:pPr>
              <a:t>‹#›</a:t>
            </a:fld>
            <a:endParaRPr lang="en-US"/>
          </a:p>
        </p:txBody>
      </p:sp>
    </p:spTree>
    <p:extLst>
      <p:ext uri="{BB962C8B-B14F-4D97-AF65-F5344CB8AC3E}">
        <p14:creationId xmlns:p14="http://schemas.microsoft.com/office/powerpoint/2010/main" val="411440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BAFB6E6-FBBB-B744-B987-58322BEDACFF}" type="datetimeFigureOut">
              <a:rPr lang="en-US" smtClean="0"/>
              <a:pPr>
                <a:defRPr/>
              </a:pPr>
              <a:t>6/11/2016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3E1D5F-63D3-F24B-B6C1-FEB970DCBD8B}" type="slidenum">
              <a:rPr lang="en-US" smtClean="0"/>
              <a:pPr>
                <a:defRPr/>
              </a:pPr>
              <a:t>‹#›</a:t>
            </a:fld>
            <a:endParaRPr lang="en-US"/>
          </a:p>
        </p:txBody>
      </p:sp>
    </p:spTree>
    <p:extLst>
      <p:ext uri="{BB962C8B-B14F-4D97-AF65-F5344CB8AC3E}">
        <p14:creationId xmlns:p14="http://schemas.microsoft.com/office/powerpoint/2010/main" val="12076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67619"/>
            <a:ext cx="2057400" cy="51585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67619"/>
            <a:ext cx="6019800" cy="51585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B11C46A-B7A3-5A42-8843-B921F412C818}" type="datetimeFigureOut">
              <a:rPr lang="en-US" smtClean="0"/>
              <a:pPr>
                <a:defRPr/>
              </a:pPr>
              <a:t>6/11/2016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8CD957-3B53-D746-A85D-34652C544C7D}" type="slidenum">
              <a:rPr lang="en-US" smtClean="0"/>
              <a:pPr>
                <a:defRPr/>
              </a:pPr>
              <a:t>‹#›</a:t>
            </a:fld>
            <a:endParaRPr lang="en-US"/>
          </a:p>
        </p:txBody>
      </p:sp>
    </p:spTree>
    <p:extLst>
      <p:ext uri="{BB962C8B-B14F-4D97-AF65-F5344CB8AC3E}">
        <p14:creationId xmlns:p14="http://schemas.microsoft.com/office/powerpoint/2010/main" val="429244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64F6170-F723-F54F-A2FF-5331AE2A537E}" type="datetimeFigureOut">
              <a:rPr lang="en-US" smtClean="0"/>
              <a:pPr>
                <a:defRPr/>
              </a:pPr>
              <a:t>6/11/2016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61A5B0-E1B4-504F-AB2E-CFFCEFF5F88B}" type="slidenum">
              <a:rPr lang="en-US" smtClean="0"/>
              <a:pPr>
                <a:defRPr/>
              </a:pPr>
              <a:t>‹#›</a:t>
            </a:fld>
            <a:endParaRPr lang="en-US"/>
          </a:p>
        </p:txBody>
      </p:sp>
    </p:spTree>
    <p:extLst>
      <p:ext uri="{BB962C8B-B14F-4D97-AF65-F5344CB8AC3E}">
        <p14:creationId xmlns:p14="http://schemas.microsoft.com/office/powerpoint/2010/main" val="311243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8367B60-0FDF-E041-8773-D26608460A33}" type="datetimeFigureOut">
              <a:rPr lang="en-US" smtClean="0"/>
              <a:pPr>
                <a:defRPr/>
              </a:pPr>
              <a:t>6/11/2016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37FF01-B99D-0445-8160-B24601F03056}" type="slidenum">
              <a:rPr lang="en-US" smtClean="0"/>
              <a:pPr>
                <a:defRPr/>
              </a:pPr>
              <a:t>‹#›</a:t>
            </a:fld>
            <a:endParaRPr lang="en-US"/>
          </a:p>
        </p:txBody>
      </p:sp>
    </p:spTree>
    <p:extLst>
      <p:ext uri="{BB962C8B-B14F-4D97-AF65-F5344CB8AC3E}">
        <p14:creationId xmlns:p14="http://schemas.microsoft.com/office/powerpoint/2010/main" val="68500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D02D507-9B72-0840-8103-A81E5C3003D1}" type="datetimeFigureOut">
              <a:rPr lang="en-US" smtClean="0"/>
              <a:pPr>
                <a:defRPr/>
              </a:pPr>
              <a:t>6/11/2016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3106F7-8C83-6043-B51E-079893A9775F}" type="slidenum">
              <a:rPr lang="en-US" smtClean="0"/>
              <a:pPr>
                <a:defRPr/>
              </a:pPr>
              <a:t>‹#›</a:t>
            </a:fld>
            <a:endParaRPr lang="en-US"/>
          </a:p>
        </p:txBody>
      </p:sp>
    </p:spTree>
    <p:extLst>
      <p:ext uri="{BB962C8B-B14F-4D97-AF65-F5344CB8AC3E}">
        <p14:creationId xmlns:p14="http://schemas.microsoft.com/office/powerpoint/2010/main" val="229180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D25C8F1-D53C-DA4D-B6AF-1C6F57A68FCC}" type="datetimeFigureOut">
              <a:rPr lang="en-US" smtClean="0"/>
              <a:pPr>
                <a:defRPr/>
              </a:pPr>
              <a:t>6/11/2016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6E98B7A-9A8B-B147-A69B-A7A5D9757C13}" type="slidenum">
              <a:rPr lang="en-US" smtClean="0"/>
              <a:pPr>
                <a:defRPr/>
              </a:pPr>
              <a:t>‹#›</a:t>
            </a:fld>
            <a:endParaRPr lang="en-US"/>
          </a:p>
        </p:txBody>
      </p:sp>
    </p:spTree>
    <p:extLst>
      <p:ext uri="{BB962C8B-B14F-4D97-AF65-F5344CB8AC3E}">
        <p14:creationId xmlns:p14="http://schemas.microsoft.com/office/powerpoint/2010/main" val="143509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2FDF35B-D1FF-A74C-9222-864FE05D7FEF}" type="datetimeFigureOut">
              <a:rPr lang="en-US" smtClean="0"/>
              <a:pPr>
                <a:defRPr/>
              </a:pPr>
              <a:t>6/11/2016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E0A3680-01D6-9446-807C-073ED3E0A610}" type="slidenum">
              <a:rPr lang="en-US" smtClean="0"/>
              <a:pPr>
                <a:defRPr/>
              </a:pPr>
              <a:t>‹#›</a:t>
            </a:fld>
            <a:endParaRPr lang="en-US"/>
          </a:p>
        </p:txBody>
      </p:sp>
    </p:spTree>
    <p:extLst>
      <p:ext uri="{BB962C8B-B14F-4D97-AF65-F5344CB8AC3E}">
        <p14:creationId xmlns:p14="http://schemas.microsoft.com/office/powerpoint/2010/main" val="242875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D763EB5-CE0A-B247-9032-55DD98C6F4E3}" type="datetimeFigureOut">
              <a:rPr lang="en-US" smtClean="0"/>
              <a:pPr>
                <a:defRPr/>
              </a:pPr>
              <a:t>6/11/2016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3D211A1-86D5-424B-B29B-6F1090BD3664}" type="slidenum">
              <a:rPr lang="en-US" smtClean="0"/>
              <a:pPr>
                <a:defRPr/>
              </a:pPr>
              <a:t>‹#›</a:t>
            </a:fld>
            <a:endParaRPr lang="en-US"/>
          </a:p>
        </p:txBody>
      </p:sp>
    </p:spTree>
    <p:extLst>
      <p:ext uri="{BB962C8B-B14F-4D97-AF65-F5344CB8AC3E}">
        <p14:creationId xmlns:p14="http://schemas.microsoft.com/office/powerpoint/2010/main" val="229503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70857"/>
            <a:ext cx="3008313" cy="114904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70857"/>
            <a:ext cx="5111750" cy="5255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19906"/>
            <a:ext cx="3008313" cy="41062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8CB8F9B-CEFD-9B4F-A5F8-2EA7D0C3F5FA}" type="datetimeFigureOut">
              <a:rPr lang="en-US" smtClean="0"/>
              <a:pPr>
                <a:defRPr/>
              </a:pPr>
              <a:t>6/11/2016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D5A43A-8E29-274B-B5AD-2E7689212D5A}" type="slidenum">
              <a:rPr lang="en-US" smtClean="0"/>
              <a:pPr>
                <a:defRPr/>
              </a:pPr>
              <a:t>‹#›</a:t>
            </a:fld>
            <a:endParaRPr lang="en-US"/>
          </a:p>
        </p:txBody>
      </p:sp>
    </p:spTree>
    <p:extLst>
      <p:ext uri="{BB962C8B-B14F-4D97-AF65-F5344CB8AC3E}">
        <p14:creationId xmlns:p14="http://schemas.microsoft.com/office/powerpoint/2010/main" val="222924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9237"/>
            <a:ext cx="5486400" cy="38083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B0E8FD0-1407-D948-8E48-FBF23CD80BAF}" type="datetimeFigureOut">
              <a:rPr lang="en-US" smtClean="0"/>
              <a:pPr>
                <a:defRPr/>
              </a:pPr>
              <a:t>6/11/2016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AC13C4A-8EC6-F94C-A8E4-1E296E8854F1}" type="slidenum">
              <a:rPr lang="en-US" smtClean="0"/>
              <a:pPr>
                <a:defRPr/>
              </a:pPr>
              <a:t>‹#›</a:t>
            </a:fld>
            <a:endParaRPr lang="en-US"/>
          </a:p>
        </p:txBody>
      </p:sp>
    </p:spTree>
    <p:extLst>
      <p:ext uri="{BB962C8B-B14F-4D97-AF65-F5344CB8AC3E}">
        <p14:creationId xmlns:p14="http://schemas.microsoft.com/office/powerpoint/2010/main" val="314913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6784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04571"/>
            <a:ext cx="8229600" cy="40215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01D95DC-0843-704C-830D-DADF6C330768}" type="datetimeFigureOut">
              <a:rPr lang="en-US" smtClean="0"/>
              <a:pPr>
                <a:defRPr/>
              </a:pPr>
              <a:t>6/11/2016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A947E36-2152-A345-90F3-E8EAF908E5B6}" type="slidenum">
              <a:rPr lang="en-US" smtClean="0"/>
              <a:pPr>
                <a:defRPr/>
              </a:pPr>
              <a:t>‹#›</a:t>
            </a:fld>
            <a:endParaRPr lang="en-US"/>
          </a:p>
        </p:txBody>
      </p:sp>
      <p:sp>
        <p:nvSpPr>
          <p:cNvPr id="7" name="Rectangle 6"/>
          <p:cNvSpPr/>
          <p:nvPr/>
        </p:nvSpPr>
        <p:spPr>
          <a:xfrm>
            <a:off x="0" y="0"/>
            <a:ext cx="9144000" cy="835577"/>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3" descr="Sig_rev.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HCDI logo - transp 550x200px - white.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822232" y="0"/>
            <a:ext cx="2180140" cy="792778"/>
          </a:xfrm>
          <a:prstGeom prst="rect">
            <a:avLst/>
          </a:prstGeom>
        </p:spPr>
      </p:pic>
    </p:spTree>
    <p:extLst>
      <p:ext uri="{BB962C8B-B14F-4D97-AF65-F5344CB8AC3E}">
        <p14:creationId xmlns:p14="http://schemas.microsoft.com/office/powerpoint/2010/main" val="3563431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VqdlKOMi93M?list=PLNapSN-_5IKHDvsE30GRiB_5JvGKiIs-B"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pdFx6ZzK9Q?list=PLNapSN-_5IKHDvsE30GRiB_5JvGKiIs-B"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qRwwFvWYHRY?list=PLNapSN-_5IKHDvsE30GRiB_5JvGKiIs-B"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youtube.com/playlist?list=PLNapSN-_5IKHDvsE30GRiB_5JvGKiIs-B" TargetMode="Externa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2" descr="Fibonacci-number-games.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060575"/>
            <a:ext cx="7162800" cy="220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8" descr="uomo-vitruviano-leonardo_823x780.jpg"/>
          <p:cNvPicPr>
            <a:picLocks noChangeAspect="1"/>
          </p:cNvPicPr>
          <p:nvPr/>
        </p:nvPicPr>
        <p:blipFill>
          <a:blip r:embed="rId3" cstate="screen">
            <a:alphaModFix amt="44000"/>
            <a:extLst>
              <a:ext uri="{28A0092B-C50C-407E-A947-70E740481C1C}">
                <a14:useLocalDpi xmlns:a14="http://schemas.microsoft.com/office/drawing/2010/main"/>
              </a:ext>
            </a:extLst>
          </a:blip>
          <a:srcRect/>
          <a:stretch>
            <a:fillRect/>
          </a:stretch>
        </p:blipFill>
        <p:spPr bwMode="auto">
          <a:xfrm>
            <a:off x="3490913" y="2060575"/>
            <a:ext cx="5653087" cy="2201863"/>
          </a:xfrm>
          <a:prstGeom prst="rect">
            <a:avLst/>
          </a:prstGeom>
          <a:noFill/>
          <a:ln>
            <a:noFill/>
          </a:ln>
          <a:extLst>
            <a:ext uri="{909E8E84-426E-40dd-AFC4-6F175D3DCCD1}">
              <a14:hiddenFill xmlns:a14="http://schemas.microsoft.com/office/drawing/2010/main" xmlns="">
                <a:solidFill>
                  <a:srgbClr val="FFFFFF">
                    <a:alpha val="44000"/>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itle 1"/>
          <p:cNvSpPr>
            <a:spLocks noGrp="1"/>
          </p:cNvSpPr>
          <p:nvPr>
            <p:ph type="ctrTitle"/>
          </p:nvPr>
        </p:nvSpPr>
        <p:spPr>
          <a:xfrm>
            <a:off x="14288" y="742950"/>
            <a:ext cx="9115425" cy="1470025"/>
          </a:xfrm>
        </p:spPr>
        <p:txBody>
          <a:bodyPr>
            <a:normAutofit/>
          </a:bodyPr>
          <a:lstStyle/>
          <a:p>
            <a:r>
              <a:rPr lang="en-US" sz="3200" b="1" dirty="0">
                <a:solidFill>
                  <a:srgbClr val="800000"/>
                </a:solidFill>
                <a:latin typeface="Arial Bold" charset="0"/>
                <a:cs typeface="Arial Bold" charset="0"/>
              </a:rPr>
              <a:t>Trajectory Recovery System (TRS)</a:t>
            </a:r>
            <a:endParaRPr lang="en-US" sz="3200" dirty="0">
              <a:latin typeface="Calibri" charset="0"/>
            </a:endParaRPr>
          </a:p>
        </p:txBody>
      </p:sp>
      <p:sp>
        <p:nvSpPr>
          <p:cNvPr id="3" name="Subtitle 2"/>
          <p:cNvSpPr>
            <a:spLocks noGrp="1"/>
          </p:cNvSpPr>
          <p:nvPr>
            <p:ph type="subTitle" idx="1"/>
          </p:nvPr>
        </p:nvSpPr>
        <p:spPr>
          <a:xfrm>
            <a:off x="1371600" y="4403725"/>
            <a:ext cx="6400800" cy="388938"/>
          </a:xfrm>
        </p:spPr>
        <p:txBody>
          <a:bodyPr rtlCol="0">
            <a:normAutofit fontScale="70000" lnSpcReduction="20000"/>
          </a:bodyPr>
          <a:lstStyle/>
          <a:p>
            <a:pPr fontAlgn="auto">
              <a:spcAft>
                <a:spcPts val="0"/>
              </a:spcAft>
              <a:buFont typeface="Arial"/>
              <a:buNone/>
              <a:defRPr/>
            </a:pPr>
            <a:r>
              <a:rPr lang="en-US" dirty="0" smtClean="0">
                <a:solidFill>
                  <a:schemeClr val="tx1">
                    <a:lumMod val="75000"/>
                    <a:lumOff val="25000"/>
                  </a:schemeClr>
                </a:solidFill>
                <a:ea typeface="+mn-ea"/>
                <a:cs typeface="+mn-cs"/>
              </a:rPr>
              <a:t>INCOSE Meeting 05.19.2016</a:t>
            </a:r>
          </a:p>
          <a:p>
            <a:pPr fontAlgn="auto">
              <a:spcAft>
                <a:spcPts val="0"/>
              </a:spcAft>
              <a:buFont typeface="Arial"/>
              <a:buNone/>
              <a:defRPr/>
            </a:pPr>
            <a:endParaRPr lang="en-US" dirty="0">
              <a:solidFill>
                <a:schemeClr val="tx1">
                  <a:lumMod val="75000"/>
                  <a:lumOff val="25000"/>
                </a:schemeClr>
              </a:solidFill>
              <a:ea typeface="+mn-ea"/>
              <a:cs typeface="+mn-cs"/>
            </a:endParaRPr>
          </a:p>
          <a:p>
            <a:pPr fontAlgn="auto">
              <a:spcAft>
                <a:spcPts val="0"/>
              </a:spcAft>
              <a:buFont typeface="Arial"/>
              <a:buNone/>
              <a:defRPr/>
            </a:pPr>
            <a:endParaRPr lang="en-US" dirty="0">
              <a:ea typeface="+mn-ea"/>
              <a:cs typeface="+mn-cs"/>
            </a:endParaRPr>
          </a:p>
        </p:txBody>
      </p:sp>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3" descr="Sig_rev.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9" descr="FLAPS 0-3 NTSB.png"/>
          <p:cNvPicPr>
            <a:picLocks noChangeAspect="1"/>
          </p:cNvPicPr>
          <p:nvPr/>
        </p:nvPicPr>
        <p:blipFill>
          <a:blip r:embed="rId5" cstate="screen">
            <a:alphaModFix amt="50000"/>
            <a:extLst>
              <a:ext uri="{28A0092B-C50C-407E-A947-70E740481C1C}">
                <a14:useLocalDpi xmlns:a14="http://schemas.microsoft.com/office/drawing/2010/main"/>
              </a:ext>
            </a:extLst>
          </a:blip>
          <a:srcRect/>
          <a:stretch>
            <a:fillRect/>
          </a:stretch>
        </p:blipFill>
        <p:spPr bwMode="auto">
          <a:xfrm>
            <a:off x="0" y="2060575"/>
            <a:ext cx="9129713" cy="2201863"/>
          </a:xfrm>
          <a:prstGeom prst="rect">
            <a:avLst/>
          </a:prstGeom>
          <a:noFill/>
          <a:ln>
            <a:noFill/>
          </a:ln>
          <a:extLst>
            <a:ext uri="{909E8E84-426E-40dd-AFC4-6F175D3DCCD1}">
              <a14:hiddenFill xmlns:a14="http://schemas.microsoft.com/office/drawing/2010/main" xmlns="">
                <a:solidFill>
                  <a:srgbClr val="FFFFFF">
                    <a:alpha val="50000"/>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11" descr="fit_logo.png"/>
          <p:cNvPicPr>
            <a:picLocks noChangeAspect="1"/>
          </p:cNvPicPr>
          <p:nvPr/>
        </p:nvPicPr>
        <p:blipFill>
          <a:blip r:embed="rId6" cstate="screen">
            <a:alphaModFix amt="43000"/>
            <a:extLst>
              <a:ext uri="{28A0092B-C50C-407E-A947-70E740481C1C}">
                <a14:useLocalDpi xmlns:a14="http://schemas.microsoft.com/office/drawing/2010/main"/>
              </a:ext>
            </a:extLst>
          </a:blip>
          <a:srcRect/>
          <a:stretch>
            <a:fillRect/>
          </a:stretch>
        </p:blipFill>
        <p:spPr bwMode="auto">
          <a:xfrm>
            <a:off x="752475" y="2354263"/>
            <a:ext cx="4437063" cy="1908175"/>
          </a:xfrm>
          <a:prstGeom prst="rect">
            <a:avLst/>
          </a:prstGeom>
          <a:noFill/>
          <a:ln>
            <a:noFill/>
          </a:ln>
          <a:extLst>
            <a:ext uri="{909E8E84-426E-40dd-AFC4-6F175D3DCCD1}">
              <a14:hiddenFill xmlns:a14="http://schemas.microsoft.com/office/drawing/2010/main" xmlns="">
                <a:solidFill>
                  <a:srgbClr val="FFFFFF">
                    <a:alpha val="42999"/>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8" name="TextBox 13"/>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
        <p:nvSpPr>
          <p:cNvPr id="15" name="TextBox 14"/>
          <p:cNvSpPr txBox="1"/>
          <p:nvPr/>
        </p:nvSpPr>
        <p:spPr>
          <a:xfrm>
            <a:off x="3155950" y="4816475"/>
            <a:ext cx="2832100" cy="800100"/>
          </a:xfrm>
          <a:prstGeom prst="rect">
            <a:avLst/>
          </a:prstGeom>
          <a:noFill/>
        </p:spPr>
        <p:txBody>
          <a:bodyPr wrap="none">
            <a:spAutoFit/>
          </a:bodyPr>
          <a:lstStyle/>
          <a:p>
            <a:pPr algn="ctr" fontAlgn="auto">
              <a:spcBef>
                <a:spcPts val="0"/>
              </a:spcBef>
              <a:spcAft>
                <a:spcPts val="0"/>
              </a:spcAft>
              <a:defRPr/>
            </a:pPr>
            <a:r>
              <a:rPr lang="en-US" sz="2800" dirty="0">
                <a:solidFill>
                  <a:schemeClr val="accent2">
                    <a:lumMod val="75000"/>
                  </a:schemeClr>
                </a:solidFill>
                <a:latin typeface="+mn-lt"/>
                <a:ea typeface="+mn-ea"/>
                <a:cs typeface="+mn-cs"/>
              </a:rPr>
              <a:t>Nicholas </a:t>
            </a:r>
            <a:r>
              <a:rPr lang="en-US" sz="2800" dirty="0" err="1">
                <a:solidFill>
                  <a:schemeClr val="accent2">
                    <a:lumMod val="75000"/>
                  </a:schemeClr>
                </a:solidFill>
                <a:latin typeface="+mn-lt"/>
                <a:ea typeface="+mn-ea"/>
                <a:cs typeface="+mn-cs"/>
              </a:rPr>
              <a:t>Kasdaglis</a:t>
            </a:r>
            <a:r>
              <a:rPr lang="en-US" sz="2800" dirty="0">
                <a:solidFill>
                  <a:schemeClr val="accent2">
                    <a:lumMod val="75000"/>
                  </a:schemeClr>
                </a:solidFill>
                <a:latin typeface="+mn-lt"/>
                <a:ea typeface="+mn-ea"/>
                <a:cs typeface="+mn-cs"/>
              </a:rPr>
              <a:t/>
            </a:r>
            <a:br>
              <a:rPr lang="en-US" sz="2800" dirty="0">
                <a:solidFill>
                  <a:schemeClr val="accent2">
                    <a:lumMod val="75000"/>
                  </a:schemeClr>
                </a:solidFill>
                <a:latin typeface="+mn-lt"/>
                <a:ea typeface="+mn-ea"/>
                <a:cs typeface="+mn-cs"/>
              </a:rPr>
            </a:br>
            <a:r>
              <a:rPr lang="en-US" i="1" dirty="0" err="1">
                <a:latin typeface="+mn-lt"/>
                <a:ea typeface="+mn-ea"/>
                <a:cs typeface="+mn-cs"/>
              </a:rPr>
              <a:t>Ph.D</a:t>
            </a:r>
            <a:r>
              <a:rPr lang="en-US" i="1" dirty="0">
                <a:latin typeface="+mn-lt"/>
                <a:ea typeface="+mn-ea"/>
                <a:cs typeface="+mn-cs"/>
              </a:rPr>
              <a:t> Candidate, </a:t>
            </a:r>
            <a:r>
              <a:rPr lang="en-US" i="1" dirty="0" err="1">
                <a:latin typeface="+mn-lt"/>
                <a:ea typeface="+mn-ea"/>
                <a:cs typeface="+mn-cs"/>
              </a:rPr>
              <a:t>HCDi</a:t>
            </a:r>
            <a:endParaRPr lang="en-US" sz="2800" i="1" dirty="0">
              <a:latin typeface="+mn-lt"/>
              <a:ea typeface="+mn-ea"/>
              <a:cs typeface="+mn-cs"/>
            </a:endParaRPr>
          </a:p>
        </p:txBody>
      </p:sp>
      <p:sp>
        <p:nvSpPr>
          <p:cNvPr id="16" name="TextBox 15"/>
          <p:cNvSpPr txBox="1"/>
          <p:nvPr/>
        </p:nvSpPr>
        <p:spPr>
          <a:xfrm>
            <a:off x="2790870" y="5856288"/>
            <a:ext cx="1484313" cy="469900"/>
          </a:xfrm>
          <a:prstGeom prst="rect">
            <a:avLst/>
          </a:prstGeom>
          <a:noFill/>
        </p:spPr>
        <p:txBody>
          <a:bodyPr wrap="none">
            <a:spAutoFit/>
          </a:bodyPr>
          <a:lstStyle/>
          <a:p>
            <a:pPr algn="ctr" fontAlgn="auto">
              <a:spcBef>
                <a:spcPts val="0"/>
              </a:spcBef>
              <a:spcAft>
                <a:spcPts val="0"/>
              </a:spcAft>
              <a:defRPr/>
            </a:pPr>
            <a:r>
              <a:rPr lang="en-US" sz="1400" dirty="0">
                <a:solidFill>
                  <a:srgbClr val="953735"/>
                </a:solidFill>
                <a:latin typeface="+mn-lt"/>
                <a:ea typeface="+mn-ea"/>
                <a:cs typeface="+mn-cs"/>
              </a:rPr>
              <a:t>Benjamin Remy</a:t>
            </a:r>
          </a:p>
          <a:p>
            <a:pPr algn="ctr" fontAlgn="auto">
              <a:spcBef>
                <a:spcPts val="0"/>
              </a:spcBef>
              <a:spcAft>
                <a:spcPts val="0"/>
              </a:spcAft>
              <a:defRPr/>
            </a:pPr>
            <a:r>
              <a:rPr lang="en-US" sz="1050" i="1" dirty="0">
                <a:latin typeface="+mn-lt"/>
                <a:ea typeface="+mn-ea"/>
                <a:cs typeface="+mn-cs"/>
              </a:rPr>
              <a:t>Graduate Student, </a:t>
            </a:r>
            <a:r>
              <a:rPr lang="en-US" sz="1050" i="1" dirty="0" err="1">
                <a:latin typeface="+mn-lt"/>
                <a:ea typeface="+mn-ea"/>
                <a:cs typeface="+mn-cs"/>
              </a:rPr>
              <a:t>HCDi</a:t>
            </a:r>
            <a:endParaRPr lang="en-US" sz="1050" i="1" dirty="0">
              <a:latin typeface="+mn-lt"/>
              <a:ea typeface="+mn-ea"/>
              <a:cs typeface="+mn-cs"/>
            </a:endParaRPr>
          </a:p>
        </p:txBody>
      </p:sp>
      <p:sp>
        <p:nvSpPr>
          <p:cNvPr id="17" name="TextBox 16"/>
          <p:cNvSpPr txBox="1"/>
          <p:nvPr/>
        </p:nvSpPr>
        <p:spPr>
          <a:xfrm>
            <a:off x="1076498" y="5856288"/>
            <a:ext cx="1477963" cy="469900"/>
          </a:xfrm>
          <a:prstGeom prst="rect">
            <a:avLst/>
          </a:prstGeom>
          <a:noFill/>
        </p:spPr>
        <p:txBody>
          <a:bodyPr wrap="none">
            <a:spAutoFit/>
          </a:bodyPr>
          <a:lstStyle/>
          <a:p>
            <a:pPr algn="ctr" fontAlgn="auto">
              <a:spcBef>
                <a:spcPts val="0"/>
              </a:spcBef>
              <a:spcAft>
                <a:spcPts val="0"/>
              </a:spcAft>
              <a:defRPr/>
            </a:pPr>
            <a:r>
              <a:rPr lang="en-US" sz="1400" dirty="0">
                <a:solidFill>
                  <a:srgbClr val="953735"/>
                </a:solidFill>
                <a:latin typeface="+mn-lt"/>
                <a:ea typeface="+mn-ea"/>
                <a:cs typeface="+mn-cs"/>
              </a:rPr>
              <a:t>Tiziano Bernard</a:t>
            </a:r>
          </a:p>
          <a:p>
            <a:pPr algn="ctr" fontAlgn="auto">
              <a:spcBef>
                <a:spcPts val="0"/>
              </a:spcBef>
              <a:spcAft>
                <a:spcPts val="0"/>
              </a:spcAft>
              <a:defRPr/>
            </a:pPr>
            <a:r>
              <a:rPr lang="en-US" sz="1050" i="1" dirty="0">
                <a:latin typeface="+mn-lt"/>
                <a:ea typeface="+mn-ea"/>
                <a:cs typeface="+mn-cs"/>
              </a:rPr>
              <a:t>Graduate Student, MAE</a:t>
            </a:r>
          </a:p>
        </p:txBody>
      </p:sp>
      <p:pic>
        <p:nvPicPr>
          <p:cNvPr id="2062" name="Picture 10" descr="HCDI logo - transp 550x200px - white.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Box 18"/>
          <p:cNvSpPr txBox="1"/>
          <p:nvPr/>
        </p:nvSpPr>
        <p:spPr>
          <a:xfrm>
            <a:off x="6269038" y="5856288"/>
            <a:ext cx="1787525" cy="477837"/>
          </a:xfrm>
          <a:prstGeom prst="rect">
            <a:avLst/>
          </a:prstGeom>
          <a:noFill/>
        </p:spPr>
        <p:txBody>
          <a:bodyPr wrap="none">
            <a:spAutoFit/>
          </a:bodyPr>
          <a:lstStyle/>
          <a:p>
            <a:pPr algn="ctr" fontAlgn="auto">
              <a:spcBef>
                <a:spcPts val="0"/>
              </a:spcBef>
              <a:spcAft>
                <a:spcPts val="0"/>
              </a:spcAft>
              <a:defRPr/>
            </a:pPr>
            <a:r>
              <a:rPr lang="en-US" sz="1400" dirty="0">
                <a:solidFill>
                  <a:srgbClr val="953735"/>
                </a:solidFill>
                <a:latin typeface="+mn-lt"/>
                <a:ea typeface="+mn-ea"/>
                <a:cs typeface="+mn-cs"/>
              </a:rPr>
              <a:t>Alexander </a:t>
            </a:r>
            <a:r>
              <a:rPr lang="en-US" sz="1400" dirty="0" err="1">
                <a:solidFill>
                  <a:srgbClr val="953735"/>
                </a:solidFill>
                <a:latin typeface="+mn-lt"/>
                <a:ea typeface="+mn-ea"/>
                <a:cs typeface="+mn-cs"/>
              </a:rPr>
              <a:t>Troshcheko</a:t>
            </a:r>
            <a:endParaRPr lang="en-US" sz="1400" dirty="0">
              <a:solidFill>
                <a:srgbClr val="953735"/>
              </a:solidFill>
              <a:latin typeface="+mn-lt"/>
              <a:ea typeface="+mn-ea"/>
              <a:cs typeface="+mn-cs"/>
            </a:endParaRPr>
          </a:p>
          <a:p>
            <a:pPr algn="ctr" fontAlgn="auto">
              <a:spcBef>
                <a:spcPts val="0"/>
              </a:spcBef>
              <a:spcAft>
                <a:spcPts val="0"/>
              </a:spcAft>
              <a:defRPr/>
            </a:pPr>
            <a:r>
              <a:rPr lang="en-US" sz="1050" i="1" dirty="0">
                <a:latin typeface="+mn-lt"/>
                <a:ea typeface="+mn-ea"/>
                <a:cs typeface="+mn-cs"/>
              </a:rPr>
              <a:t>Undergraduate Student, CS</a:t>
            </a:r>
          </a:p>
        </p:txBody>
      </p:sp>
      <p:sp>
        <p:nvSpPr>
          <p:cNvPr id="2064" name="TextBox 6"/>
          <p:cNvSpPr txBox="1">
            <a:spLocks noChangeArrowheads="1"/>
          </p:cNvSpPr>
          <p:nvPr/>
        </p:nvSpPr>
        <p:spPr bwMode="auto">
          <a:xfrm>
            <a:off x="225425" y="1647825"/>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18" name="TextBox 17"/>
          <p:cNvSpPr txBox="1"/>
          <p:nvPr/>
        </p:nvSpPr>
        <p:spPr>
          <a:xfrm>
            <a:off x="4462578" y="5856288"/>
            <a:ext cx="1619069" cy="469359"/>
          </a:xfrm>
          <a:prstGeom prst="rect">
            <a:avLst/>
          </a:prstGeom>
          <a:noFill/>
        </p:spPr>
        <p:txBody>
          <a:bodyPr wrap="none">
            <a:spAutoFit/>
          </a:bodyPr>
          <a:lstStyle/>
          <a:p>
            <a:pPr algn="ctr" fontAlgn="auto">
              <a:spcBef>
                <a:spcPts val="0"/>
              </a:spcBef>
              <a:spcAft>
                <a:spcPts val="0"/>
              </a:spcAft>
              <a:defRPr/>
            </a:pPr>
            <a:r>
              <a:rPr lang="en-US" sz="1400" dirty="0" smtClean="0">
                <a:solidFill>
                  <a:srgbClr val="953735"/>
                </a:solidFill>
                <a:latin typeface="+mn-lt"/>
                <a:ea typeface="+mn-ea"/>
                <a:cs typeface="+mn-cs"/>
              </a:rPr>
              <a:t>Lucas Stephane</a:t>
            </a:r>
            <a:endParaRPr lang="en-US" sz="1400" dirty="0">
              <a:solidFill>
                <a:srgbClr val="953735"/>
              </a:solidFill>
              <a:latin typeface="+mn-lt"/>
              <a:ea typeface="+mn-ea"/>
              <a:cs typeface="+mn-cs"/>
            </a:endParaRPr>
          </a:p>
          <a:p>
            <a:pPr algn="ctr" fontAlgn="auto">
              <a:spcBef>
                <a:spcPts val="0"/>
              </a:spcBef>
              <a:spcAft>
                <a:spcPts val="0"/>
              </a:spcAft>
              <a:defRPr/>
            </a:pPr>
            <a:r>
              <a:rPr lang="en-US" sz="1050" i="1" dirty="0" smtClean="0">
                <a:latin typeface="+mn-lt"/>
                <a:ea typeface="+mn-ea"/>
                <a:cs typeface="+mn-cs"/>
              </a:rPr>
              <a:t>Assistant Professor, </a:t>
            </a:r>
            <a:r>
              <a:rPr lang="en-US" sz="1050" i="1" dirty="0" err="1">
                <a:latin typeface="+mn-lt"/>
                <a:ea typeface="+mn-ea"/>
                <a:cs typeface="+mn-cs"/>
              </a:rPr>
              <a:t>HCDi</a:t>
            </a:r>
            <a:endParaRPr lang="en-US" sz="1050" i="1" dirty="0">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47" name="Picture 3" descr="Sig_rev.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8" descr="HCDI logo - transp 550x200px - whit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0" name="Text Placeholder 7"/>
          <p:cNvSpPr txBox="1">
            <a:spLocks/>
          </p:cNvSpPr>
          <p:nvPr/>
        </p:nvSpPr>
        <p:spPr bwMode="auto">
          <a:xfrm>
            <a:off x="128588" y="1933575"/>
            <a:ext cx="313372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dirty="0"/>
              <a:t>Description</a:t>
            </a:r>
          </a:p>
        </p:txBody>
      </p:sp>
      <p:sp>
        <p:nvSpPr>
          <p:cNvPr id="12" name="Content Placeholder 8"/>
          <p:cNvSpPr>
            <a:spLocks noGrp="1"/>
          </p:cNvSpPr>
          <p:nvPr>
            <p:ph idx="1"/>
          </p:nvPr>
        </p:nvSpPr>
        <p:spPr>
          <a:xfrm>
            <a:off x="133350" y="2516188"/>
            <a:ext cx="3133725" cy="4000500"/>
          </a:xfrm>
        </p:spPr>
        <p:txBody>
          <a:bodyPr rtlCol="0">
            <a:normAutofit/>
          </a:bodyPr>
          <a:lstStyle/>
          <a:p>
            <a:pPr marL="285750" lvl="1">
              <a:buFont typeface="Arial"/>
              <a:buChar char="•"/>
              <a:defRPr/>
            </a:pPr>
            <a:r>
              <a:rPr lang="en-US" sz="1800" dirty="0">
                <a:ea typeface="+mn-ea"/>
              </a:rPr>
              <a:t>The goal in this stage </a:t>
            </a:r>
            <a:r>
              <a:rPr lang="en-US" sz="1800" dirty="0" smtClean="0">
                <a:ea typeface="+mn-ea"/>
              </a:rPr>
              <a:t>was </a:t>
            </a:r>
            <a:r>
              <a:rPr lang="en-US" sz="1800" dirty="0">
                <a:ea typeface="+mn-ea"/>
              </a:rPr>
              <a:t>to integrate TRS 4.x  DLL plugin into simulator test bed. </a:t>
            </a:r>
            <a:endParaRPr lang="en-US" sz="1800" dirty="0" smtClean="0">
              <a:ea typeface="+mn-ea"/>
            </a:endParaRPr>
          </a:p>
          <a:p>
            <a:pPr marL="285750" lvl="1">
              <a:buFont typeface="Arial"/>
              <a:buChar char="•"/>
              <a:defRPr/>
            </a:pPr>
            <a:r>
              <a:rPr lang="en-US" sz="1800" dirty="0" smtClean="0">
                <a:ea typeface="+mn-ea"/>
              </a:rPr>
              <a:t>This stage built upon the </a:t>
            </a:r>
            <a:r>
              <a:rPr lang="en-US" sz="1800" u="sng" dirty="0" smtClean="0">
                <a:ea typeface="+mn-ea"/>
              </a:rPr>
              <a:t>Algorithm Development and  Formalization</a:t>
            </a:r>
            <a:r>
              <a:rPr lang="en-US" sz="1800" dirty="0" smtClean="0">
                <a:ea typeface="+mn-ea"/>
              </a:rPr>
              <a:t>  and the</a:t>
            </a:r>
            <a:r>
              <a:rPr lang="en-US" sz="1800" u="sng" dirty="0" smtClean="0">
                <a:ea typeface="+mn-ea"/>
              </a:rPr>
              <a:t> Prototype 4.x  Usability Study </a:t>
            </a:r>
            <a:r>
              <a:rPr lang="en-US" sz="1800" dirty="0" smtClean="0">
                <a:ea typeface="+mn-ea"/>
              </a:rPr>
              <a:t>stages. </a:t>
            </a:r>
            <a:endParaRPr lang="en-US" sz="1800" u="sng" dirty="0">
              <a:ea typeface="+mn-ea"/>
            </a:endParaRPr>
          </a:p>
          <a:p>
            <a:pPr marL="457200" lvl="1" indent="-457200" fontAlgn="auto">
              <a:spcAft>
                <a:spcPts val="0"/>
              </a:spcAft>
              <a:defRPr/>
            </a:pPr>
            <a:endParaRPr lang="en-US" sz="2000" dirty="0" smtClean="0">
              <a:ea typeface="+mn-ea"/>
            </a:endParaRPr>
          </a:p>
        </p:txBody>
      </p:sp>
      <p:sp>
        <p:nvSpPr>
          <p:cNvPr id="6153" name="Content Placeholder 10"/>
          <p:cNvSpPr>
            <a:spLocks noGrp="1"/>
          </p:cNvSpPr>
          <p:nvPr>
            <p:ph sz="quarter" idx="4294967295"/>
          </p:nvPr>
        </p:nvSpPr>
        <p:spPr>
          <a:xfrm>
            <a:off x="5984015" y="2515924"/>
            <a:ext cx="3024355" cy="2592388"/>
          </a:xfrm>
        </p:spPr>
        <p:txBody>
          <a:bodyPr>
            <a:normAutofit/>
          </a:bodyPr>
          <a:lstStyle/>
          <a:p>
            <a:r>
              <a:rPr lang="en-US" sz="1800" dirty="0">
                <a:latin typeface="Calibri" charset="0"/>
              </a:rPr>
              <a:t>Software Engineer</a:t>
            </a:r>
          </a:p>
          <a:p>
            <a:r>
              <a:rPr lang="en-US" sz="1800" dirty="0">
                <a:latin typeface="Calibri" charset="0"/>
              </a:rPr>
              <a:t>GL Studio </a:t>
            </a:r>
            <a:r>
              <a:rPr lang="en-US" sz="1800" dirty="0" smtClean="0">
                <a:latin typeface="Calibri" charset="0"/>
              </a:rPr>
              <a:t>Support/C++</a:t>
            </a:r>
            <a:endParaRPr lang="en-US" sz="1800" dirty="0">
              <a:latin typeface="Calibri" charset="0"/>
            </a:endParaRPr>
          </a:p>
          <a:p>
            <a:r>
              <a:rPr lang="en-US" sz="1800" dirty="0">
                <a:latin typeface="Calibri" charset="0"/>
              </a:rPr>
              <a:t>ESP Support</a:t>
            </a:r>
          </a:p>
          <a:p>
            <a:r>
              <a:rPr lang="en-US" sz="1800" dirty="0" smtClean="0">
                <a:latin typeface="Calibri" charset="0"/>
              </a:rPr>
              <a:t>Team Effort</a:t>
            </a:r>
            <a:endParaRPr lang="en-US" sz="1800" dirty="0">
              <a:latin typeface="Calibri" charset="0"/>
            </a:endParaRPr>
          </a:p>
        </p:txBody>
      </p:sp>
      <p:pic>
        <p:nvPicPr>
          <p:cNvPr id="17" name="Content Placeholder 8" descr="IMG_4348.jpg"/>
          <p:cNvPicPr>
            <a:picLocks noGrp="1" noChangeAspect="1"/>
          </p:cNvPicPr>
          <p:nvPr>
            <p:ph sz="quarter" idx="4294967295"/>
          </p:nvPr>
        </p:nvPicPr>
        <p:blipFill rotWithShape="1">
          <a:blip r:embed="rId4" cstate="screen">
            <a:extLst>
              <a:ext uri="{28A0092B-C50C-407E-A947-70E740481C1C}">
                <a14:useLocalDpi xmlns:a14="http://schemas.microsoft.com/office/drawing/2010/main"/>
              </a:ext>
            </a:extLst>
          </a:blip>
          <a:srcRect/>
          <a:stretch/>
        </p:blipFill>
        <p:spPr>
          <a:xfrm>
            <a:off x="5784851" y="4297362"/>
            <a:ext cx="3359149" cy="1848235"/>
          </a:xfrm>
          <a:prstGeom prst="rect">
            <a:avLst/>
          </a:prstGeom>
        </p:spPr>
      </p:pic>
      <p:sp>
        <p:nvSpPr>
          <p:cNvPr id="6152" name="Text Placeholder 9"/>
          <p:cNvSpPr txBox="1">
            <a:spLocks/>
          </p:cNvSpPr>
          <p:nvPr/>
        </p:nvSpPr>
        <p:spPr bwMode="auto">
          <a:xfrm>
            <a:off x="3294063" y="1927225"/>
            <a:ext cx="2490787"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dirty="0" smtClean="0"/>
              <a:t>Requirements</a:t>
            </a:r>
            <a:endParaRPr lang="en-US" sz="3200" b="1" dirty="0"/>
          </a:p>
        </p:txBody>
      </p:sp>
      <p:sp>
        <p:nvSpPr>
          <p:cNvPr id="6154" name="Text Placeholder 9"/>
          <p:cNvSpPr txBox="1">
            <a:spLocks/>
          </p:cNvSpPr>
          <p:nvPr/>
        </p:nvSpPr>
        <p:spPr bwMode="auto">
          <a:xfrm>
            <a:off x="5921375" y="1731963"/>
            <a:ext cx="2765425"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dirty="0"/>
              <a:t>Resources Required</a:t>
            </a:r>
          </a:p>
        </p:txBody>
      </p:sp>
      <p:sp>
        <p:nvSpPr>
          <p:cNvPr id="16" name="Content Placeholder 10"/>
          <p:cNvSpPr txBox="1">
            <a:spLocks/>
          </p:cNvSpPr>
          <p:nvPr/>
        </p:nvSpPr>
        <p:spPr>
          <a:xfrm>
            <a:off x="3298825" y="2516188"/>
            <a:ext cx="2622550" cy="2651125"/>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fontAlgn="auto">
              <a:spcAft>
                <a:spcPts val="0"/>
              </a:spcAft>
              <a:defRPr/>
            </a:pPr>
            <a:endParaRPr lang="en-US" dirty="0" smtClean="0"/>
          </a:p>
          <a:p>
            <a:pPr fontAlgn="auto">
              <a:spcAft>
                <a:spcPts val="0"/>
              </a:spcAft>
              <a:defRPr/>
            </a:pPr>
            <a:endParaRPr lang="en-US" dirty="0"/>
          </a:p>
        </p:txBody>
      </p:sp>
      <p:sp>
        <p:nvSpPr>
          <p:cNvPr id="6156" name="TextBox 16"/>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
        <p:nvSpPr>
          <p:cNvPr id="3" name="Rectangle 2"/>
          <p:cNvSpPr/>
          <p:nvPr/>
        </p:nvSpPr>
        <p:spPr>
          <a:xfrm>
            <a:off x="3262313" y="2515924"/>
            <a:ext cx="2522538" cy="3416320"/>
          </a:xfrm>
          <a:prstGeom prst="rect">
            <a:avLst/>
          </a:prstGeom>
        </p:spPr>
        <p:txBody>
          <a:bodyPr wrap="square">
            <a:spAutoFit/>
          </a:bodyPr>
          <a:lstStyle/>
          <a:p>
            <a:pPr marL="285750" lvl="1" indent="-285750" fontAlgn="auto">
              <a:spcAft>
                <a:spcPts val="0"/>
              </a:spcAft>
              <a:buFont typeface="Arial"/>
              <a:buChar char="•"/>
              <a:defRPr/>
            </a:pPr>
            <a:r>
              <a:rPr lang="en-US" dirty="0" smtClean="0"/>
              <a:t>Call </a:t>
            </a:r>
            <a:r>
              <a:rPr lang="en-US" dirty="0"/>
              <a:t>and transmission of data stream for required algorithm flight  parameters  from simulator flight data</a:t>
            </a:r>
          </a:p>
          <a:p>
            <a:pPr marL="285750" lvl="1" indent="-285750" fontAlgn="auto">
              <a:spcAft>
                <a:spcPts val="0"/>
              </a:spcAft>
              <a:buFont typeface="Arial"/>
              <a:buChar char="•"/>
              <a:defRPr/>
            </a:pPr>
            <a:r>
              <a:rPr lang="en-US" dirty="0"/>
              <a:t>Graphic generation of TRS  and requisite behaviors on Pilot’s </a:t>
            </a:r>
            <a:r>
              <a:rPr lang="en-US" dirty="0" smtClean="0"/>
              <a:t>PFD</a:t>
            </a:r>
          </a:p>
          <a:p>
            <a:pPr marL="285750" lvl="1" indent="-285750" fontAlgn="auto">
              <a:spcAft>
                <a:spcPts val="0"/>
              </a:spcAft>
              <a:buFont typeface="Arial"/>
              <a:buChar char="•"/>
              <a:defRPr/>
            </a:pPr>
            <a:r>
              <a:rPr lang="en-US" dirty="0" smtClean="0"/>
              <a:t>Animated and context sensitive TRS</a:t>
            </a:r>
            <a:endParaRPr lang="en-US" dirty="0"/>
          </a:p>
        </p:txBody>
      </p:sp>
      <p:sp>
        <p:nvSpPr>
          <p:cNvPr id="18" name="Title 1"/>
          <p:cNvSpPr>
            <a:spLocks noGrp="1"/>
          </p:cNvSpPr>
          <p:nvPr>
            <p:ph type="title"/>
          </p:nvPr>
        </p:nvSpPr>
        <p:spPr>
          <a:xfrm>
            <a:off x="457200" y="867845"/>
            <a:ext cx="8229600" cy="1143000"/>
          </a:xfrm>
        </p:spPr>
        <p:txBody>
          <a:bodyPr/>
          <a:lstStyle/>
          <a:p>
            <a:r>
              <a:rPr lang="en-US" sz="3200" b="1" dirty="0" smtClean="0">
                <a:solidFill>
                  <a:srgbClr val="C00000"/>
                </a:solidFill>
                <a:latin typeface="Calibri" charset="0"/>
              </a:rPr>
              <a:t>Software Integration in the Simulator</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9158"/>
            <a:ext cx="8229600" cy="468480"/>
          </a:xfrm>
        </p:spPr>
        <p:txBody>
          <a:bodyPr rtlCol="0">
            <a:noAutofit/>
          </a:bodyPr>
          <a:lstStyle/>
          <a:p>
            <a:pPr fontAlgn="auto">
              <a:spcAft>
                <a:spcPts val="0"/>
              </a:spcAft>
              <a:defRPr/>
            </a:pPr>
            <a:r>
              <a:rPr lang="en-US" sz="3200" b="1" dirty="0" smtClean="0">
                <a:solidFill>
                  <a:srgbClr val="C00000"/>
                </a:solidFill>
                <a:ea typeface="+mj-ea"/>
                <a:cs typeface="+mj-cs"/>
              </a:rPr>
              <a:t>Interdisciplinary Effort</a:t>
            </a:r>
            <a:endParaRPr lang="en-US" sz="3200" b="1" dirty="0">
              <a:solidFill>
                <a:srgbClr val="C00000"/>
              </a:solidFill>
              <a:ea typeface="+mj-ea"/>
              <a:cs typeface="+mj-cs"/>
            </a:endParaRPr>
          </a:p>
        </p:txBody>
      </p:sp>
      <p:sp>
        <p:nvSpPr>
          <p:cNvPr id="3" name="Text Placeholder 2"/>
          <p:cNvSpPr>
            <a:spLocks noGrp="1"/>
          </p:cNvSpPr>
          <p:nvPr>
            <p:ph type="body" idx="1"/>
          </p:nvPr>
        </p:nvSpPr>
        <p:spPr/>
        <p:txBody>
          <a:bodyPr/>
          <a:lstStyle/>
          <a:p>
            <a:r>
              <a:rPr lang="en-US" dirty="0" smtClean="0"/>
              <a:t>Human Centered Design</a:t>
            </a:r>
            <a:endParaRPr lang="en-US" dirty="0"/>
          </a:p>
        </p:txBody>
      </p:sp>
      <p:sp>
        <p:nvSpPr>
          <p:cNvPr id="6" name="Content Placeholder 5"/>
          <p:cNvSpPr>
            <a:spLocks noGrp="1"/>
          </p:cNvSpPr>
          <p:nvPr>
            <p:ph sz="half" idx="2"/>
          </p:nvPr>
        </p:nvSpPr>
        <p:spPr/>
        <p:txBody>
          <a:bodyPr/>
          <a:lstStyle/>
          <a:p>
            <a:r>
              <a:rPr lang="en-US" dirty="0" smtClean="0"/>
              <a:t>Aeronautical Engineer</a:t>
            </a:r>
          </a:p>
          <a:p>
            <a:r>
              <a:rPr lang="en-US" dirty="0" smtClean="0"/>
              <a:t>Software Engineer</a:t>
            </a:r>
          </a:p>
          <a:p>
            <a:r>
              <a:rPr lang="en-US" dirty="0" smtClean="0"/>
              <a:t>Human Factors Engineer</a:t>
            </a:r>
            <a:endParaRPr lang="en-US" dirty="0"/>
          </a:p>
        </p:txBody>
      </p:sp>
      <p:sp>
        <p:nvSpPr>
          <p:cNvPr id="7" name="Text Placeholder 6"/>
          <p:cNvSpPr>
            <a:spLocks noGrp="1"/>
          </p:cNvSpPr>
          <p:nvPr>
            <p:ph type="body" sz="quarter" idx="3"/>
          </p:nvPr>
        </p:nvSpPr>
        <p:spPr/>
        <p:txBody>
          <a:bodyPr/>
          <a:lstStyle/>
          <a:p>
            <a:r>
              <a:rPr lang="en-US" dirty="0" smtClean="0"/>
              <a:t>Team</a:t>
            </a:r>
            <a:endParaRPr lang="en-US" dirty="0"/>
          </a:p>
        </p:txBody>
      </p:sp>
      <p:pic>
        <p:nvPicPr>
          <p:cNvPr id="9" name="Content Placeholder 8" descr="IMG_4348.jpg"/>
          <p:cNvPicPr>
            <a:picLocks noGrp="1" noChangeAspect="1"/>
          </p:cNvPicPr>
          <p:nvPr>
            <p:ph sz="quarter" idx="4"/>
          </p:nvPr>
        </p:nvPicPr>
        <p:blipFill>
          <a:blip r:embed="rId2" cstate="screen">
            <a:extLst>
              <a:ext uri="{28A0092B-C50C-407E-A947-70E740481C1C}">
                <a14:useLocalDpi xmlns:a14="http://schemas.microsoft.com/office/drawing/2010/main"/>
              </a:ext>
            </a:extLst>
          </a:blip>
          <a:srcRect/>
          <a:stretch>
            <a:fillRect/>
          </a:stretch>
        </p:blipFill>
        <p:spPr/>
      </p:pic>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220" name="Picture 3" descr="Sig_rev.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8" descr="HCDI logo - transp 550x200px - white.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2" name="TextBox 9"/>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5" name="Picture 3" descr="Sig_rev.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8" descr="HCDI logo - transp 550x200px - whit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7" name="TextBox 9"/>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
        <p:nvSpPr>
          <p:cNvPr id="11" name="Title 6"/>
          <p:cNvSpPr>
            <a:spLocks noGrp="1"/>
          </p:cNvSpPr>
          <p:nvPr>
            <p:ph type="title"/>
          </p:nvPr>
        </p:nvSpPr>
        <p:spPr>
          <a:xfrm>
            <a:off x="296863" y="685800"/>
            <a:ext cx="8705850" cy="1143000"/>
          </a:xfrm>
        </p:spPr>
        <p:txBody>
          <a:bodyPr>
            <a:normAutofit/>
          </a:bodyPr>
          <a:lstStyle/>
          <a:p>
            <a:pPr marL="342900" indent="-342900">
              <a:spcBef>
                <a:spcPct val="20000"/>
              </a:spcBef>
            </a:pPr>
            <a:r>
              <a:rPr lang="en-US" sz="3200" b="1" dirty="0" smtClean="0">
                <a:solidFill>
                  <a:srgbClr val="C00000"/>
                </a:solidFill>
                <a:latin typeface="Calibri" charset="0"/>
              </a:rPr>
              <a:t>Test </a:t>
            </a:r>
            <a:r>
              <a:rPr lang="en-US" sz="3200" b="1" dirty="0">
                <a:solidFill>
                  <a:srgbClr val="C00000"/>
                </a:solidFill>
                <a:latin typeface="Calibri" charset="0"/>
              </a:rPr>
              <a:t>Protocol Development with IRB </a:t>
            </a:r>
            <a:r>
              <a:rPr lang="en-US" sz="3200" b="1" dirty="0" smtClean="0">
                <a:solidFill>
                  <a:srgbClr val="C00000"/>
                </a:solidFill>
                <a:latin typeface="Calibri" charset="0"/>
              </a:rPr>
              <a:t>Approval</a:t>
            </a:r>
            <a:endParaRPr lang="en-US" sz="3200" b="1" dirty="0">
              <a:solidFill>
                <a:srgbClr val="C00000"/>
              </a:solidFill>
              <a:latin typeface="Calibri" charset="0"/>
            </a:endParaRPr>
          </a:p>
        </p:txBody>
      </p:sp>
      <p:sp>
        <p:nvSpPr>
          <p:cNvPr id="13" name="Content Placeholder 8"/>
          <p:cNvSpPr>
            <a:spLocks noGrp="1"/>
          </p:cNvSpPr>
          <p:nvPr>
            <p:ph idx="1"/>
          </p:nvPr>
        </p:nvSpPr>
        <p:spPr>
          <a:xfrm>
            <a:off x="165100" y="2735263"/>
            <a:ext cx="3133725" cy="3506787"/>
          </a:xfrm>
        </p:spPr>
        <p:txBody>
          <a:bodyPr rtlCol="0">
            <a:normAutofit fontScale="85000" lnSpcReduction="20000"/>
          </a:bodyPr>
          <a:lstStyle/>
          <a:p>
            <a:pPr marL="0" lvl="1" indent="0" fontAlgn="auto">
              <a:spcAft>
                <a:spcPts val="0"/>
              </a:spcAft>
              <a:buFont typeface="Arial"/>
              <a:buNone/>
              <a:defRPr/>
            </a:pPr>
            <a:r>
              <a:rPr lang="en-US" dirty="0">
                <a:ea typeface="+mn-ea"/>
              </a:rPr>
              <a:t>S</a:t>
            </a:r>
            <a:r>
              <a:rPr lang="en-US" dirty="0" smtClean="0">
                <a:ea typeface="+mn-ea"/>
              </a:rPr>
              <a:t>ubmission of IRB to FIT review board for test on human subjects. Thus  documentation experimental design, test procedures and  analytical methods and measures to be employed will be formalized .</a:t>
            </a:r>
            <a:endParaRPr lang="en-US" u="sng" dirty="0" smtClean="0">
              <a:ea typeface="+mn-ea"/>
            </a:endParaRPr>
          </a:p>
        </p:txBody>
      </p:sp>
      <p:sp>
        <p:nvSpPr>
          <p:cNvPr id="8199" name="Text Placeholder 7"/>
          <p:cNvSpPr txBox="1">
            <a:spLocks/>
          </p:cNvSpPr>
          <p:nvPr/>
        </p:nvSpPr>
        <p:spPr bwMode="auto">
          <a:xfrm>
            <a:off x="165100" y="2197100"/>
            <a:ext cx="313372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a:t>Description</a:t>
            </a:r>
          </a:p>
        </p:txBody>
      </p:sp>
      <p:sp>
        <p:nvSpPr>
          <p:cNvPr id="8201" name="Text Placeholder 9"/>
          <p:cNvSpPr txBox="1">
            <a:spLocks/>
          </p:cNvSpPr>
          <p:nvPr/>
        </p:nvSpPr>
        <p:spPr bwMode="auto">
          <a:xfrm>
            <a:off x="3298825" y="2190750"/>
            <a:ext cx="2490788"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a:t>Task</a:t>
            </a:r>
          </a:p>
        </p:txBody>
      </p:sp>
      <p:sp>
        <p:nvSpPr>
          <p:cNvPr id="8203" name="Content Placeholder 10"/>
          <p:cNvSpPr txBox="1">
            <a:spLocks/>
          </p:cNvSpPr>
          <p:nvPr/>
        </p:nvSpPr>
        <p:spPr bwMode="auto">
          <a:xfrm>
            <a:off x="3298825" y="2632075"/>
            <a:ext cx="2622550" cy="395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Char char="•"/>
            </a:pPr>
            <a:r>
              <a:rPr lang="en-US" sz="2400"/>
              <a:t>Writing of Experimental Design</a:t>
            </a:r>
          </a:p>
          <a:p>
            <a:pPr lvl="1">
              <a:spcBef>
                <a:spcPct val="20000"/>
              </a:spcBef>
              <a:buFont typeface="Arial" charset="0"/>
              <a:buChar char="–"/>
            </a:pPr>
            <a:r>
              <a:rPr lang="en-US" sz="2000"/>
              <a:t>Methods</a:t>
            </a:r>
          </a:p>
          <a:p>
            <a:pPr>
              <a:spcBef>
                <a:spcPct val="20000"/>
              </a:spcBef>
              <a:buFont typeface="Arial" charset="0"/>
              <a:buChar char="•"/>
            </a:pPr>
            <a:r>
              <a:rPr lang="en-US" sz="2400"/>
              <a:t>Writing of Protocol</a:t>
            </a:r>
          </a:p>
          <a:p>
            <a:pPr lvl="1">
              <a:spcBef>
                <a:spcPct val="20000"/>
              </a:spcBef>
              <a:buFont typeface="Arial" charset="0"/>
              <a:buChar char="–"/>
            </a:pPr>
            <a:r>
              <a:rPr lang="en-US" sz="2000"/>
              <a:t>Measures</a:t>
            </a:r>
          </a:p>
          <a:p>
            <a:pPr lvl="1">
              <a:spcBef>
                <a:spcPct val="20000"/>
              </a:spcBef>
              <a:buFont typeface="Arial" charset="0"/>
              <a:buChar char="–"/>
            </a:pPr>
            <a:r>
              <a:rPr lang="en-US" sz="2000"/>
              <a:t>And Analysis</a:t>
            </a:r>
          </a:p>
          <a:p>
            <a:pPr>
              <a:spcBef>
                <a:spcPct val="20000"/>
              </a:spcBef>
              <a:buFont typeface="Arial" charset="0"/>
              <a:buChar char="•"/>
            </a:pPr>
            <a:endParaRPr 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Apparatus</a:t>
            </a:r>
            <a:endParaRPr lang="en-US" dirty="0"/>
          </a:p>
        </p:txBody>
      </p:sp>
    </p:spTree>
    <p:extLst>
      <p:ext uri="{BB962C8B-B14F-4D97-AF65-F5344CB8AC3E}">
        <p14:creationId xmlns:p14="http://schemas.microsoft.com/office/powerpoint/2010/main" val="243475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C00000"/>
                </a:solidFill>
                <a:latin typeface="Calibri" charset="0"/>
              </a:rPr>
              <a:t>Cameras </a:t>
            </a:r>
            <a:r>
              <a:rPr lang="en-US" sz="3200" b="1" dirty="0" smtClean="0"/>
              <a:t> </a:t>
            </a:r>
            <a:endParaRPr lang="en-US" sz="2800" b="1" dirty="0"/>
          </a:p>
        </p:txBody>
      </p:sp>
      <p:sp>
        <p:nvSpPr>
          <p:cNvPr id="3" name="Text Placeholder 2"/>
          <p:cNvSpPr>
            <a:spLocks noGrp="1"/>
          </p:cNvSpPr>
          <p:nvPr>
            <p:ph type="body" idx="1"/>
          </p:nvPr>
        </p:nvSpPr>
        <p:spPr/>
        <p:txBody>
          <a:bodyPr/>
          <a:lstStyle/>
          <a:p>
            <a:r>
              <a:rPr lang="en-US" dirty="0" smtClean="0"/>
              <a:t>Side	</a:t>
            </a:r>
            <a:endParaRPr lang="en-US" dirty="0"/>
          </a:p>
        </p:txBody>
      </p:sp>
      <p:pic>
        <p:nvPicPr>
          <p:cNvPr id="7" name="Content Placeholder 6" descr="20160316_100009.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3"/>
          </p:nvPr>
        </p:nvSpPr>
        <p:spPr/>
        <p:txBody>
          <a:bodyPr/>
          <a:lstStyle/>
          <a:p>
            <a:r>
              <a:rPr lang="en-US" dirty="0" smtClean="0"/>
              <a:t>Top</a:t>
            </a:r>
            <a:endParaRPr lang="en-US" dirty="0"/>
          </a:p>
        </p:txBody>
      </p:sp>
      <p:pic>
        <p:nvPicPr>
          <p:cNvPr id="8" name="Content Placeholder 7" descr="20160316_095958.jpg"/>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40010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7845"/>
            <a:ext cx="8229600" cy="667268"/>
          </a:xfrm>
        </p:spPr>
        <p:txBody>
          <a:bodyPr>
            <a:normAutofit/>
          </a:bodyPr>
          <a:lstStyle/>
          <a:p>
            <a:r>
              <a:rPr lang="en-US" sz="3200" b="1" dirty="0" smtClean="0">
                <a:solidFill>
                  <a:srgbClr val="C00000"/>
                </a:solidFill>
                <a:latin typeface="Calibri" charset="0"/>
              </a:rPr>
              <a:t>Data Stream</a:t>
            </a:r>
            <a:endParaRPr lang="en-US" sz="3200" dirty="0"/>
          </a:p>
        </p:txBody>
      </p:sp>
      <p:sp>
        <p:nvSpPr>
          <p:cNvPr id="3" name="Text Placeholder 2"/>
          <p:cNvSpPr>
            <a:spLocks noGrp="1"/>
          </p:cNvSpPr>
          <p:nvPr>
            <p:ph type="body" idx="1"/>
          </p:nvPr>
        </p:nvSpPr>
        <p:spPr/>
        <p:txBody>
          <a:bodyPr>
            <a:normAutofit fontScale="92500" lnSpcReduction="20000"/>
          </a:bodyPr>
          <a:lstStyle/>
          <a:p>
            <a:r>
              <a:rPr lang="en-US" dirty="0" smtClean="0"/>
              <a:t>Data Stream of Aerodynamic Parameters </a:t>
            </a:r>
            <a:endParaRPr lang="en-US" dirty="0"/>
          </a:p>
        </p:txBody>
      </p:sp>
      <p:pic>
        <p:nvPicPr>
          <p:cNvPr id="8" name="Content Placeholder 7" descr="20160316_095958.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0" y="2174875"/>
            <a:ext cx="4497388" cy="4398428"/>
          </a:xfrm>
        </p:spPr>
      </p:pic>
      <p:sp>
        <p:nvSpPr>
          <p:cNvPr id="5" name="Text Placeholder 4"/>
          <p:cNvSpPr>
            <a:spLocks noGrp="1"/>
          </p:cNvSpPr>
          <p:nvPr>
            <p:ph type="body" sz="quarter" idx="3"/>
          </p:nvPr>
        </p:nvSpPr>
        <p:spPr/>
        <p:txBody>
          <a:bodyPr>
            <a:normAutofit fontScale="92500" lnSpcReduction="20000"/>
          </a:bodyPr>
          <a:lstStyle/>
          <a:p>
            <a:r>
              <a:rPr lang="en-US" dirty="0" smtClean="0"/>
              <a:t>IP Data Stream Synchronized with Video and Eye Tracking</a:t>
            </a:r>
            <a:endParaRPr lang="en-US" dirty="0"/>
          </a:p>
        </p:txBody>
      </p:sp>
      <p:pic>
        <p:nvPicPr>
          <p:cNvPr id="7" name="Content Placeholder 6" descr="20160317_152112.jpg"/>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a:xfrm>
            <a:off x="4645025" y="2174875"/>
            <a:ext cx="4499155" cy="4398428"/>
          </a:xfrm>
        </p:spPr>
      </p:pic>
    </p:spTree>
    <p:extLst>
      <p:ext uri="{BB962C8B-B14F-4D97-AF65-F5344CB8AC3E}">
        <p14:creationId xmlns:p14="http://schemas.microsoft.com/office/powerpoint/2010/main" val="3783563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582112"/>
            <a:ext cx="8229600" cy="1143000"/>
          </a:xfrm>
        </p:spPr>
        <p:txBody>
          <a:bodyPr>
            <a:normAutofit/>
          </a:bodyPr>
          <a:lstStyle/>
          <a:p>
            <a:r>
              <a:rPr lang="en-US" sz="3200" b="1" dirty="0" smtClean="0">
                <a:solidFill>
                  <a:srgbClr val="C00000"/>
                </a:solidFill>
                <a:latin typeface="Calibri" charset="0"/>
              </a:rPr>
              <a:t>Eye Tracking </a:t>
            </a:r>
            <a:r>
              <a:rPr lang="en-US" sz="3200" b="1" dirty="0" err="1" smtClean="0">
                <a:solidFill>
                  <a:srgbClr val="C00000"/>
                </a:solidFill>
                <a:latin typeface="Calibri" charset="0"/>
              </a:rPr>
              <a:t>Ergoneers</a:t>
            </a:r>
            <a:endParaRPr lang="en-US" sz="3200" dirty="0"/>
          </a:p>
        </p:txBody>
      </p:sp>
      <p:pic>
        <p:nvPicPr>
          <p:cNvPr id="6" name="Content Placeholder 5" descr="20160311_143315.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3577" y="1563068"/>
            <a:ext cx="9173859" cy="5045269"/>
          </a:xfrm>
        </p:spPr>
      </p:pic>
    </p:spTree>
    <p:extLst>
      <p:ext uri="{BB962C8B-B14F-4D97-AF65-F5344CB8AC3E}">
        <p14:creationId xmlns:p14="http://schemas.microsoft.com/office/powerpoint/2010/main" val="3313646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20160311_143009.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0" y="2174875"/>
            <a:ext cx="4497388" cy="4398428"/>
          </a:xfrm>
        </p:spPr>
      </p:pic>
      <p:pic>
        <p:nvPicPr>
          <p:cNvPr id="10" name="Content Placeholder 9" descr="20160311_142951.jpg"/>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a:xfrm>
            <a:off x="4645025" y="2174875"/>
            <a:ext cx="4499155" cy="4398428"/>
          </a:xfrm>
        </p:spPr>
      </p:pic>
      <p:sp>
        <p:nvSpPr>
          <p:cNvPr id="8" name="Title 1"/>
          <p:cNvSpPr>
            <a:spLocks noGrp="1"/>
          </p:cNvSpPr>
          <p:nvPr>
            <p:ph type="title"/>
          </p:nvPr>
        </p:nvSpPr>
        <p:spPr>
          <a:xfrm>
            <a:off x="256674" y="582112"/>
            <a:ext cx="8229600" cy="1143000"/>
          </a:xfrm>
        </p:spPr>
        <p:txBody>
          <a:bodyPr>
            <a:normAutofit/>
          </a:bodyPr>
          <a:lstStyle/>
          <a:p>
            <a:r>
              <a:rPr lang="en-US" sz="3200" b="1" dirty="0" smtClean="0">
                <a:solidFill>
                  <a:srgbClr val="C00000"/>
                </a:solidFill>
                <a:latin typeface="Calibri" charset="0"/>
              </a:rPr>
              <a:t>Eye Tracking </a:t>
            </a:r>
            <a:r>
              <a:rPr lang="en-US" sz="3200" b="1" dirty="0" err="1" smtClean="0">
                <a:solidFill>
                  <a:srgbClr val="C00000"/>
                </a:solidFill>
                <a:latin typeface="Calibri" charset="0"/>
              </a:rPr>
              <a:t>Ergoneers</a:t>
            </a:r>
            <a:endParaRPr lang="en-US" sz="3200" dirty="0"/>
          </a:p>
        </p:txBody>
      </p:sp>
    </p:spTree>
    <p:extLst>
      <p:ext uri="{BB962C8B-B14F-4D97-AF65-F5344CB8AC3E}">
        <p14:creationId xmlns:p14="http://schemas.microsoft.com/office/powerpoint/2010/main" val="3948160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hlinkClick r:id="rId2"/>
              </a:rPr>
              <a:t>https://youtu.be/VqdlKOMi93M?list=PLNapSN-_5IKHDvsE30GRiB_5JvGKiIs-</a:t>
            </a:r>
            <a:r>
              <a:rPr lang="en-US" dirty="0" smtClean="0">
                <a:hlinkClick r:id="rId2"/>
              </a:rPr>
              <a:t>B</a:t>
            </a:r>
            <a:endParaRPr lang="en-US" dirty="0" smtClean="0"/>
          </a:p>
          <a:p>
            <a:endParaRPr lang="en-US" dirty="0"/>
          </a:p>
        </p:txBody>
      </p:sp>
      <p:sp>
        <p:nvSpPr>
          <p:cNvPr id="6" name="Title 1"/>
          <p:cNvSpPr txBox="1">
            <a:spLocks/>
          </p:cNvSpPr>
          <p:nvPr/>
        </p:nvSpPr>
        <p:spPr>
          <a:xfrm>
            <a:off x="256674" y="58211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C00000"/>
                </a:solidFill>
                <a:latin typeface="Calibri" charset="0"/>
              </a:rPr>
              <a:t>Apparatus Video</a:t>
            </a:r>
            <a:endParaRPr lang="en-US" sz="3200" dirty="0"/>
          </a:p>
        </p:txBody>
      </p:sp>
    </p:spTree>
    <p:extLst>
      <p:ext uri="{BB962C8B-B14F-4D97-AF65-F5344CB8AC3E}">
        <p14:creationId xmlns:p14="http://schemas.microsoft.com/office/powerpoint/2010/main" val="1351657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a:t>
            </a:r>
            <a:endParaRPr lang="en-US" dirty="0"/>
          </a:p>
        </p:txBody>
      </p:sp>
    </p:spTree>
    <p:extLst>
      <p:ext uri="{BB962C8B-B14F-4D97-AF65-F5344CB8AC3E}">
        <p14:creationId xmlns:p14="http://schemas.microsoft.com/office/powerpoint/2010/main" val="2199639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457200" y="855663"/>
            <a:ext cx="8229600" cy="817562"/>
          </a:xfrm>
        </p:spPr>
        <p:txBody>
          <a:bodyPr/>
          <a:lstStyle/>
          <a:p>
            <a:r>
              <a:rPr lang="en-US" sz="3200" b="1" dirty="0">
                <a:solidFill>
                  <a:srgbClr val="C00000"/>
                </a:solidFill>
                <a:latin typeface="Calibri" charset="0"/>
              </a:rPr>
              <a:t>Agenda</a:t>
            </a:r>
          </a:p>
        </p:txBody>
      </p:sp>
      <p:sp>
        <p:nvSpPr>
          <p:cNvPr id="10" name="Content Placeholder 2"/>
          <p:cNvSpPr>
            <a:spLocks noGrp="1"/>
          </p:cNvSpPr>
          <p:nvPr>
            <p:ph idx="1"/>
          </p:nvPr>
        </p:nvSpPr>
        <p:spPr>
          <a:xfrm>
            <a:off x="457200" y="2206625"/>
            <a:ext cx="8450263" cy="3722688"/>
          </a:xfrm>
        </p:spPr>
        <p:txBody>
          <a:bodyPr rtlCol="0">
            <a:normAutofit/>
          </a:bodyPr>
          <a:lstStyle/>
          <a:p>
            <a:pPr marL="457200" lvl="1" indent="0" fontAlgn="auto">
              <a:spcAft>
                <a:spcPts val="0"/>
              </a:spcAft>
              <a:buNone/>
              <a:defRPr/>
            </a:pPr>
            <a:r>
              <a:rPr lang="en-US" dirty="0" smtClean="0">
                <a:solidFill>
                  <a:srgbClr val="C00000"/>
                </a:solidFill>
                <a:ea typeface="+mn-ea"/>
              </a:rPr>
              <a:t>Work to Date</a:t>
            </a:r>
          </a:p>
          <a:p>
            <a:pPr marL="857250" lvl="2" indent="0" fontAlgn="auto">
              <a:spcAft>
                <a:spcPts val="0"/>
              </a:spcAft>
              <a:buNone/>
              <a:defRPr/>
            </a:pPr>
            <a:r>
              <a:rPr lang="en-US" dirty="0" smtClean="0">
                <a:solidFill>
                  <a:srgbClr val="C00000"/>
                </a:solidFill>
                <a:ea typeface="+mn-ea"/>
              </a:rPr>
              <a:t>Algorithm </a:t>
            </a:r>
            <a:r>
              <a:rPr lang="en-US" dirty="0">
                <a:solidFill>
                  <a:srgbClr val="C00000"/>
                </a:solidFill>
                <a:ea typeface="+mn-ea"/>
              </a:rPr>
              <a:t>	</a:t>
            </a:r>
            <a:endParaRPr lang="en-US" dirty="0" smtClean="0">
              <a:solidFill>
                <a:srgbClr val="C00000"/>
              </a:solidFill>
              <a:ea typeface="+mn-ea"/>
            </a:endParaRPr>
          </a:p>
          <a:p>
            <a:pPr marL="857250" lvl="2" indent="0" fontAlgn="auto">
              <a:spcAft>
                <a:spcPts val="0"/>
              </a:spcAft>
              <a:buNone/>
              <a:defRPr/>
            </a:pPr>
            <a:r>
              <a:rPr lang="en-US" dirty="0" smtClean="0">
                <a:solidFill>
                  <a:srgbClr val="C00000"/>
                </a:solidFill>
                <a:ea typeface="+mn-ea"/>
              </a:rPr>
              <a:t>Integration</a:t>
            </a:r>
          </a:p>
          <a:p>
            <a:pPr marL="857250" lvl="2" indent="0" fontAlgn="auto">
              <a:spcAft>
                <a:spcPts val="0"/>
              </a:spcAft>
              <a:buNone/>
              <a:defRPr/>
            </a:pPr>
            <a:r>
              <a:rPr lang="en-US" dirty="0" smtClean="0">
                <a:solidFill>
                  <a:srgbClr val="C00000"/>
                </a:solidFill>
                <a:ea typeface="+mn-ea"/>
              </a:rPr>
              <a:t>Evaluation</a:t>
            </a:r>
          </a:p>
          <a:p>
            <a:pPr marL="457200" lvl="1" indent="0" fontAlgn="auto">
              <a:spcAft>
                <a:spcPts val="0"/>
              </a:spcAft>
              <a:buNone/>
              <a:defRPr/>
            </a:pPr>
            <a:r>
              <a:rPr lang="en-US" dirty="0" smtClean="0">
                <a:solidFill>
                  <a:srgbClr val="C00000"/>
                </a:solidFill>
                <a:ea typeface="+mn-ea"/>
              </a:rPr>
              <a:t>Results to Date</a:t>
            </a:r>
          </a:p>
          <a:p>
            <a:pPr marL="457200" lvl="1" indent="0" fontAlgn="auto">
              <a:spcAft>
                <a:spcPts val="0"/>
              </a:spcAft>
              <a:buNone/>
              <a:defRPr/>
            </a:pPr>
            <a:r>
              <a:rPr lang="en-US" dirty="0" smtClean="0">
                <a:solidFill>
                  <a:srgbClr val="C00000"/>
                </a:solidFill>
                <a:ea typeface="+mn-ea"/>
              </a:rPr>
              <a:t>Time Line</a:t>
            </a:r>
          </a:p>
          <a:p>
            <a:pPr lvl="1" fontAlgn="auto">
              <a:spcAft>
                <a:spcPts val="0"/>
              </a:spcAft>
              <a:buFont typeface="Arial"/>
              <a:buChar char="–"/>
              <a:defRPr/>
            </a:pPr>
            <a:endParaRPr lang="en-US" dirty="0" smtClean="0">
              <a:ea typeface="+mn-ea"/>
            </a:endParaRPr>
          </a:p>
        </p:txBody>
      </p:sp>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6" name="Picture 3" descr="Sig_rev.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8" descr="HCDI logo - transp 550x200px - whit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TextBox 10"/>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Tree>
    <p:extLst>
      <p:ext uri="{BB962C8B-B14F-4D97-AF65-F5344CB8AC3E}">
        <p14:creationId xmlns:p14="http://schemas.microsoft.com/office/powerpoint/2010/main" val="133424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5" name="Picture 3" descr="Sig_rev.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8" descr="HCDI logo - transp 550x200px - whit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7" name="TextBox 9"/>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
        <p:nvSpPr>
          <p:cNvPr id="11" name="Title 6"/>
          <p:cNvSpPr>
            <a:spLocks noGrp="1"/>
          </p:cNvSpPr>
          <p:nvPr>
            <p:ph type="title"/>
          </p:nvPr>
        </p:nvSpPr>
        <p:spPr>
          <a:xfrm>
            <a:off x="296863" y="685800"/>
            <a:ext cx="8705850" cy="1143000"/>
          </a:xfrm>
        </p:spPr>
        <p:txBody>
          <a:bodyPr>
            <a:normAutofit/>
          </a:bodyPr>
          <a:lstStyle/>
          <a:p>
            <a:pPr marL="342900" indent="-342900">
              <a:spcBef>
                <a:spcPct val="20000"/>
              </a:spcBef>
            </a:pPr>
            <a:r>
              <a:rPr lang="en-US" sz="2800" b="1" dirty="0" smtClean="0">
                <a:solidFill>
                  <a:srgbClr val="C00000"/>
                </a:solidFill>
                <a:latin typeface="Calibri" charset="0"/>
              </a:rPr>
              <a:t>TRS Testing</a:t>
            </a:r>
            <a:endParaRPr lang="en-US" sz="2800" b="1" dirty="0">
              <a:solidFill>
                <a:srgbClr val="C00000"/>
              </a:solidFill>
              <a:latin typeface="Calibri" charset="0"/>
            </a:endParaRPr>
          </a:p>
        </p:txBody>
      </p:sp>
      <p:sp>
        <p:nvSpPr>
          <p:cNvPr id="13" name="Content Placeholder 8"/>
          <p:cNvSpPr>
            <a:spLocks noGrp="1"/>
          </p:cNvSpPr>
          <p:nvPr>
            <p:ph idx="1"/>
          </p:nvPr>
        </p:nvSpPr>
        <p:spPr>
          <a:xfrm>
            <a:off x="165100" y="2735263"/>
            <a:ext cx="3133725" cy="3506787"/>
          </a:xfrm>
        </p:spPr>
        <p:txBody>
          <a:bodyPr rtlCol="0">
            <a:normAutofit/>
          </a:bodyPr>
          <a:lstStyle/>
          <a:p>
            <a:pPr marL="0" lvl="1" indent="0" fontAlgn="auto">
              <a:spcAft>
                <a:spcPts val="0"/>
              </a:spcAft>
              <a:buFont typeface="Arial"/>
              <a:buNone/>
              <a:defRPr/>
            </a:pPr>
            <a:r>
              <a:rPr lang="en-US" dirty="0" smtClean="0">
                <a:ea typeface="+mn-ea"/>
              </a:rPr>
              <a:t>20 pilots</a:t>
            </a:r>
          </a:p>
          <a:p>
            <a:pPr marL="0" lvl="1" indent="0" fontAlgn="auto">
              <a:spcAft>
                <a:spcPts val="0"/>
              </a:spcAft>
              <a:buFont typeface="Arial"/>
              <a:buNone/>
              <a:defRPr/>
            </a:pPr>
            <a:r>
              <a:rPr lang="en-US" u="sng" dirty="0" smtClean="0">
                <a:ea typeface="+mn-ea"/>
              </a:rPr>
              <a:t>2</a:t>
            </a:r>
            <a:r>
              <a:rPr lang="en-US" dirty="0" smtClean="0">
                <a:ea typeface="+mn-ea"/>
              </a:rPr>
              <a:t> hours</a:t>
            </a:r>
          </a:p>
          <a:p>
            <a:pPr marL="0" lvl="1" indent="0" fontAlgn="auto">
              <a:spcAft>
                <a:spcPts val="0"/>
              </a:spcAft>
              <a:buFont typeface="Arial"/>
              <a:buNone/>
              <a:defRPr/>
            </a:pPr>
            <a:r>
              <a:rPr lang="en-US" dirty="0" smtClean="0">
                <a:ea typeface="+mn-ea"/>
              </a:rPr>
              <a:t>6 Scenarios</a:t>
            </a:r>
          </a:p>
          <a:p>
            <a:pPr marL="0" lvl="1" indent="0" fontAlgn="auto">
              <a:spcAft>
                <a:spcPts val="0"/>
              </a:spcAft>
              <a:buFont typeface="Arial"/>
              <a:buNone/>
              <a:defRPr/>
            </a:pPr>
            <a:r>
              <a:rPr lang="en-US" dirty="0">
                <a:ea typeface="+mn-ea"/>
              </a:rPr>
              <a:t>	</a:t>
            </a:r>
            <a:endParaRPr lang="en-US" u="sng" dirty="0" smtClean="0">
              <a:ea typeface="+mn-ea"/>
            </a:endParaRPr>
          </a:p>
        </p:txBody>
      </p:sp>
      <p:sp>
        <p:nvSpPr>
          <p:cNvPr id="8199" name="Text Placeholder 7"/>
          <p:cNvSpPr txBox="1">
            <a:spLocks/>
          </p:cNvSpPr>
          <p:nvPr/>
        </p:nvSpPr>
        <p:spPr bwMode="auto">
          <a:xfrm>
            <a:off x="165100" y="2197100"/>
            <a:ext cx="313372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a:t>Description</a:t>
            </a:r>
          </a:p>
        </p:txBody>
      </p:sp>
      <p:sp>
        <p:nvSpPr>
          <p:cNvPr id="8201" name="Text Placeholder 9"/>
          <p:cNvSpPr txBox="1">
            <a:spLocks/>
          </p:cNvSpPr>
          <p:nvPr/>
        </p:nvSpPr>
        <p:spPr bwMode="auto">
          <a:xfrm>
            <a:off x="3298825" y="2190750"/>
            <a:ext cx="2490788"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dirty="0" smtClean="0"/>
              <a:t>Study Design</a:t>
            </a:r>
            <a:endParaRPr lang="en-US" sz="2400" b="1" dirty="0"/>
          </a:p>
        </p:txBody>
      </p:sp>
      <p:sp>
        <p:nvSpPr>
          <p:cNvPr id="8203" name="Content Placeholder 10"/>
          <p:cNvSpPr txBox="1">
            <a:spLocks/>
          </p:cNvSpPr>
          <p:nvPr/>
        </p:nvSpPr>
        <p:spPr bwMode="auto">
          <a:xfrm>
            <a:off x="3298824" y="2632075"/>
            <a:ext cx="5484229" cy="349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Char char="•"/>
            </a:pPr>
            <a:r>
              <a:rPr lang="en-US" sz="2400" dirty="0" smtClean="0"/>
              <a:t>2 x 3 factorial within subject design</a:t>
            </a:r>
          </a:p>
          <a:p>
            <a:pPr lvl="1">
              <a:spcBef>
                <a:spcPct val="20000"/>
              </a:spcBef>
              <a:buFont typeface="Arial" charset="0"/>
              <a:buChar char="•"/>
            </a:pPr>
            <a:r>
              <a:rPr lang="en-US" sz="2400" dirty="0" smtClean="0"/>
              <a:t>With TRS and Without TRS</a:t>
            </a:r>
          </a:p>
          <a:p>
            <a:pPr marL="742950" lvl="2" indent="-342900" fontAlgn="auto">
              <a:spcAft>
                <a:spcPts val="0"/>
              </a:spcAft>
              <a:buFont typeface="Arial"/>
              <a:buChar char="•"/>
              <a:defRPr/>
            </a:pPr>
            <a:r>
              <a:rPr lang="en-US" sz="2400" dirty="0" smtClean="0">
                <a:ea typeface="+mn-ea"/>
              </a:rPr>
              <a:t>Nose-low; Unusual attitude; and Accelerated stalls</a:t>
            </a:r>
            <a:endParaRPr lang="en-US" sz="2400" dirty="0">
              <a:ea typeface="+mn-ea"/>
            </a:endParaRPr>
          </a:p>
          <a:p>
            <a:pPr lvl="1">
              <a:spcBef>
                <a:spcPct val="20000"/>
              </a:spcBef>
              <a:buFont typeface="Arial" charset="0"/>
              <a:buChar char="•"/>
            </a:pPr>
            <a:endParaRPr lang="en-US" sz="2400" dirty="0" smtClean="0"/>
          </a:p>
          <a:p>
            <a:pPr lvl="1">
              <a:spcBef>
                <a:spcPct val="20000"/>
              </a:spcBef>
              <a:buFont typeface="Arial" charset="0"/>
              <a:buChar char="•"/>
            </a:pPr>
            <a:endParaRPr lang="en-US" sz="2400" dirty="0" smtClean="0"/>
          </a:p>
          <a:p>
            <a:pPr>
              <a:spcBef>
                <a:spcPct val="20000"/>
              </a:spcBef>
              <a:buFont typeface="Arial" charset="0"/>
              <a:buChar char="•"/>
            </a:pPr>
            <a:endParaRPr lang="en-US" sz="2000" dirty="0"/>
          </a:p>
          <a:p>
            <a:pPr>
              <a:spcBef>
                <a:spcPct val="20000"/>
              </a:spcBef>
              <a:buFont typeface="Arial" charset="0"/>
              <a:buChar char="•"/>
            </a:pPr>
            <a:endParaRPr lang="en-US" sz="2400" dirty="0"/>
          </a:p>
        </p:txBody>
      </p:sp>
    </p:spTree>
    <p:extLst>
      <p:ext uri="{BB962C8B-B14F-4D97-AF65-F5344CB8AC3E}">
        <p14:creationId xmlns:p14="http://schemas.microsoft.com/office/powerpoint/2010/main" val="2556947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5" name="Picture 3" descr="Sig_rev.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8" descr="HCDI logo - transp 550x200px - whit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7" name="TextBox 9"/>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
        <p:nvSpPr>
          <p:cNvPr id="13" name="Content Placeholder 8"/>
          <p:cNvSpPr>
            <a:spLocks noGrp="1"/>
          </p:cNvSpPr>
          <p:nvPr>
            <p:ph idx="1"/>
          </p:nvPr>
        </p:nvSpPr>
        <p:spPr>
          <a:xfrm>
            <a:off x="165100" y="2226344"/>
            <a:ext cx="3133725" cy="2953418"/>
          </a:xfrm>
        </p:spPr>
        <p:txBody>
          <a:bodyPr rtlCol="0">
            <a:normAutofit/>
          </a:bodyPr>
          <a:lstStyle/>
          <a:p>
            <a:pPr marL="285750" lvl="1" fontAlgn="auto">
              <a:spcAft>
                <a:spcPts val="0"/>
              </a:spcAft>
              <a:defRPr/>
            </a:pPr>
            <a:r>
              <a:rPr lang="en-US" sz="1800" dirty="0"/>
              <a:t>Participants placed in 1 of 6 groups </a:t>
            </a:r>
            <a:endParaRPr lang="en-US" sz="1800" dirty="0" smtClean="0"/>
          </a:p>
          <a:p>
            <a:pPr marL="285750" lvl="1" fontAlgn="auto">
              <a:spcAft>
                <a:spcPts val="0"/>
              </a:spcAft>
              <a:defRPr/>
            </a:pPr>
            <a:r>
              <a:rPr lang="en-US" sz="1800" dirty="0" smtClean="0"/>
              <a:t>William’s (Latin) Square arrangement of scenarios</a:t>
            </a:r>
          </a:p>
          <a:p>
            <a:pPr marL="285750" lvl="1" fontAlgn="auto">
              <a:spcAft>
                <a:spcPts val="0"/>
              </a:spcAft>
              <a:defRPr/>
            </a:pPr>
            <a:endParaRPr lang="en-US" sz="1800" dirty="0"/>
          </a:p>
          <a:p>
            <a:pPr marL="0" lvl="1" indent="0" fontAlgn="auto">
              <a:spcAft>
                <a:spcPts val="0"/>
              </a:spcAft>
              <a:buFont typeface="Arial"/>
              <a:buNone/>
              <a:defRPr/>
            </a:pPr>
            <a:endParaRPr lang="en-US" u="sng" dirty="0" smtClean="0">
              <a:ea typeface="+mn-ea"/>
            </a:endParaRPr>
          </a:p>
        </p:txBody>
      </p:sp>
      <p:sp>
        <p:nvSpPr>
          <p:cNvPr id="8199" name="Text Placeholder 7"/>
          <p:cNvSpPr txBox="1">
            <a:spLocks/>
          </p:cNvSpPr>
          <p:nvPr/>
        </p:nvSpPr>
        <p:spPr bwMode="auto">
          <a:xfrm>
            <a:off x="165100" y="1742963"/>
            <a:ext cx="3133725" cy="33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dirty="0" smtClean="0"/>
              <a:t>Order Effects</a:t>
            </a:r>
          </a:p>
        </p:txBody>
      </p:sp>
      <p:sp>
        <p:nvSpPr>
          <p:cNvPr id="8203" name="Content Placeholder 10"/>
          <p:cNvSpPr txBox="1">
            <a:spLocks/>
          </p:cNvSpPr>
          <p:nvPr/>
        </p:nvSpPr>
        <p:spPr bwMode="auto">
          <a:xfrm>
            <a:off x="3141579" y="2632075"/>
            <a:ext cx="2779796" cy="776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indent="0">
              <a:spcBef>
                <a:spcPct val="20000"/>
              </a:spcBef>
            </a:pPr>
            <a:endParaRPr lang="en-US" sz="2400" dirty="0"/>
          </a:p>
        </p:txBody>
      </p:sp>
      <p:sp>
        <p:nvSpPr>
          <p:cNvPr id="2" name="Rectangle 1"/>
          <p:cNvSpPr/>
          <p:nvPr/>
        </p:nvSpPr>
        <p:spPr>
          <a:xfrm>
            <a:off x="438067" y="3740095"/>
            <a:ext cx="3248526" cy="1754327"/>
          </a:xfrm>
          <a:prstGeom prst="rect">
            <a:avLst/>
          </a:prstGeom>
        </p:spPr>
        <p:txBody>
          <a:bodyPr wrap="square">
            <a:spAutoFit/>
          </a:bodyPr>
          <a:lstStyle/>
          <a:p>
            <a:r>
              <a:rPr lang="en-US" dirty="0"/>
              <a:t>A	1	2	6	3	5	4</a:t>
            </a:r>
          </a:p>
          <a:p>
            <a:r>
              <a:rPr lang="en-US" dirty="0"/>
              <a:t>B	2	3	1	4	6	5</a:t>
            </a:r>
          </a:p>
          <a:p>
            <a:r>
              <a:rPr lang="en-US" dirty="0"/>
              <a:t>C	3	4	2	5	1	6</a:t>
            </a:r>
          </a:p>
          <a:p>
            <a:r>
              <a:rPr lang="en-US" dirty="0"/>
              <a:t>D	4	5	3	6	2	1</a:t>
            </a:r>
          </a:p>
          <a:p>
            <a:r>
              <a:rPr lang="en-US" dirty="0"/>
              <a:t>E	5	6	4	1	3	2</a:t>
            </a:r>
          </a:p>
          <a:p>
            <a:r>
              <a:rPr lang="en-US" dirty="0"/>
              <a:t>F	6	1	5	2	4	3</a:t>
            </a:r>
          </a:p>
        </p:txBody>
      </p:sp>
      <p:sp>
        <p:nvSpPr>
          <p:cNvPr id="14" name="Text Placeholder 7"/>
          <p:cNvSpPr txBox="1">
            <a:spLocks/>
          </p:cNvSpPr>
          <p:nvPr/>
        </p:nvSpPr>
        <p:spPr bwMode="auto">
          <a:xfrm>
            <a:off x="5197225" y="1742963"/>
            <a:ext cx="3133725" cy="33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dirty="0" smtClean="0"/>
              <a:t>Scenario Types</a:t>
            </a: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50632" y="2330879"/>
            <a:ext cx="4962010" cy="3762239"/>
          </a:xfrm>
          <a:prstGeom prst="rect">
            <a:avLst/>
          </a:prstGeom>
        </p:spPr>
      </p:pic>
      <p:sp>
        <p:nvSpPr>
          <p:cNvPr id="15" name="Title 6"/>
          <p:cNvSpPr>
            <a:spLocks noGrp="1"/>
          </p:cNvSpPr>
          <p:nvPr>
            <p:ph type="title"/>
          </p:nvPr>
        </p:nvSpPr>
        <p:spPr>
          <a:xfrm>
            <a:off x="188913" y="685800"/>
            <a:ext cx="8705850" cy="1143000"/>
          </a:xfrm>
        </p:spPr>
        <p:txBody>
          <a:bodyPr>
            <a:normAutofit/>
          </a:bodyPr>
          <a:lstStyle/>
          <a:p>
            <a:pPr marL="342900" indent="-342900">
              <a:spcBef>
                <a:spcPct val="20000"/>
              </a:spcBef>
            </a:pPr>
            <a:r>
              <a:rPr lang="en-US" sz="2800" b="1" dirty="0" smtClean="0">
                <a:solidFill>
                  <a:srgbClr val="C00000"/>
                </a:solidFill>
                <a:latin typeface="Calibri" charset="0"/>
              </a:rPr>
              <a:t>TRS Testing</a:t>
            </a:r>
            <a:endParaRPr lang="en-US" sz="2800" b="1" dirty="0">
              <a:solidFill>
                <a:srgbClr val="C00000"/>
              </a:solidFill>
              <a:latin typeface="Calibri" charset="0"/>
            </a:endParaRPr>
          </a:p>
        </p:txBody>
      </p:sp>
    </p:spTree>
    <p:extLst>
      <p:ext uri="{BB962C8B-B14F-4D97-AF65-F5344CB8AC3E}">
        <p14:creationId xmlns:p14="http://schemas.microsoft.com/office/powerpoint/2010/main" val="2124473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5" name="Picture 3" descr="Sig_rev.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8" descr="HCDI logo - transp 550x200px - whit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7" name="TextBox 9"/>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
        <p:nvSpPr>
          <p:cNvPr id="11" name="Title 6"/>
          <p:cNvSpPr>
            <a:spLocks noGrp="1"/>
          </p:cNvSpPr>
          <p:nvPr>
            <p:ph type="title"/>
          </p:nvPr>
        </p:nvSpPr>
        <p:spPr>
          <a:xfrm>
            <a:off x="188913" y="685800"/>
            <a:ext cx="8705850" cy="1143000"/>
          </a:xfrm>
        </p:spPr>
        <p:txBody>
          <a:bodyPr>
            <a:normAutofit/>
          </a:bodyPr>
          <a:lstStyle/>
          <a:p>
            <a:pPr marL="342900" indent="-342900">
              <a:spcBef>
                <a:spcPct val="20000"/>
              </a:spcBef>
            </a:pPr>
            <a:r>
              <a:rPr lang="en-US" sz="2800" b="1" dirty="0" smtClean="0">
                <a:solidFill>
                  <a:srgbClr val="C00000"/>
                </a:solidFill>
                <a:latin typeface="Calibri" charset="0"/>
              </a:rPr>
              <a:t>TRS Testing</a:t>
            </a:r>
            <a:endParaRPr lang="en-US" sz="2800" b="1" dirty="0">
              <a:solidFill>
                <a:srgbClr val="C00000"/>
              </a:solidFill>
              <a:latin typeface="Calibri" charset="0"/>
            </a:endParaRPr>
          </a:p>
        </p:txBody>
      </p:sp>
      <p:sp>
        <p:nvSpPr>
          <p:cNvPr id="6" name="TextBox 5"/>
          <p:cNvSpPr txBox="1"/>
          <p:nvPr/>
        </p:nvSpPr>
        <p:spPr>
          <a:xfrm>
            <a:off x="188912" y="1390316"/>
            <a:ext cx="4703930" cy="3416320"/>
          </a:xfrm>
          <a:prstGeom prst="rect">
            <a:avLst/>
          </a:prstGeom>
          <a:noFill/>
        </p:spPr>
        <p:txBody>
          <a:bodyPr wrap="square" rtlCol="0">
            <a:spAutoFit/>
          </a:bodyPr>
          <a:lstStyle/>
          <a:p>
            <a:pPr algn="ctr"/>
            <a:r>
              <a:rPr lang="en-US" b="1" dirty="0" smtClean="0"/>
              <a:t>Subjective</a:t>
            </a:r>
            <a:endParaRPr lang="en-US" b="1" dirty="0"/>
          </a:p>
          <a:p>
            <a:r>
              <a:rPr lang="en-US" b="1" dirty="0" smtClean="0"/>
              <a:t>Probes</a:t>
            </a:r>
          </a:p>
          <a:p>
            <a:pPr marL="285750" indent="-285750">
              <a:buFont typeface="Arial"/>
              <a:buChar char="•"/>
            </a:pPr>
            <a:r>
              <a:rPr lang="en-US" dirty="0" smtClean="0"/>
              <a:t>Workload: NASA TLX (each scenario)</a:t>
            </a:r>
          </a:p>
          <a:p>
            <a:pPr marL="285750" indent="-285750">
              <a:buFont typeface="Arial"/>
              <a:buChar char="•"/>
            </a:pPr>
            <a:r>
              <a:rPr lang="en-US" dirty="0" smtClean="0"/>
              <a:t>Situation Awareness ( Unusual Attitudes) : SART</a:t>
            </a:r>
          </a:p>
          <a:p>
            <a:pPr marL="285750" indent="-285750">
              <a:buFont typeface="Arial"/>
              <a:buChar char="•"/>
            </a:pPr>
            <a:r>
              <a:rPr lang="en-US" dirty="0" smtClean="0"/>
              <a:t>Usability: SUS (end of each scenario type)</a:t>
            </a:r>
          </a:p>
          <a:p>
            <a:pPr marL="285750" indent="-285750">
              <a:buFont typeface="Arial"/>
              <a:buChar char="•"/>
            </a:pPr>
            <a:r>
              <a:rPr lang="en-US" dirty="0" smtClean="0"/>
              <a:t>System State Awareness (end of each scenario type)</a:t>
            </a:r>
          </a:p>
          <a:p>
            <a:pPr marL="285750" indent="-285750">
              <a:buFont typeface="Arial"/>
              <a:buChar char="•"/>
            </a:pPr>
            <a:endParaRPr lang="en-US" dirty="0" smtClean="0"/>
          </a:p>
          <a:p>
            <a:pPr marL="285750" indent="-285750">
              <a:buFont typeface="Arial"/>
              <a:buChar char="•"/>
            </a:pPr>
            <a:endParaRPr lang="en-US" dirty="0" smtClean="0"/>
          </a:p>
          <a:p>
            <a:endParaRPr lang="en-US" b="1" dirty="0" smtClean="0"/>
          </a:p>
          <a:p>
            <a:endParaRPr lang="en-US" dirty="0"/>
          </a:p>
        </p:txBody>
      </p:sp>
      <p:sp>
        <p:nvSpPr>
          <p:cNvPr id="7" name="Rectangle 6"/>
          <p:cNvSpPr/>
          <p:nvPr/>
        </p:nvSpPr>
        <p:spPr>
          <a:xfrm>
            <a:off x="5560136" y="1568520"/>
            <a:ext cx="3334628" cy="2585323"/>
          </a:xfrm>
          <a:prstGeom prst="rect">
            <a:avLst/>
          </a:prstGeom>
        </p:spPr>
        <p:txBody>
          <a:bodyPr wrap="square">
            <a:spAutoFit/>
          </a:bodyPr>
          <a:lstStyle/>
          <a:p>
            <a:pPr algn="ctr"/>
            <a:r>
              <a:rPr lang="en-US" b="1" dirty="0" smtClean="0"/>
              <a:t>Objective</a:t>
            </a:r>
          </a:p>
          <a:p>
            <a:endParaRPr lang="en-US" b="1" dirty="0"/>
          </a:p>
          <a:p>
            <a:r>
              <a:rPr lang="en-US" b="1" dirty="0" smtClean="0"/>
              <a:t>Ocular Measurements</a:t>
            </a:r>
          </a:p>
          <a:p>
            <a:pPr marL="285750" indent="-285750">
              <a:buFont typeface="Arial"/>
              <a:buChar char="•"/>
            </a:pPr>
            <a:r>
              <a:rPr lang="en-US" dirty="0" smtClean="0"/>
              <a:t>Fixations</a:t>
            </a:r>
          </a:p>
          <a:p>
            <a:pPr marL="285750" indent="-285750">
              <a:buFont typeface="Arial"/>
              <a:buChar char="•"/>
            </a:pPr>
            <a:r>
              <a:rPr lang="en-US" dirty="0" smtClean="0"/>
              <a:t>AOI</a:t>
            </a:r>
          </a:p>
          <a:p>
            <a:pPr marL="285750" indent="-285750">
              <a:buFont typeface="Arial"/>
              <a:buChar char="•"/>
            </a:pPr>
            <a:r>
              <a:rPr lang="en-US" dirty="0" smtClean="0"/>
              <a:t>Saccades</a:t>
            </a:r>
          </a:p>
          <a:p>
            <a:pPr marL="285750" indent="-285750">
              <a:buFont typeface="Arial"/>
              <a:buChar char="•"/>
            </a:pPr>
            <a:r>
              <a:rPr lang="en-US" dirty="0" smtClean="0"/>
              <a:t>Behavioral Patterns</a:t>
            </a:r>
          </a:p>
          <a:p>
            <a:pPr marL="285750" indent="-285750">
              <a:buFont typeface="Arial"/>
              <a:buChar char="•"/>
            </a:pPr>
            <a:r>
              <a:rPr lang="en-US" dirty="0" smtClean="0"/>
              <a:t>Pupil Diameter</a:t>
            </a:r>
          </a:p>
          <a:p>
            <a:pPr marL="285750" indent="-285750">
              <a:buFont typeface="Arial"/>
              <a:buChar char="•"/>
            </a:pPr>
            <a:endParaRPr lang="en-US" dirty="0" smtClean="0"/>
          </a:p>
        </p:txBody>
      </p:sp>
      <p:sp>
        <p:nvSpPr>
          <p:cNvPr id="16" name="Rectangle 15"/>
          <p:cNvSpPr/>
          <p:nvPr/>
        </p:nvSpPr>
        <p:spPr>
          <a:xfrm>
            <a:off x="5649831" y="4189666"/>
            <a:ext cx="3261895" cy="2031325"/>
          </a:xfrm>
          <a:prstGeom prst="rect">
            <a:avLst/>
          </a:prstGeom>
        </p:spPr>
        <p:txBody>
          <a:bodyPr wrap="square">
            <a:spAutoFit/>
          </a:bodyPr>
          <a:lstStyle/>
          <a:p>
            <a:r>
              <a:rPr lang="en-US" b="1" dirty="0" smtClean="0"/>
              <a:t>Aircraft Performance</a:t>
            </a:r>
          </a:p>
          <a:p>
            <a:pPr marL="285750" indent="-285750">
              <a:buFont typeface="Arial"/>
              <a:buChar char="•"/>
            </a:pPr>
            <a:r>
              <a:rPr lang="en-US" dirty="0" smtClean="0"/>
              <a:t>Time to VVI (vertical velocity indicator) reversal</a:t>
            </a:r>
          </a:p>
          <a:p>
            <a:pPr marL="285750" indent="-285750">
              <a:buFont typeface="Arial"/>
              <a:buChar char="•"/>
            </a:pPr>
            <a:r>
              <a:rPr lang="en-US" dirty="0" smtClean="0"/>
              <a:t>Time </a:t>
            </a:r>
            <a:r>
              <a:rPr lang="en-US" dirty="0" err="1" smtClean="0"/>
              <a:t>AoA</a:t>
            </a:r>
            <a:r>
              <a:rPr lang="en-US" dirty="0" smtClean="0"/>
              <a:t> &lt; 13</a:t>
            </a:r>
          </a:p>
          <a:p>
            <a:pPr marL="285750" indent="-285750">
              <a:buFont typeface="Arial"/>
              <a:buChar char="•"/>
            </a:pPr>
            <a:r>
              <a:rPr lang="en-US" dirty="0" smtClean="0"/>
              <a:t>Average </a:t>
            </a:r>
            <a:r>
              <a:rPr lang="en-US" dirty="0" err="1" smtClean="0"/>
              <a:t>AoA</a:t>
            </a:r>
            <a:endParaRPr lang="en-US" dirty="0" smtClean="0"/>
          </a:p>
          <a:p>
            <a:pPr marL="285750" indent="-285750">
              <a:buFont typeface="Arial"/>
              <a:buChar char="•"/>
            </a:pPr>
            <a:r>
              <a:rPr lang="en-US" dirty="0" smtClean="0"/>
              <a:t>Net altitude loss</a:t>
            </a:r>
          </a:p>
          <a:p>
            <a:pPr marL="285750" indent="-285750">
              <a:buFont typeface="Arial"/>
              <a:buChar char="•"/>
            </a:pPr>
            <a:endParaRPr lang="en-US" dirty="0" smtClean="0"/>
          </a:p>
        </p:txBody>
      </p:sp>
      <p:sp>
        <p:nvSpPr>
          <p:cNvPr id="12" name="TextBox 11"/>
          <p:cNvSpPr txBox="1"/>
          <p:nvPr/>
        </p:nvSpPr>
        <p:spPr>
          <a:xfrm>
            <a:off x="341312" y="3949032"/>
            <a:ext cx="4703930" cy="2862323"/>
          </a:xfrm>
          <a:prstGeom prst="rect">
            <a:avLst/>
          </a:prstGeom>
          <a:noFill/>
        </p:spPr>
        <p:txBody>
          <a:bodyPr wrap="square" rtlCol="0">
            <a:spAutoFit/>
          </a:bodyPr>
          <a:lstStyle/>
          <a:p>
            <a:pPr algn="ctr"/>
            <a:r>
              <a:rPr lang="en-US" b="1" dirty="0" smtClean="0"/>
              <a:t>Interactions</a:t>
            </a:r>
            <a:endParaRPr lang="en-US" b="1" dirty="0"/>
          </a:p>
          <a:p>
            <a:r>
              <a:rPr lang="en-US" b="1" dirty="0" smtClean="0"/>
              <a:t>Probes</a:t>
            </a:r>
          </a:p>
          <a:p>
            <a:pPr marL="285750" indent="-285750">
              <a:buFont typeface="Arial"/>
              <a:buChar char="•"/>
            </a:pPr>
            <a:r>
              <a:rPr lang="en-US" dirty="0" smtClean="0"/>
              <a:t>Verbal protocol</a:t>
            </a:r>
          </a:p>
          <a:p>
            <a:pPr marL="285750" indent="-285750">
              <a:buFont typeface="Arial"/>
              <a:buChar char="•"/>
            </a:pPr>
            <a:r>
              <a:rPr lang="en-US" dirty="0" smtClean="0"/>
              <a:t>Questions</a:t>
            </a:r>
          </a:p>
          <a:p>
            <a:pPr marL="285750" indent="-285750">
              <a:buFont typeface="Arial"/>
              <a:buChar char="•"/>
            </a:pPr>
            <a:r>
              <a:rPr lang="en-US" dirty="0" smtClean="0"/>
              <a:t>Observations</a:t>
            </a:r>
          </a:p>
          <a:p>
            <a:pPr marL="285750" indent="-285750">
              <a:buFont typeface="Arial"/>
              <a:buChar char="•"/>
            </a:pPr>
            <a:r>
              <a:rPr lang="en-US" dirty="0" smtClean="0"/>
              <a:t>Adjustments</a:t>
            </a:r>
          </a:p>
          <a:p>
            <a:pPr marL="285750" indent="-285750">
              <a:buFont typeface="Arial"/>
              <a:buChar char="•"/>
            </a:pPr>
            <a:endParaRPr lang="en-US" dirty="0" smtClean="0"/>
          </a:p>
          <a:p>
            <a:pPr marL="285750" indent="-285750">
              <a:buFont typeface="Arial"/>
              <a:buChar char="•"/>
            </a:pPr>
            <a:endParaRPr lang="en-US" dirty="0" smtClean="0"/>
          </a:p>
          <a:p>
            <a:endParaRPr lang="en-US" b="1" dirty="0" smtClean="0"/>
          </a:p>
          <a:p>
            <a:endParaRPr lang="en-US" dirty="0"/>
          </a:p>
        </p:txBody>
      </p:sp>
    </p:spTree>
    <p:extLst>
      <p:ext uri="{BB962C8B-B14F-4D97-AF65-F5344CB8AC3E}">
        <p14:creationId xmlns:p14="http://schemas.microsoft.com/office/powerpoint/2010/main" val="1188404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332"/>
            <a:ext cx="8229600" cy="1143000"/>
          </a:xfrm>
        </p:spPr>
        <p:txBody>
          <a:bodyPr>
            <a:normAutofit/>
          </a:bodyPr>
          <a:lstStyle/>
          <a:p>
            <a:r>
              <a:rPr lang="en-US" sz="3200" b="1" dirty="0" smtClean="0">
                <a:solidFill>
                  <a:srgbClr val="C00000"/>
                </a:solidFill>
                <a:latin typeface="Calibri" charset="0"/>
              </a:rPr>
              <a:t>Recovery Activity Without TRS</a:t>
            </a:r>
            <a:endParaRPr lang="en-US" sz="3200" dirty="0"/>
          </a:p>
        </p:txBody>
      </p:sp>
      <p:sp>
        <p:nvSpPr>
          <p:cNvPr id="8" name="Content Placeholder 7"/>
          <p:cNvSpPr>
            <a:spLocks noGrp="1"/>
          </p:cNvSpPr>
          <p:nvPr>
            <p:ph idx="1"/>
          </p:nvPr>
        </p:nvSpPr>
        <p:spPr/>
        <p:txBody>
          <a:bodyPr/>
          <a:lstStyle/>
          <a:p>
            <a:pPr marL="0" indent="0">
              <a:buNone/>
            </a:pPr>
            <a:endParaRPr lang="en-US" dirty="0"/>
          </a:p>
          <a:p>
            <a:r>
              <a:rPr lang="en-US" dirty="0">
                <a:hlinkClick r:id="rId2"/>
              </a:rPr>
              <a:t>https://youtu.be/-pdFx6ZzK9Q?list=PLNapSN-_5IKHDvsE30GRiB_5JvGKiIs-</a:t>
            </a:r>
            <a:r>
              <a:rPr lang="en-US" dirty="0" smtClean="0">
                <a:hlinkClick r:id="rId2"/>
              </a:rPr>
              <a:t>B</a:t>
            </a:r>
            <a:endParaRPr lang="en-US" dirty="0" smtClean="0"/>
          </a:p>
          <a:p>
            <a:endParaRPr lang="en-US" dirty="0"/>
          </a:p>
        </p:txBody>
      </p:sp>
    </p:spTree>
    <p:extLst>
      <p:ext uri="{BB962C8B-B14F-4D97-AF65-F5344CB8AC3E}">
        <p14:creationId xmlns:p14="http://schemas.microsoft.com/office/powerpoint/2010/main" val="3802113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hlinkClick r:id="rId2"/>
              </a:rPr>
              <a:t>https://youtu.be/qRwwFvWYHRY?list=PLNapSN-_5IKHDvsE30GRiB_5JvGKiIs-</a:t>
            </a:r>
            <a:r>
              <a:rPr lang="en-US" dirty="0" smtClean="0">
                <a:hlinkClick r:id="rId2"/>
              </a:rPr>
              <a:t>B</a:t>
            </a:r>
            <a:endParaRPr lang="en-US" dirty="0" smtClean="0"/>
          </a:p>
          <a:p>
            <a:endParaRPr lang="en-US" dirty="0"/>
          </a:p>
        </p:txBody>
      </p:sp>
      <p:sp>
        <p:nvSpPr>
          <p:cNvPr id="6" name="Title 1"/>
          <p:cNvSpPr>
            <a:spLocks noGrp="1"/>
          </p:cNvSpPr>
          <p:nvPr>
            <p:ph type="title"/>
          </p:nvPr>
        </p:nvSpPr>
        <p:spPr>
          <a:xfrm>
            <a:off x="457200" y="671332"/>
            <a:ext cx="8229600" cy="1143000"/>
          </a:xfrm>
        </p:spPr>
        <p:txBody>
          <a:bodyPr>
            <a:normAutofit/>
          </a:bodyPr>
          <a:lstStyle/>
          <a:p>
            <a:r>
              <a:rPr lang="en-US" sz="3200" b="1" dirty="0" smtClean="0">
                <a:solidFill>
                  <a:srgbClr val="C00000"/>
                </a:solidFill>
                <a:latin typeface="Calibri" charset="0"/>
              </a:rPr>
              <a:t>Recovery Activity With TRS</a:t>
            </a:r>
            <a:endParaRPr lang="en-US" sz="3200" dirty="0"/>
          </a:p>
        </p:txBody>
      </p:sp>
    </p:spTree>
    <p:extLst>
      <p:ext uri="{BB962C8B-B14F-4D97-AF65-F5344CB8AC3E}">
        <p14:creationId xmlns:p14="http://schemas.microsoft.com/office/powerpoint/2010/main" val="2119646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Analysis</a:t>
            </a:r>
            <a:endParaRPr lang="en-US" dirty="0"/>
          </a:p>
        </p:txBody>
      </p:sp>
    </p:spTree>
    <p:extLst>
      <p:ext uri="{BB962C8B-B14F-4D97-AF65-F5344CB8AC3E}">
        <p14:creationId xmlns:p14="http://schemas.microsoft.com/office/powerpoint/2010/main" val="334219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Mark at “recover”</a:t>
            </a:r>
          </a:p>
          <a:p>
            <a:r>
              <a:rPr lang="en-US" dirty="0" smtClean="0"/>
              <a:t>Net altitude loss</a:t>
            </a:r>
          </a:p>
          <a:p>
            <a:r>
              <a:rPr lang="en-US" dirty="0" smtClean="0"/>
              <a:t>Airspeed variability</a:t>
            </a:r>
          </a:p>
          <a:p>
            <a:r>
              <a:rPr lang="en-US" dirty="0" smtClean="0"/>
              <a:t>AOA variability</a:t>
            </a:r>
          </a:p>
          <a:p>
            <a:r>
              <a:rPr lang="en-US" dirty="0" smtClean="0"/>
              <a:t>Time in secondary stall</a:t>
            </a:r>
          </a:p>
          <a:p>
            <a:r>
              <a:rPr lang="en-US" dirty="0" smtClean="0"/>
              <a:t>Events in secondary stall</a:t>
            </a:r>
          </a:p>
          <a:p>
            <a:r>
              <a:rPr lang="en-US" dirty="0" smtClean="0"/>
              <a:t>Inappropriate movement</a:t>
            </a:r>
          </a:p>
          <a:p>
            <a:r>
              <a:rPr lang="en-US" dirty="0" smtClean="0"/>
              <a:t>Failure to make appropriate movement</a:t>
            </a:r>
            <a:endParaRPr lang="en-US" dirty="0"/>
          </a:p>
        </p:txBody>
      </p:sp>
      <p:sp>
        <p:nvSpPr>
          <p:cNvPr id="6" name="Title 1"/>
          <p:cNvSpPr>
            <a:spLocks noGrp="1"/>
          </p:cNvSpPr>
          <p:nvPr>
            <p:ph type="title"/>
          </p:nvPr>
        </p:nvSpPr>
        <p:spPr>
          <a:xfrm>
            <a:off x="457200" y="671332"/>
            <a:ext cx="8229600" cy="1143000"/>
          </a:xfrm>
        </p:spPr>
        <p:txBody>
          <a:bodyPr>
            <a:normAutofit/>
          </a:bodyPr>
          <a:lstStyle/>
          <a:p>
            <a:r>
              <a:rPr lang="en-US" sz="3200" b="1" dirty="0" smtClean="0">
                <a:solidFill>
                  <a:srgbClr val="C00000"/>
                </a:solidFill>
                <a:latin typeface="Calibri" charset="0"/>
              </a:rPr>
              <a:t>Performance</a:t>
            </a:r>
            <a:endParaRPr lang="en-US" sz="2800" dirty="0"/>
          </a:p>
        </p:txBody>
      </p:sp>
    </p:spTree>
    <p:extLst>
      <p:ext uri="{BB962C8B-B14F-4D97-AF65-F5344CB8AC3E}">
        <p14:creationId xmlns:p14="http://schemas.microsoft.com/office/powerpoint/2010/main" val="3004459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Strategies</a:t>
            </a:r>
          </a:p>
          <a:p>
            <a:r>
              <a:rPr lang="en-US" dirty="0" smtClean="0"/>
              <a:t>Changing TRS rate</a:t>
            </a:r>
          </a:p>
          <a:p>
            <a:r>
              <a:rPr lang="en-US" dirty="0" smtClean="0"/>
              <a:t>Pitch Boundaries</a:t>
            </a:r>
          </a:p>
          <a:p>
            <a:r>
              <a:rPr lang="en-US" dirty="0" smtClean="0"/>
              <a:t>Behaviors</a:t>
            </a:r>
          </a:p>
          <a:p>
            <a:r>
              <a:rPr lang="en-US" dirty="0" smtClean="0"/>
              <a:t>CFA</a:t>
            </a:r>
            <a:endParaRPr lang="en-US" dirty="0"/>
          </a:p>
        </p:txBody>
      </p:sp>
      <p:pic>
        <p:nvPicPr>
          <p:cNvPr id="5" name="Content Placeholder 4" descr="IMG_4496.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8200" y="1920754"/>
            <a:ext cx="4038600" cy="4525963"/>
          </a:xfrm>
        </p:spPr>
      </p:pic>
      <p:sp>
        <p:nvSpPr>
          <p:cNvPr id="6" name="Title 1"/>
          <p:cNvSpPr>
            <a:spLocks noGrp="1"/>
          </p:cNvSpPr>
          <p:nvPr>
            <p:ph type="title"/>
          </p:nvPr>
        </p:nvSpPr>
        <p:spPr>
          <a:xfrm>
            <a:off x="457200" y="671332"/>
            <a:ext cx="8229600" cy="1143000"/>
          </a:xfrm>
        </p:spPr>
        <p:txBody>
          <a:bodyPr>
            <a:normAutofit/>
          </a:bodyPr>
          <a:lstStyle/>
          <a:p>
            <a:r>
              <a:rPr lang="en-US" sz="3200" b="1" dirty="0" smtClean="0">
                <a:solidFill>
                  <a:srgbClr val="C00000"/>
                </a:solidFill>
                <a:latin typeface="Calibri" charset="0"/>
              </a:rPr>
              <a:t>Interactions</a:t>
            </a:r>
            <a:endParaRPr lang="en-US" sz="2800" dirty="0"/>
          </a:p>
        </p:txBody>
      </p:sp>
    </p:spTree>
    <p:extLst>
      <p:ext uri="{BB962C8B-B14F-4D97-AF65-F5344CB8AC3E}">
        <p14:creationId xmlns:p14="http://schemas.microsoft.com/office/powerpoint/2010/main" val="2991253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Screen Shot 2016-04-04 at 21.08.42.png"/>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0" y="1473200"/>
            <a:ext cx="9177310" cy="4927600"/>
          </a:xfrm>
        </p:spPr>
      </p:pic>
      <p:sp>
        <p:nvSpPr>
          <p:cNvPr id="9" name="Title 1"/>
          <p:cNvSpPr>
            <a:spLocks noGrp="1"/>
          </p:cNvSpPr>
          <p:nvPr>
            <p:ph type="title"/>
          </p:nvPr>
        </p:nvSpPr>
        <p:spPr>
          <a:xfrm>
            <a:off x="457200" y="671332"/>
            <a:ext cx="8229600" cy="1143000"/>
          </a:xfrm>
        </p:spPr>
        <p:txBody>
          <a:bodyPr>
            <a:normAutofit/>
          </a:bodyPr>
          <a:lstStyle/>
          <a:p>
            <a:r>
              <a:rPr lang="en-US" sz="3200" b="1" dirty="0" smtClean="0">
                <a:solidFill>
                  <a:srgbClr val="C00000"/>
                </a:solidFill>
                <a:latin typeface="Calibri" charset="0"/>
              </a:rPr>
              <a:t>Interactions &gt; Adjustments &gt; Discovery</a:t>
            </a:r>
            <a:endParaRPr lang="en-US" sz="3200" dirty="0"/>
          </a:p>
        </p:txBody>
      </p:sp>
      <p:sp>
        <p:nvSpPr>
          <p:cNvPr id="10" name="TextBox 9"/>
          <p:cNvSpPr txBox="1"/>
          <p:nvPr/>
        </p:nvSpPr>
        <p:spPr>
          <a:xfrm>
            <a:off x="3873500" y="3162300"/>
            <a:ext cx="4865434" cy="646331"/>
          </a:xfrm>
          <a:prstGeom prst="rect">
            <a:avLst/>
          </a:prstGeom>
          <a:noFill/>
        </p:spPr>
        <p:txBody>
          <a:bodyPr wrap="none" rtlCol="0">
            <a:spAutoFit/>
          </a:bodyPr>
          <a:lstStyle/>
          <a:p>
            <a:pPr marL="285750" indent="-285750">
              <a:buFont typeface="Arial"/>
              <a:buChar char="•"/>
            </a:pPr>
            <a:r>
              <a:rPr lang="fr-FR" dirty="0" smtClean="0"/>
              <a:t>Slow down the </a:t>
            </a:r>
            <a:r>
              <a:rPr lang="fr-FR" dirty="0" err="1" smtClean="0"/>
              <a:t>upward</a:t>
            </a:r>
            <a:r>
              <a:rPr lang="fr-FR" dirty="0" smtClean="0"/>
              <a:t> </a:t>
            </a:r>
            <a:r>
              <a:rPr lang="fr-FR" dirty="0" err="1" smtClean="0"/>
              <a:t>target</a:t>
            </a:r>
            <a:r>
              <a:rPr lang="fr-FR" dirty="0" smtClean="0"/>
              <a:t> </a:t>
            </a:r>
            <a:r>
              <a:rPr lang="fr-FR" dirty="0" err="1" smtClean="0"/>
              <a:t>movement</a:t>
            </a:r>
            <a:endParaRPr lang="fr-FR" dirty="0" smtClean="0"/>
          </a:p>
          <a:p>
            <a:pPr marL="285750" indent="-285750">
              <a:buFont typeface="Arial"/>
              <a:buChar char="•"/>
            </a:pPr>
            <a:r>
              <a:rPr lang="fr-FR" dirty="0" smtClean="0"/>
              <a:t>Pilot </a:t>
            </a:r>
            <a:r>
              <a:rPr lang="fr-FR" dirty="0" err="1" smtClean="0"/>
              <a:t>didn’t</a:t>
            </a:r>
            <a:r>
              <a:rPr lang="fr-FR" dirty="0" smtClean="0"/>
              <a:t> trust TRS </a:t>
            </a:r>
            <a:r>
              <a:rPr lang="fr-FR" dirty="0" err="1" smtClean="0"/>
              <a:t>since</a:t>
            </a:r>
            <a:r>
              <a:rPr lang="fr-FR" dirty="0" smtClean="0"/>
              <a:t> </a:t>
            </a:r>
            <a:r>
              <a:rPr lang="fr-FR" dirty="0" err="1" smtClean="0"/>
              <a:t>it</a:t>
            </a:r>
            <a:r>
              <a:rPr lang="fr-FR" dirty="0" smtClean="0"/>
              <a:t> </a:t>
            </a:r>
            <a:r>
              <a:rPr lang="fr-FR" dirty="0" err="1" smtClean="0"/>
              <a:t>was</a:t>
            </a:r>
            <a:r>
              <a:rPr lang="fr-FR" dirty="0" smtClean="0"/>
              <a:t> </a:t>
            </a:r>
            <a:r>
              <a:rPr lang="fr-FR" dirty="0" err="1" smtClean="0"/>
              <a:t>going</a:t>
            </a:r>
            <a:r>
              <a:rPr lang="fr-FR" dirty="0" smtClean="0"/>
              <a:t> </a:t>
            </a:r>
            <a:r>
              <a:rPr lang="fr-FR" dirty="0" err="1" smtClean="0"/>
              <a:t>too</a:t>
            </a:r>
            <a:r>
              <a:rPr lang="fr-FR" dirty="0" smtClean="0"/>
              <a:t> </a:t>
            </a:r>
            <a:r>
              <a:rPr lang="fr-FR" dirty="0" err="1" smtClean="0"/>
              <a:t>fast</a:t>
            </a:r>
            <a:r>
              <a:rPr lang="fr-FR" dirty="0" smtClean="0"/>
              <a:t> </a:t>
            </a:r>
            <a:endParaRPr lang="fr-FR" dirty="0"/>
          </a:p>
        </p:txBody>
      </p:sp>
    </p:spTree>
    <p:extLst>
      <p:ext uri="{BB962C8B-B14F-4D97-AF65-F5344CB8AC3E}">
        <p14:creationId xmlns:p14="http://schemas.microsoft.com/office/powerpoint/2010/main" val="335787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repeated measures ANOVA was conducted to compare the effect of the display of TRS on workload as measured by NASA TLX (weighted rating). Results showed </a:t>
            </a:r>
            <a:r>
              <a:rPr lang="en-US" b="1" dirty="0" smtClean="0"/>
              <a:t>that TRS significantly resulted in lower reported workload </a:t>
            </a:r>
            <a:r>
              <a:rPr lang="en-US" i="1" dirty="0" smtClean="0"/>
              <a:t>F</a:t>
            </a:r>
            <a:r>
              <a:rPr lang="en-US" dirty="0" smtClean="0"/>
              <a:t>(1,19)=8.03, </a:t>
            </a:r>
            <a:r>
              <a:rPr lang="en-US" i="1" dirty="0" smtClean="0"/>
              <a:t>p</a:t>
            </a:r>
            <a:r>
              <a:rPr lang="en-US" dirty="0" smtClean="0"/>
              <a:t>=.011 across all three scenario levels. The effect size was calculated as partial eta squared .297</a:t>
            </a:r>
            <a:endParaRPr lang="en-US" dirty="0"/>
          </a:p>
        </p:txBody>
      </p:sp>
      <p:sp>
        <p:nvSpPr>
          <p:cNvPr id="7" name="Title 1"/>
          <p:cNvSpPr>
            <a:spLocks noGrp="1"/>
          </p:cNvSpPr>
          <p:nvPr>
            <p:ph type="title"/>
          </p:nvPr>
        </p:nvSpPr>
        <p:spPr>
          <a:xfrm>
            <a:off x="457200" y="671332"/>
            <a:ext cx="8229600" cy="1143000"/>
          </a:xfrm>
        </p:spPr>
        <p:txBody>
          <a:bodyPr>
            <a:normAutofit/>
          </a:bodyPr>
          <a:lstStyle/>
          <a:p>
            <a:r>
              <a:rPr lang="en-US" sz="3200" b="1" dirty="0" smtClean="0">
                <a:solidFill>
                  <a:srgbClr val="C00000"/>
                </a:solidFill>
                <a:latin typeface="Calibri" charset="0"/>
              </a:rPr>
              <a:t>TRS and Subjective Workload</a:t>
            </a:r>
            <a:endParaRPr lang="en-US" sz="3200" dirty="0"/>
          </a:p>
        </p:txBody>
      </p:sp>
    </p:spTree>
    <p:extLst>
      <p:ext uri="{BB962C8B-B14F-4D97-AF65-F5344CB8AC3E}">
        <p14:creationId xmlns:p14="http://schemas.microsoft.com/office/powerpoint/2010/main" val="3158867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C00000"/>
                </a:solidFill>
                <a:latin typeface="Calibri" charset="0"/>
              </a:rPr>
              <a:t>Summary of Work: TRS and HCD Solution</a:t>
            </a:r>
          </a:p>
        </p:txBody>
      </p:sp>
      <p:sp>
        <p:nvSpPr>
          <p:cNvPr id="5" name="Content Placeholder 4"/>
          <p:cNvSpPr>
            <a:spLocks noGrp="1"/>
          </p:cNvSpPr>
          <p:nvPr>
            <p:ph idx="1"/>
          </p:nvPr>
        </p:nvSpPr>
        <p:spPr>
          <a:xfrm>
            <a:off x="457200" y="2252519"/>
            <a:ext cx="8229600" cy="4021592"/>
          </a:xfrm>
        </p:spPr>
        <p:txBody>
          <a:bodyPr/>
          <a:lstStyle/>
          <a:p>
            <a:r>
              <a:rPr lang="en-US" dirty="0"/>
              <a:t>V</a:t>
            </a:r>
            <a:r>
              <a:rPr lang="en-US" dirty="0" smtClean="0"/>
              <a:t>ideo can be viewed at this link:</a:t>
            </a:r>
          </a:p>
          <a:p>
            <a:r>
              <a:rPr lang="en-US" dirty="0"/>
              <a:t>https://</a:t>
            </a:r>
            <a:r>
              <a:rPr lang="en-US" dirty="0" err="1"/>
              <a:t>youtu.be</a:t>
            </a:r>
            <a:r>
              <a:rPr lang="en-US" dirty="0"/>
              <a:t>/pehiyWh2itM?list=PLNapSN-_5IKHDvsE30GRiB_5JvGKiIs-B</a:t>
            </a:r>
          </a:p>
        </p:txBody>
      </p:sp>
    </p:spTree>
    <p:extLst>
      <p:ext uri="{BB962C8B-B14F-4D97-AF65-F5344CB8AC3E}">
        <p14:creationId xmlns:p14="http://schemas.microsoft.com/office/powerpoint/2010/main" val="1721276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7850" y="1283368"/>
            <a:ext cx="7988300" cy="5346032"/>
          </a:xfrm>
          <a:prstGeom prst="rect">
            <a:avLst/>
          </a:prstGeom>
        </p:spPr>
      </p:pic>
      <p:sp>
        <p:nvSpPr>
          <p:cNvPr id="2" name="TextBox 1"/>
          <p:cNvSpPr txBox="1"/>
          <p:nvPr/>
        </p:nvSpPr>
        <p:spPr>
          <a:xfrm>
            <a:off x="3124200" y="6260068"/>
            <a:ext cx="966931" cy="369332"/>
          </a:xfrm>
          <a:prstGeom prst="rect">
            <a:avLst/>
          </a:prstGeom>
          <a:noFill/>
        </p:spPr>
        <p:txBody>
          <a:bodyPr wrap="none" rtlCol="0">
            <a:spAutoFit/>
          </a:bodyPr>
          <a:lstStyle/>
          <a:p>
            <a:r>
              <a:rPr lang="fr-FR" dirty="0" err="1" smtClean="0"/>
              <a:t>Without</a:t>
            </a:r>
            <a:endParaRPr lang="fr-FR" dirty="0"/>
          </a:p>
        </p:txBody>
      </p:sp>
      <p:sp>
        <p:nvSpPr>
          <p:cNvPr id="5" name="TextBox 4"/>
          <p:cNvSpPr txBox="1"/>
          <p:nvPr/>
        </p:nvSpPr>
        <p:spPr>
          <a:xfrm>
            <a:off x="5168900" y="6260068"/>
            <a:ext cx="641597" cy="369332"/>
          </a:xfrm>
          <a:prstGeom prst="rect">
            <a:avLst/>
          </a:prstGeom>
          <a:noFill/>
        </p:spPr>
        <p:txBody>
          <a:bodyPr wrap="none" rtlCol="0">
            <a:spAutoFit/>
          </a:bodyPr>
          <a:lstStyle/>
          <a:p>
            <a:r>
              <a:rPr lang="fr-FR" dirty="0" err="1" smtClean="0"/>
              <a:t>With</a:t>
            </a:r>
            <a:endParaRPr lang="fr-FR" dirty="0"/>
          </a:p>
        </p:txBody>
      </p:sp>
      <p:sp>
        <p:nvSpPr>
          <p:cNvPr id="3" name="TextBox 2"/>
          <p:cNvSpPr txBox="1"/>
          <p:nvPr/>
        </p:nvSpPr>
        <p:spPr>
          <a:xfrm>
            <a:off x="6832600" y="2667000"/>
            <a:ext cx="1937662" cy="923330"/>
          </a:xfrm>
          <a:prstGeom prst="rect">
            <a:avLst/>
          </a:prstGeom>
          <a:noFill/>
        </p:spPr>
        <p:txBody>
          <a:bodyPr wrap="none" rtlCol="0">
            <a:spAutoFit/>
          </a:bodyPr>
          <a:lstStyle/>
          <a:p>
            <a:r>
              <a:rPr lang="fr-FR" dirty="0" smtClean="0"/>
              <a:t>1 </a:t>
            </a:r>
            <a:r>
              <a:rPr lang="fr-FR" dirty="0" err="1" smtClean="0"/>
              <a:t>Nose</a:t>
            </a:r>
            <a:r>
              <a:rPr lang="fr-FR" dirty="0" smtClean="0"/>
              <a:t> </a:t>
            </a:r>
            <a:r>
              <a:rPr lang="fr-FR" dirty="0" err="1" smtClean="0"/>
              <a:t>low</a:t>
            </a:r>
            <a:endParaRPr lang="fr-FR" dirty="0" smtClean="0"/>
          </a:p>
          <a:p>
            <a:r>
              <a:rPr lang="fr-FR" dirty="0" smtClean="0"/>
              <a:t>2 </a:t>
            </a:r>
            <a:r>
              <a:rPr lang="fr-FR" dirty="0" err="1" smtClean="0"/>
              <a:t>Unusual</a:t>
            </a:r>
            <a:r>
              <a:rPr lang="fr-FR" dirty="0" smtClean="0"/>
              <a:t> Attitude</a:t>
            </a:r>
          </a:p>
          <a:p>
            <a:r>
              <a:rPr lang="fr-FR" dirty="0" smtClean="0"/>
              <a:t>3 </a:t>
            </a:r>
            <a:r>
              <a:rPr lang="fr-FR" dirty="0" err="1" smtClean="0"/>
              <a:t>Nose</a:t>
            </a:r>
            <a:r>
              <a:rPr lang="fr-FR" dirty="0" smtClean="0"/>
              <a:t> </a:t>
            </a:r>
            <a:r>
              <a:rPr lang="fr-FR" dirty="0" err="1" smtClean="0"/>
              <a:t>high</a:t>
            </a:r>
            <a:endParaRPr lang="fr-FR" dirty="0"/>
          </a:p>
        </p:txBody>
      </p:sp>
      <p:sp>
        <p:nvSpPr>
          <p:cNvPr id="6" name="TextBox 5"/>
          <p:cNvSpPr txBox="1"/>
          <p:nvPr/>
        </p:nvSpPr>
        <p:spPr>
          <a:xfrm>
            <a:off x="1336842" y="772025"/>
            <a:ext cx="6470316" cy="584776"/>
          </a:xfrm>
          <a:prstGeom prst="rect">
            <a:avLst/>
          </a:prstGeom>
          <a:noFill/>
        </p:spPr>
        <p:txBody>
          <a:bodyPr wrap="square" rtlCol="0">
            <a:spAutoFit/>
          </a:bodyPr>
          <a:lstStyle/>
          <a:p>
            <a:pPr algn="ctr"/>
            <a:r>
              <a:rPr lang="en-US" sz="3200" b="1" dirty="0" smtClean="0"/>
              <a:t>Workload</a:t>
            </a:r>
            <a:endParaRPr lang="en-US" sz="3200" b="1" dirty="0"/>
          </a:p>
        </p:txBody>
      </p:sp>
    </p:spTree>
    <p:extLst>
      <p:ext uri="{BB962C8B-B14F-4D97-AF65-F5344CB8AC3E}">
        <p14:creationId xmlns:p14="http://schemas.microsoft.com/office/powerpoint/2010/main" val="3620305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22848" r="-22848"/>
          <a:stretch>
            <a:fillRect/>
          </a:stretch>
        </p:blipFill>
        <p:spPr>
          <a:xfrm>
            <a:off x="-1212712" y="1110247"/>
            <a:ext cx="11569424" cy="5941564"/>
          </a:xfrm>
        </p:spPr>
      </p:pic>
      <p:sp>
        <p:nvSpPr>
          <p:cNvPr id="5" name="TextBox 4"/>
          <p:cNvSpPr txBox="1"/>
          <p:nvPr/>
        </p:nvSpPr>
        <p:spPr>
          <a:xfrm>
            <a:off x="1336842" y="772025"/>
            <a:ext cx="6470316" cy="584776"/>
          </a:xfrm>
          <a:prstGeom prst="rect">
            <a:avLst/>
          </a:prstGeom>
          <a:noFill/>
        </p:spPr>
        <p:txBody>
          <a:bodyPr wrap="square" rtlCol="0">
            <a:spAutoFit/>
          </a:bodyPr>
          <a:lstStyle/>
          <a:p>
            <a:pPr algn="ctr"/>
            <a:r>
              <a:rPr lang="en-US" sz="3200" b="1" dirty="0" smtClean="0"/>
              <a:t>Flight Hours * TRS</a:t>
            </a:r>
            <a:endParaRPr lang="en-US" sz="3200" b="1" dirty="0"/>
          </a:p>
        </p:txBody>
      </p:sp>
      <p:sp>
        <p:nvSpPr>
          <p:cNvPr id="6" name="TextBox 5"/>
          <p:cNvSpPr txBox="1"/>
          <p:nvPr/>
        </p:nvSpPr>
        <p:spPr>
          <a:xfrm>
            <a:off x="6832600" y="2667000"/>
            <a:ext cx="1742672" cy="1200329"/>
          </a:xfrm>
          <a:prstGeom prst="rect">
            <a:avLst/>
          </a:prstGeom>
          <a:noFill/>
        </p:spPr>
        <p:txBody>
          <a:bodyPr wrap="none" rtlCol="0">
            <a:spAutoFit/>
          </a:bodyPr>
          <a:lstStyle/>
          <a:p>
            <a:r>
              <a:rPr lang="fr-FR" dirty="0" smtClean="0"/>
              <a:t>1. 0 - 2000</a:t>
            </a:r>
          </a:p>
          <a:p>
            <a:r>
              <a:rPr lang="fr-FR" dirty="0" smtClean="0"/>
              <a:t>2. 2000 - 5000</a:t>
            </a:r>
          </a:p>
          <a:p>
            <a:r>
              <a:rPr lang="fr-FR" dirty="0" smtClean="0"/>
              <a:t>3. 5000 – 10.000</a:t>
            </a:r>
          </a:p>
          <a:p>
            <a:r>
              <a:rPr lang="fr-FR" dirty="0" smtClean="0"/>
              <a:t>4. &gt; 10.000</a:t>
            </a:r>
            <a:endParaRPr lang="fr-FR" dirty="0"/>
          </a:p>
        </p:txBody>
      </p:sp>
      <p:sp>
        <p:nvSpPr>
          <p:cNvPr id="7" name="TextBox 6"/>
          <p:cNvSpPr txBox="1"/>
          <p:nvPr/>
        </p:nvSpPr>
        <p:spPr>
          <a:xfrm>
            <a:off x="3124200" y="6260068"/>
            <a:ext cx="966931" cy="369332"/>
          </a:xfrm>
          <a:prstGeom prst="rect">
            <a:avLst/>
          </a:prstGeom>
          <a:noFill/>
        </p:spPr>
        <p:txBody>
          <a:bodyPr wrap="none" rtlCol="0">
            <a:spAutoFit/>
          </a:bodyPr>
          <a:lstStyle/>
          <a:p>
            <a:r>
              <a:rPr lang="fr-FR" dirty="0" err="1" smtClean="0"/>
              <a:t>Without</a:t>
            </a:r>
            <a:endParaRPr lang="fr-FR" dirty="0"/>
          </a:p>
        </p:txBody>
      </p:sp>
      <p:sp>
        <p:nvSpPr>
          <p:cNvPr id="8" name="TextBox 7"/>
          <p:cNvSpPr txBox="1"/>
          <p:nvPr/>
        </p:nvSpPr>
        <p:spPr>
          <a:xfrm>
            <a:off x="5168900" y="6260068"/>
            <a:ext cx="641597" cy="369332"/>
          </a:xfrm>
          <a:prstGeom prst="rect">
            <a:avLst/>
          </a:prstGeom>
          <a:noFill/>
        </p:spPr>
        <p:txBody>
          <a:bodyPr wrap="none" rtlCol="0">
            <a:spAutoFit/>
          </a:bodyPr>
          <a:lstStyle/>
          <a:p>
            <a:r>
              <a:rPr lang="fr-FR" dirty="0" err="1" smtClean="0"/>
              <a:t>With</a:t>
            </a:r>
            <a:endParaRPr lang="fr-FR" dirty="0"/>
          </a:p>
        </p:txBody>
      </p:sp>
    </p:spTree>
    <p:extLst>
      <p:ext uri="{BB962C8B-B14F-4D97-AF65-F5344CB8AC3E}">
        <p14:creationId xmlns:p14="http://schemas.microsoft.com/office/powerpoint/2010/main" val="4177887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Flight Employment</a:t>
            </a:r>
            <a:endParaRPr lang="en-US" sz="3200" b="1" dirty="0"/>
          </a:p>
        </p:txBody>
      </p:sp>
      <p:pic>
        <p:nvPicPr>
          <p:cNvPr id="4" name="Content Placeholder 3"/>
          <p:cNvPicPr>
            <a:picLocks noGrp="1" noChangeAspect="1"/>
          </p:cNvPicPr>
          <p:nvPr>
            <p:ph idx="1"/>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31984" r="-31984"/>
          <a:stretch>
            <a:fillRect/>
          </a:stretch>
        </p:blipFill>
        <p:spPr>
          <a:xfrm>
            <a:off x="-447531" y="1939470"/>
            <a:ext cx="10039062" cy="4905829"/>
          </a:xfrm>
        </p:spPr>
      </p:pic>
      <p:sp>
        <p:nvSpPr>
          <p:cNvPr id="5" name="TextBox 4"/>
          <p:cNvSpPr txBox="1"/>
          <p:nvPr/>
        </p:nvSpPr>
        <p:spPr>
          <a:xfrm>
            <a:off x="6832600" y="3924300"/>
            <a:ext cx="1071815" cy="1200329"/>
          </a:xfrm>
          <a:prstGeom prst="rect">
            <a:avLst/>
          </a:prstGeom>
          <a:noFill/>
        </p:spPr>
        <p:txBody>
          <a:bodyPr wrap="none" rtlCol="0">
            <a:spAutoFit/>
          </a:bodyPr>
          <a:lstStyle/>
          <a:p>
            <a:r>
              <a:rPr lang="fr-FR" dirty="0" smtClean="0"/>
              <a:t>1. </a:t>
            </a:r>
            <a:r>
              <a:rPr lang="fr-FR" dirty="0" err="1" smtClean="0"/>
              <a:t>Capt</a:t>
            </a:r>
            <a:endParaRPr lang="fr-FR" dirty="0" smtClean="0"/>
          </a:p>
          <a:p>
            <a:r>
              <a:rPr lang="fr-FR" dirty="0" smtClean="0"/>
              <a:t>2. FO</a:t>
            </a:r>
          </a:p>
          <a:p>
            <a:r>
              <a:rPr lang="fr-FR" dirty="0" smtClean="0"/>
              <a:t>3. </a:t>
            </a:r>
            <a:r>
              <a:rPr lang="fr-FR" dirty="0" err="1" smtClean="0"/>
              <a:t>Private</a:t>
            </a:r>
            <a:endParaRPr lang="fr-FR" dirty="0" smtClean="0"/>
          </a:p>
          <a:p>
            <a:r>
              <a:rPr lang="fr-FR" dirty="0" smtClean="0"/>
              <a:t>4. CFI</a:t>
            </a:r>
            <a:endParaRPr lang="fr-FR" dirty="0"/>
          </a:p>
        </p:txBody>
      </p:sp>
      <p:sp>
        <p:nvSpPr>
          <p:cNvPr id="6" name="TextBox 5"/>
          <p:cNvSpPr txBox="1"/>
          <p:nvPr/>
        </p:nvSpPr>
        <p:spPr>
          <a:xfrm>
            <a:off x="3124200" y="6260068"/>
            <a:ext cx="966931" cy="369332"/>
          </a:xfrm>
          <a:prstGeom prst="rect">
            <a:avLst/>
          </a:prstGeom>
          <a:noFill/>
        </p:spPr>
        <p:txBody>
          <a:bodyPr wrap="none" rtlCol="0">
            <a:spAutoFit/>
          </a:bodyPr>
          <a:lstStyle/>
          <a:p>
            <a:r>
              <a:rPr lang="fr-FR" dirty="0" err="1" smtClean="0"/>
              <a:t>Without</a:t>
            </a:r>
            <a:endParaRPr lang="fr-FR" dirty="0"/>
          </a:p>
        </p:txBody>
      </p:sp>
      <p:sp>
        <p:nvSpPr>
          <p:cNvPr id="7" name="TextBox 6"/>
          <p:cNvSpPr txBox="1"/>
          <p:nvPr/>
        </p:nvSpPr>
        <p:spPr>
          <a:xfrm>
            <a:off x="5168900" y="6260068"/>
            <a:ext cx="641597" cy="369332"/>
          </a:xfrm>
          <a:prstGeom prst="rect">
            <a:avLst/>
          </a:prstGeom>
          <a:noFill/>
        </p:spPr>
        <p:txBody>
          <a:bodyPr wrap="none" rtlCol="0">
            <a:spAutoFit/>
          </a:bodyPr>
          <a:lstStyle/>
          <a:p>
            <a:r>
              <a:rPr lang="fr-FR" dirty="0" err="1" smtClean="0"/>
              <a:t>With</a:t>
            </a:r>
            <a:endParaRPr lang="fr-FR" dirty="0"/>
          </a:p>
        </p:txBody>
      </p:sp>
    </p:spTree>
    <p:extLst>
      <p:ext uri="{BB962C8B-B14F-4D97-AF65-F5344CB8AC3E}">
        <p14:creationId xmlns:p14="http://schemas.microsoft.com/office/powerpoint/2010/main" val="2273147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Situation Awareness</a:t>
            </a:r>
            <a:endParaRPr lang="en-US" sz="3200" b="1" dirty="0"/>
          </a:p>
        </p:txBody>
      </p:sp>
      <p:pic>
        <p:nvPicPr>
          <p:cNvPr id="4" name="Content Placeholder 3"/>
          <p:cNvPicPr>
            <a:picLocks noGrp="1" noChangeAspect="1"/>
          </p:cNvPicPr>
          <p:nvPr>
            <p:ph idx="1"/>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31984" r="-31984"/>
          <a:stretch>
            <a:fillRect/>
          </a:stretch>
        </p:blipFill>
        <p:spPr>
          <a:xfrm>
            <a:off x="-538491" y="1837870"/>
            <a:ext cx="10220983" cy="4994729"/>
          </a:xfrm>
        </p:spPr>
      </p:pic>
      <p:sp>
        <p:nvSpPr>
          <p:cNvPr id="5" name="TextBox 4"/>
          <p:cNvSpPr txBox="1"/>
          <p:nvPr/>
        </p:nvSpPr>
        <p:spPr>
          <a:xfrm>
            <a:off x="3124200" y="6260068"/>
            <a:ext cx="966931" cy="369332"/>
          </a:xfrm>
          <a:prstGeom prst="rect">
            <a:avLst/>
          </a:prstGeom>
          <a:noFill/>
        </p:spPr>
        <p:txBody>
          <a:bodyPr wrap="none" rtlCol="0">
            <a:spAutoFit/>
          </a:bodyPr>
          <a:lstStyle/>
          <a:p>
            <a:r>
              <a:rPr lang="fr-FR" dirty="0" err="1" smtClean="0"/>
              <a:t>Without</a:t>
            </a:r>
            <a:endParaRPr lang="fr-FR" dirty="0"/>
          </a:p>
        </p:txBody>
      </p:sp>
      <p:sp>
        <p:nvSpPr>
          <p:cNvPr id="6" name="TextBox 5"/>
          <p:cNvSpPr txBox="1"/>
          <p:nvPr/>
        </p:nvSpPr>
        <p:spPr>
          <a:xfrm>
            <a:off x="5791200" y="6260068"/>
            <a:ext cx="641597" cy="369332"/>
          </a:xfrm>
          <a:prstGeom prst="rect">
            <a:avLst/>
          </a:prstGeom>
          <a:noFill/>
        </p:spPr>
        <p:txBody>
          <a:bodyPr wrap="none" rtlCol="0">
            <a:spAutoFit/>
          </a:bodyPr>
          <a:lstStyle/>
          <a:p>
            <a:r>
              <a:rPr lang="fr-FR" dirty="0" err="1" smtClean="0"/>
              <a:t>With</a:t>
            </a:r>
            <a:endParaRPr lang="fr-FR" dirty="0"/>
          </a:p>
        </p:txBody>
      </p:sp>
      <p:sp>
        <p:nvSpPr>
          <p:cNvPr id="7" name="TextBox 6"/>
          <p:cNvSpPr txBox="1"/>
          <p:nvPr/>
        </p:nvSpPr>
        <p:spPr>
          <a:xfrm>
            <a:off x="4719385" y="2197100"/>
            <a:ext cx="2811715" cy="1477328"/>
          </a:xfrm>
          <a:prstGeom prst="rect">
            <a:avLst/>
          </a:prstGeom>
          <a:noFill/>
        </p:spPr>
        <p:txBody>
          <a:bodyPr wrap="square" rtlCol="0">
            <a:spAutoFit/>
          </a:bodyPr>
          <a:lstStyle/>
          <a:p>
            <a:pPr marL="285750" indent="-285750">
              <a:buFont typeface="Arial"/>
              <a:buChar char="•"/>
            </a:pPr>
            <a:r>
              <a:rPr lang="fr-FR" dirty="0" err="1" smtClean="0"/>
              <a:t>Removed</a:t>
            </a:r>
            <a:r>
              <a:rPr lang="fr-FR" dirty="0" smtClean="0"/>
              <a:t> Vertical Speed</a:t>
            </a:r>
          </a:p>
          <a:p>
            <a:pPr marL="285750" indent="-285750">
              <a:buFont typeface="Arial"/>
              <a:buChar char="•"/>
            </a:pPr>
            <a:r>
              <a:rPr lang="fr-FR" dirty="0" err="1" smtClean="0"/>
              <a:t>Removed</a:t>
            </a:r>
            <a:r>
              <a:rPr lang="fr-FR" dirty="0" smtClean="0"/>
              <a:t> Altitude</a:t>
            </a:r>
          </a:p>
          <a:p>
            <a:pPr marL="285750" indent="-285750">
              <a:buFont typeface="Arial"/>
              <a:buChar char="•"/>
            </a:pPr>
            <a:r>
              <a:rPr lang="fr-FR" dirty="0" err="1" smtClean="0"/>
              <a:t>Removed</a:t>
            </a:r>
            <a:r>
              <a:rPr lang="fr-FR" dirty="0" smtClean="0"/>
              <a:t> Air Speed</a:t>
            </a:r>
          </a:p>
          <a:p>
            <a:pPr marL="285750" indent="-285750">
              <a:buFont typeface="Arial"/>
              <a:buChar char="•"/>
            </a:pPr>
            <a:endParaRPr lang="fr-FR" dirty="0"/>
          </a:p>
          <a:p>
            <a:r>
              <a:rPr lang="fr-FR" dirty="0" smtClean="0"/>
              <a:t>=</a:t>
            </a:r>
            <a:r>
              <a:rPr lang="fr-FR" b="1" dirty="0" smtClean="0"/>
              <a:t>&gt; Transfer to automation</a:t>
            </a:r>
            <a:endParaRPr lang="fr-FR" b="1" dirty="0"/>
          </a:p>
        </p:txBody>
      </p:sp>
    </p:spTree>
    <p:extLst>
      <p:ext uri="{BB962C8B-B14F-4D97-AF65-F5344CB8AC3E}">
        <p14:creationId xmlns:p14="http://schemas.microsoft.com/office/powerpoint/2010/main" val="1042312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Situation Awareness Sub-components</a:t>
            </a:r>
            <a:endParaRPr lang="en-US" sz="3200" b="1" dirty="0"/>
          </a:p>
        </p:txBody>
      </p:sp>
      <p:pic>
        <p:nvPicPr>
          <p:cNvPr id="5" name="Content Placeholder 4" descr="Screen Shot 2016-04-04 at 16.16.06.pn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0073" y="1912269"/>
            <a:ext cx="8894735" cy="3224911"/>
          </a:xfrm>
        </p:spPr>
      </p:pic>
      <p:sp>
        <p:nvSpPr>
          <p:cNvPr id="4" name="TextBox 3"/>
          <p:cNvSpPr txBox="1"/>
          <p:nvPr/>
        </p:nvSpPr>
        <p:spPr>
          <a:xfrm>
            <a:off x="100073" y="5137180"/>
            <a:ext cx="2811715" cy="646331"/>
          </a:xfrm>
          <a:prstGeom prst="rect">
            <a:avLst/>
          </a:prstGeom>
          <a:noFill/>
        </p:spPr>
        <p:txBody>
          <a:bodyPr wrap="square" rtlCol="0">
            <a:spAutoFit/>
          </a:bodyPr>
          <a:lstStyle/>
          <a:p>
            <a:pPr marL="285750" indent="-285750">
              <a:buFont typeface="Arial"/>
              <a:buChar char="•"/>
            </a:pPr>
            <a:r>
              <a:rPr lang="fr-FR" b="1" dirty="0" err="1" smtClean="0"/>
              <a:t>Increase</a:t>
            </a:r>
            <a:r>
              <a:rPr lang="fr-FR" b="1" dirty="0" smtClean="0"/>
              <a:t> </a:t>
            </a:r>
            <a:r>
              <a:rPr lang="fr-FR" b="1" dirty="0" err="1" smtClean="0"/>
              <a:t>Understanding</a:t>
            </a:r>
            <a:endParaRPr lang="fr-FR" b="1" dirty="0" smtClean="0"/>
          </a:p>
          <a:p>
            <a:pPr marL="285750" indent="-285750">
              <a:buFont typeface="Arial"/>
              <a:buChar char="•"/>
            </a:pPr>
            <a:r>
              <a:rPr lang="fr-FR" b="1" dirty="0" err="1" smtClean="0"/>
              <a:t>Decreasing</a:t>
            </a:r>
            <a:r>
              <a:rPr lang="fr-FR" b="1" dirty="0" smtClean="0"/>
              <a:t> </a:t>
            </a:r>
            <a:r>
              <a:rPr lang="fr-FR" b="1" dirty="0" err="1" smtClean="0"/>
              <a:t>Demand</a:t>
            </a:r>
            <a:endParaRPr lang="fr-FR" b="1" dirty="0"/>
          </a:p>
        </p:txBody>
      </p:sp>
    </p:spTree>
    <p:extLst>
      <p:ext uri="{BB962C8B-B14F-4D97-AF65-F5344CB8AC3E}">
        <p14:creationId xmlns:p14="http://schemas.microsoft.com/office/powerpoint/2010/main" val="4096615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Supply of Information and TRS</a:t>
            </a:r>
            <a:endParaRPr lang="en-US" sz="3200" b="1" dirty="0"/>
          </a:p>
        </p:txBody>
      </p:sp>
      <p:sp>
        <p:nvSpPr>
          <p:cNvPr id="3" name="Content Placeholder 2"/>
          <p:cNvSpPr>
            <a:spLocks noGrp="1"/>
          </p:cNvSpPr>
          <p:nvPr>
            <p:ph idx="1"/>
          </p:nvPr>
        </p:nvSpPr>
        <p:spPr>
          <a:xfrm>
            <a:off x="574842" y="1600200"/>
            <a:ext cx="8111958" cy="4525963"/>
          </a:xfrm>
        </p:spPr>
        <p:txBody>
          <a:bodyPr/>
          <a:lstStyle/>
          <a:p>
            <a:endParaRPr lang="en-US" dirty="0" smtClean="0"/>
          </a:p>
          <a:p>
            <a:endParaRPr lang="en-US" dirty="0" smtClean="0"/>
          </a:p>
          <a:p>
            <a:endParaRPr lang="en-US" dirty="0"/>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21995" y="1741633"/>
            <a:ext cx="6100010" cy="4887766"/>
          </a:xfrm>
          <a:prstGeom prst="rect">
            <a:avLst/>
          </a:prstGeom>
        </p:spPr>
      </p:pic>
      <p:sp>
        <p:nvSpPr>
          <p:cNvPr id="5" name="TextBox 4"/>
          <p:cNvSpPr txBox="1"/>
          <p:nvPr/>
        </p:nvSpPr>
        <p:spPr>
          <a:xfrm>
            <a:off x="3124200" y="6260068"/>
            <a:ext cx="966931" cy="369332"/>
          </a:xfrm>
          <a:prstGeom prst="rect">
            <a:avLst/>
          </a:prstGeom>
          <a:noFill/>
        </p:spPr>
        <p:txBody>
          <a:bodyPr wrap="none" rtlCol="0">
            <a:spAutoFit/>
          </a:bodyPr>
          <a:lstStyle/>
          <a:p>
            <a:r>
              <a:rPr lang="fr-FR" dirty="0" err="1" smtClean="0"/>
              <a:t>Without</a:t>
            </a:r>
            <a:endParaRPr lang="fr-FR" dirty="0"/>
          </a:p>
        </p:txBody>
      </p:sp>
      <p:sp>
        <p:nvSpPr>
          <p:cNvPr id="6" name="TextBox 5"/>
          <p:cNvSpPr txBox="1"/>
          <p:nvPr/>
        </p:nvSpPr>
        <p:spPr>
          <a:xfrm>
            <a:off x="5791200" y="6260068"/>
            <a:ext cx="641597" cy="369332"/>
          </a:xfrm>
          <a:prstGeom prst="rect">
            <a:avLst/>
          </a:prstGeom>
          <a:noFill/>
        </p:spPr>
        <p:txBody>
          <a:bodyPr wrap="none" rtlCol="0">
            <a:spAutoFit/>
          </a:bodyPr>
          <a:lstStyle/>
          <a:p>
            <a:r>
              <a:rPr lang="fr-FR" dirty="0" err="1" smtClean="0"/>
              <a:t>With</a:t>
            </a:r>
            <a:endParaRPr lang="fr-FR" dirty="0"/>
          </a:p>
        </p:txBody>
      </p:sp>
      <p:sp>
        <p:nvSpPr>
          <p:cNvPr id="7" name="TextBox 6"/>
          <p:cNvSpPr txBox="1"/>
          <p:nvPr/>
        </p:nvSpPr>
        <p:spPr>
          <a:xfrm>
            <a:off x="5562600" y="3074769"/>
            <a:ext cx="2692400" cy="646331"/>
          </a:xfrm>
          <a:prstGeom prst="rect">
            <a:avLst/>
          </a:prstGeom>
          <a:noFill/>
        </p:spPr>
        <p:txBody>
          <a:bodyPr wrap="square" rtlCol="0">
            <a:spAutoFit/>
          </a:bodyPr>
          <a:lstStyle/>
          <a:p>
            <a:r>
              <a:rPr lang="fr-FR" b="1" dirty="0" smtClean="0"/>
              <a:t>TRS = Qualitative Information</a:t>
            </a:r>
            <a:endParaRPr lang="fr-FR" b="1" dirty="0"/>
          </a:p>
        </p:txBody>
      </p:sp>
    </p:spTree>
    <p:extLst>
      <p:ext uri="{BB962C8B-B14F-4D97-AF65-F5344CB8AC3E}">
        <p14:creationId xmlns:p14="http://schemas.microsoft.com/office/powerpoint/2010/main" val="4014859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Situation Demand</a:t>
            </a:r>
            <a:endParaRPr lang="en-US" sz="3200" b="1" dirty="0"/>
          </a:p>
        </p:txBody>
      </p:sp>
      <p:pic>
        <p:nvPicPr>
          <p:cNvPr id="6" name="Content Placeholder 5"/>
          <p:cNvPicPr>
            <a:picLocks noGrp="1" noChangeAspect="1"/>
          </p:cNvPicPr>
          <p:nvPr>
            <p:ph idx="1"/>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31984" r="-31984"/>
          <a:stretch>
            <a:fillRect/>
          </a:stretch>
        </p:blipFill>
        <p:spPr>
          <a:xfrm>
            <a:off x="-127459" y="1960192"/>
            <a:ext cx="9398919" cy="4593008"/>
          </a:xfrm>
        </p:spPr>
      </p:pic>
      <p:sp>
        <p:nvSpPr>
          <p:cNvPr id="4" name="TextBox 3"/>
          <p:cNvSpPr txBox="1"/>
          <p:nvPr/>
        </p:nvSpPr>
        <p:spPr>
          <a:xfrm>
            <a:off x="3124200" y="6260068"/>
            <a:ext cx="966931" cy="369332"/>
          </a:xfrm>
          <a:prstGeom prst="rect">
            <a:avLst/>
          </a:prstGeom>
          <a:noFill/>
        </p:spPr>
        <p:txBody>
          <a:bodyPr wrap="none" rtlCol="0">
            <a:spAutoFit/>
          </a:bodyPr>
          <a:lstStyle/>
          <a:p>
            <a:r>
              <a:rPr lang="fr-FR" dirty="0" err="1" smtClean="0"/>
              <a:t>Without</a:t>
            </a:r>
            <a:endParaRPr lang="fr-FR" dirty="0"/>
          </a:p>
        </p:txBody>
      </p:sp>
      <p:sp>
        <p:nvSpPr>
          <p:cNvPr id="5" name="TextBox 4"/>
          <p:cNvSpPr txBox="1"/>
          <p:nvPr/>
        </p:nvSpPr>
        <p:spPr>
          <a:xfrm>
            <a:off x="5791200" y="6260068"/>
            <a:ext cx="641597" cy="369332"/>
          </a:xfrm>
          <a:prstGeom prst="rect">
            <a:avLst/>
          </a:prstGeom>
          <a:noFill/>
        </p:spPr>
        <p:txBody>
          <a:bodyPr wrap="none" rtlCol="0">
            <a:spAutoFit/>
          </a:bodyPr>
          <a:lstStyle/>
          <a:p>
            <a:r>
              <a:rPr lang="fr-FR" dirty="0" err="1" smtClean="0"/>
              <a:t>With</a:t>
            </a:r>
            <a:endParaRPr lang="fr-FR" dirty="0"/>
          </a:p>
        </p:txBody>
      </p:sp>
    </p:spTree>
    <p:extLst>
      <p:ext uri="{BB962C8B-B14F-4D97-AF65-F5344CB8AC3E}">
        <p14:creationId xmlns:p14="http://schemas.microsoft.com/office/powerpoint/2010/main" val="791173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Understanding</a:t>
            </a:r>
            <a:endParaRPr lang="en-US" sz="3200" b="1" dirty="0"/>
          </a:p>
        </p:txBody>
      </p:sp>
      <p:pic>
        <p:nvPicPr>
          <p:cNvPr id="4" name="Content Placeholder 3"/>
          <p:cNvPicPr>
            <a:picLocks noGrp="1" noChangeAspect="1"/>
          </p:cNvPicPr>
          <p:nvPr>
            <p:ph idx="1"/>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31984" r="-31984"/>
          <a:stretch>
            <a:fillRect/>
          </a:stretch>
        </p:blipFill>
        <p:spPr>
          <a:xfrm>
            <a:off x="-174649" y="1863270"/>
            <a:ext cx="9493299" cy="4639129"/>
          </a:xfrm>
        </p:spPr>
      </p:pic>
      <p:sp>
        <p:nvSpPr>
          <p:cNvPr id="5" name="TextBox 4"/>
          <p:cNvSpPr txBox="1"/>
          <p:nvPr/>
        </p:nvSpPr>
        <p:spPr>
          <a:xfrm>
            <a:off x="3124200" y="6260068"/>
            <a:ext cx="966931" cy="369332"/>
          </a:xfrm>
          <a:prstGeom prst="rect">
            <a:avLst/>
          </a:prstGeom>
          <a:noFill/>
        </p:spPr>
        <p:txBody>
          <a:bodyPr wrap="none" rtlCol="0">
            <a:spAutoFit/>
          </a:bodyPr>
          <a:lstStyle/>
          <a:p>
            <a:r>
              <a:rPr lang="fr-FR" dirty="0" err="1" smtClean="0"/>
              <a:t>Without</a:t>
            </a:r>
            <a:endParaRPr lang="fr-FR" dirty="0"/>
          </a:p>
        </p:txBody>
      </p:sp>
      <p:sp>
        <p:nvSpPr>
          <p:cNvPr id="6" name="TextBox 5"/>
          <p:cNvSpPr txBox="1"/>
          <p:nvPr/>
        </p:nvSpPr>
        <p:spPr>
          <a:xfrm>
            <a:off x="5791200" y="6260068"/>
            <a:ext cx="641597" cy="369332"/>
          </a:xfrm>
          <a:prstGeom prst="rect">
            <a:avLst/>
          </a:prstGeom>
          <a:noFill/>
        </p:spPr>
        <p:txBody>
          <a:bodyPr wrap="none" rtlCol="0">
            <a:spAutoFit/>
          </a:bodyPr>
          <a:lstStyle/>
          <a:p>
            <a:r>
              <a:rPr lang="fr-FR" dirty="0" err="1" smtClean="0"/>
              <a:t>With</a:t>
            </a:r>
            <a:endParaRPr lang="fr-FR" dirty="0"/>
          </a:p>
        </p:txBody>
      </p:sp>
    </p:spTree>
    <p:extLst>
      <p:ext uri="{BB962C8B-B14F-4D97-AF65-F5344CB8AC3E}">
        <p14:creationId xmlns:p14="http://schemas.microsoft.com/office/powerpoint/2010/main" val="4271066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Usability </a:t>
            </a:r>
            <a:endParaRPr lang="en-US" sz="3200" b="1" dirty="0"/>
          </a:p>
        </p:txBody>
      </p:sp>
      <p:pic>
        <p:nvPicPr>
          <p:cNvPr id="5" name="Content Placeholder 4" descr="Screen Shot 2016-04-04 at 16.23.06.png"/>
          <p:cNvPicPr>
            <a:picLocks noGrp="1" noChangeAspect="1"/>
          </p:cNvPicPr>
          <p:nvPr>
            <p:ph idx="1"/>
          </p:nvPr>
        </p:nvPicPr>
        <p:blipFill rotWithShape="1">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p:blipFill>
        <p:spPr>
          <a:xfrm>
            <a:off x="61593" y="1901428"/>
            <a:ext cx="9082408" cy="3708262"/>
          </a:xfrm>
        </p:spPr>
      </p:pic>
    </p:spTree>
    <p:extLst>
      <p:ext uri="{BB962C8B-B14F-4D97-AF65-F5344CB8AC3E}">
        <p14:creationId xmlns:p14="http://schemas.microsoft.com/office/powerpoint/2010/main" val="2813022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Usability </a:t>
            </a:r>
            <a:endParaRPr lang="en-US" sz="3200" b="1" dirty="0"/>
          </a:p>
        </p:txBody>
      </p:sp>
      <p:pic>
        <p:nvPicPr>
          <p:cNvPr id="4" name="Content Placeholder 3"/>
          <p:cNvPicPr>
            <a:picLocks noGrp="1" noChangeAspect="1"/>
          </p:cNvPicPr>
          <p:nvPr>
            <p:ph idx="1"/>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31984" r="-31984"/>
          <a:stretch>
            <a:fillRect/>
          </a:stretch>
        </p:blipFill>
        <p:spPr>
          <a:xfrm>
            <a:off x="-200638" y="2104570"/>
            <a:ext cx="9545277" cy="4664529"/>
          </a:xfrm>
        </p:spPr>
      </p:pic>
      <p:sp>
        <p:nvSpPr>
          <p:cNvPr id="5" name="TextBox 4"/>
          <p:cNvSpPr txBox="1"/>
          <p:nvPr/>
        </p:nvSpPr>
        <p:spPr>
          <a:xfrm>
            <a:off x="2311400" y="3474303"/>
            <a:ext cx="2692400" cy="369332"/>
          </a:xfrm>
          <a:prstGeom prst="rect">
            <a:avLst/>
          </a:prstGeom>
          <a:noFill/>
        </p:spPr>
        <p:txBody>
          <a:bodyPr wrap="square" rtlCol="0">
            <a:spAutoFit/>
          </a:bodyPr>
          <a:lstStyle/>
          <a:p>
            <a:r>
              <a:rPr lang="fr-FR" b="1" dirty="0" smtClean="0"/>
              <a:t>SUS </a:t>
            </a:r>
            <a:r>
              <a:rPr lang="fr-FR" b="1" dirty="0" err="1" smtClean="0"/>
              <a:t>Threshold</a:t>
            </a:r>
            <a:r>
              <a:rPr lang="fr-FR" b="1" dirty="0" smtClean="0"/>
              <a:t> = 86</a:t>
            </a:r>
          </a:p>
        </p:txBody>
      </p:sp>
      <p:sp>
        <p:nvSpPr>
          <p:cNvPr id="6" name="TextBox 5"/>
          <p:cNvSpPr txBox="1"/>
          <p:nvPr/>
        </p:nvSpPr>
        <p:spPr>
          <a:xfrm>
            <a:off x="6121400" y="2774771"/>
            <a:ext cx="2692400" cy="369332"/>
          </a:xfrm>
          <a:prstGeom prst="rect">
            <a:avLst/>
          </a:prstGeom>
          <a:noFill/>
        </p:spPr>
        <p:txBody>
          <a:bodyPr wrap="square" rtlCol="0">
            <a:spAutoFit/>
          </a:bodyPr>
          <a:lstStyle/>
          <a:p>
            <a:r>
              <a:rPr lang="fr-FR" b="1" dirty="0" smtClean="0"/>
              <a:t>TRS &gt; 90</a:t>
            </a:r>
          </a:p>
        </p:txBody>
      </p:sp>
    </p:spTree>
    <p:extLst>
      <p:ext uri="{BB962C8B-B14F-4D97-AF65-F5344CB8AC3E}">
        <p14:creationId xmlns:p14="http://schemas.microsoft.com/office/powerpoint/2010/main" val="317812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pic>
        <p:nvPicPr>
          <p:cNvPr id="7" name="Content Placeholder 6" descr="Prototype.jpg"/>
          <p:cNvPicPr>
            <a:picLocks noGrp="1" noChangeAspect="1"/>
          </p:cNvPicPr>
          <p:nvPr>
            <p:ph sz="quarter" idx="4"/>
          </p:nvPr>
        </p:nvPicPr>
        <p:blipFill rotWithShape="1">
          <a:blip r:embed="rId2" cstate="screen">
            <a:extLst>
              <a:ext uri="{28A0092B-C50C-407E-A947-70E740481C1C}">
                <a14:useLocalDpi xmlns:a14="http://schemas.microsoft.com/office/drawing/2010/main"/>
              </a:ext>
            </a:extLst>
          </a:blip>
          <a:srcRect b="-522"/>
          <a:stretch/>
        </p:blipFill>
        <p:spPr>
          <a:xfrm>
            <a:off x="401053" y="1348676"/>
            <a:ext cx="8341894" cy="5395281"/>
          </a:xfrm>
        </p:spPr>
      </p:pic>
      <p:sp>
        <p:nvSpPr>
          <p:cNvPr id="9" name="Title 1"/>
          <p:cNvSpPr txBox="1">
            <a:spLocks/>
          </p:cNvSpPr>
          <p:nvPr/>
        </p:nvSpPr>
        <p:spPr>
          <a:xfrm>
            <a:off x="457200" y="855663"/>
            <a:ext cx="8229600" cy="8175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C00000"/>
                </a:solidFill>
                <a:latin typeface="Calibri" charset="0"/>
              </a:rPr>
              <a:t>Iterative Design</a:t>
            </a:r>
            <a:endParaRPr lang="en-US" sz="3200" b="1" dirty="0">
              <a:solidFill>
                <a:srgbClr val="C00000"/>
              </a:solidFill>
              <a:latin typeface="Calibri" charset="0"/>
            </a:endParaRPr>
          </a:p>
        </p:txBody>
      </p:sp>
    </p:spTree>
    <p:extLst>
      <p:ext uri="{BB962C8B-B14F-4D97-AF65-F5344CB8AC3E}">
        <p14:creationId xmlns:p14="http://schemas.microsoft.com/office/powerpoint/2010/main" val="876596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Papers (in press) </a:t>
            </a:r>
            <a:endParaRPr lang="en-US" sz="3200" b="1" dirty="0"/>
          </a:p>
        </p:txBody>
      </p:sp>
      <p:sp>
        <p:nvSpPr>
          <p:cNvPr id="3" name="Content Placeholder 2"/>
          <p:cNvSpPr>
            <a:spLocks noGrp="1"/>
          </p:cNvSpPr>
          <p:nvPr>
            <p:ph idx="1"/>
          </p:nvPr>
        </p:nvSpPr>
        <p:spPr/>
        <p:txBody>
          <a:bodyPr/>
          <a:lstStyle/>
          <a:p>
            <a:pPr lvl="0"/>
            <a:r>
              <a:rPr lang="en-US" sz="2000" dirty="0"/>
              <a:t>Kasdaglis, N., Bernard, T. (2016) Trajectory Recovery System: Angle of attack guidance for inflight loss of control. </a:t>
            </a:r>
            <a:r>
              <a:rPr lang="en-US" sz="2000" i="1" dirty="0"/>
              <a:t>The Proceedings of Human Computer Interaction International</a:t>
            </a:r>
            <a:r>
              <a:rPr lang="en-US" sz="2000" dirty="0"/>
              <a:t>, </a:t>
            </a:r>
            <a:r>
              <a:rPr lang="en-US" sz="2000" i="1" dirty="0"/>
              <a:t>Lecture notes of Computer Science and Lecture Notes in Artificial Intelligence (In press</a:t>
            </a:r>
            <a:r>
              <a:rPr lang="en-US" sz="2000" i="1" dirty="0" smtClean="0"/>
              <a:t>)</a:t>
            </a:r>
          </a:p>
          <a:p>
            <a:pPr lvl="0"/>
            <a:r>
              <a:rPr lang="en-GB" sz="2000" dirty="0" err="1"/>
              <a:t>Kasdaglis</a:t>
            </a:r>
            <a:r>
              <a:rPr lang="en-GB" sz="2000" dirty="0"/>
              <a:t>, N., </a:t>
            </a:r>
            <a:r>
              <a:rPr lang="en-GB" sz="2000" dirty="0" smtClean="0"/>
              <a:t>Bernard, T., Stephane, L. (2016) </a:t>
            </a:r>
            <a:r>
              <a:rPr lang="en-US" sz="2000" dirty="0" err="1" smtClean="0"/>
              <a:t>Affordant</a:t>
            </a:r>
            <a:r>
              <a:rPr lang="en-US" sz="2000" dirty="0" smtClean="0"/>
              <a:t> </a:t>
            </a:r>
            <a:r>
              <a:rPr lang="en-US" sz="2000" dirty="0"/>
              <a:t>Guidance for In-Flight Loss of Control: The Trajectory Recovery </a:t>
            </a:r>
            <a:r>
              <a:rPr lang="en-US" sz="2000" dirty="0" smtClean="0"/>
              <a:t>System. </a:t>
            </a:r>
            <a:r>
              <a:rPr lang="en-US" sz="2000" i="1" dirty="0" smtClean="0"/>
              <a:t>The proceedings of HCI-Aero 2016 (in press)</a:t>
            </a:r>
          </a:p>
          <a:p>
            <a:pPr lvl="0"/>
            <a:r>
              <a:rPr lang="en-GB" sz="2000" dirty="0" err="1" smtClean="0"/>
              <a:t>Kasdaglis</a:t>
            </a:r>
            <a:r>
              <a:rPr lang="en-GB" sz="2000" dirty="0"/>
              <a:t>, N., </a:t>
            </a:r>
            <a:r>
              <a:rPr lang="en-GB" sz="2000" dirty="0" err="1"/>
              <a:t>Stowers</a:t>
            </a:r>
            <a:r>
              <a:rPr lang="en-GB" sz="2000" dirty="0"/>
              <a:t>, K. </a:t>
            </a:r>
            <a:r>
              <a:rPr lang="en-US" sz="2000" dirty="0"/>
              <a:t>(2016) Human centered design: bridging the gap between human factors and system engineering. </a:t>
            </a:r>
            <a:r>
              <a:rPr lang="en-US" sz="2000" i="1" dirty="0"/>
              <a:t>The Proceedings of Human Computer Interaction International,</a:t>
            </a:r>
            <a:r>
              <a:rPr lang="en-US" sz="2000" dirty="0"/>
              <a:t> </a:t>
            </a:r>
            <a:r>
              <a:rPr lang="en-US" sz="2000" i="1" dirty="0"/>
              <a:t>Communications in Computer and Information Science (In press)  </a:t>
            </a:r>
            <a:endParaRPr lang="en-US" sz="2000" dirty="0"/>
          </a:p>
          <a:p>
            <a:pPr marL="0" indent="0">
              <a:buNone/>
            </a:pPr>
            <a:endParaRPr lang="en-US" dirty="0"/>
          </a:p>
        </p:txBody>
      </p:sp>
    </p:spTree>
    <p:extLst>
      <p:ext uri="{BB962C8B-B14F-4D97-AF65-F5344CB8AC3E}">
        <p14:creationId xmlns:p14="http://schemas.microsoft.com/office/powerpoint/2010/main" val="1593901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855663"/>
            <a:ext cx="8229600" cy="817562"/>
          </a:xfrm>
        </p:spPr>
        <p:txBody>
          <a:bodyPr>
            <a:normAutofit/>
          </a:bodyPr>
          <a:lstStyle/>
          <a:p>
            <a:r>
              <a:rPr lang="en-US" sz="3200" b="1" dirty="0">
                <a:solidFill>
                  <a:srgbClr val="C00000"/>
                </a:solidFill>
                <a:latin typeface="Calibri" charset="0"/>
              </a:rPr>
              <a:t>Questions?</a:t>
            </a:r>
          </a:p>
        </p:txBody>
      </p:sp>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4" name="Picture 3" descr="Sig_rev.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8" descr="HCDI logo - transp 550x200px - whit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TextBox 9"/>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pic>
        <p:nvPicPr>
          <p:cNvPr id="10248"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288" y="5249863"/>
            <a:ext cx="12668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95288" y="3541868"/>
            <a:ext cx="8580130" cy="923330"/>
          </a:xfrm>
          <a:prstGeom prst="rect">
            <a:avLst/>
          </a:prstGeom>
          <a:noFill/>
        </p:spPr>
        <p:txBody>
          <a:bodyPr wrap="square" rtlCol="0">
            <a:spAutoFit/>
          </a:bodyPr>
          <a:lstStyle/>
          <a:p>
            <a:r>
              <a:rPr lang="en-US" dirty="0" smtClean="0"/>
              <a:t>Entire video playlist: </a:t>
            </a:r>
            <a:r>
              <a:rPr lang="en-US" dirty="0" smtClean="0">
                <a:hlinkClick r:id="rId5"/>
              </a:rPr>
              <a:t>https://www.youtube.com/playlist?list=PLNapSN-_5IKHDvsE30GRiB_5JvGKiIs</a:t>
            </a:r>
            <a:r>
              <a:rPr lang="en-US" smtClean="0">
                <a:hlinkClick r:id="rId5"/>
              </a:rPr>
              <a:t>-B</a:t>
            </a:r>
            <a:endParaRPr lang="en-US"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457200" y="855663"/>
            <a:ext cx="8229600" cy="817562"/>
          </a:xfrm>
        </p:spPr>
        <p:txBody>
          <a:bodyPr>
            <a:normAutofit/>
          </a:bodyPr>
          <a:lstStyle/>
          <a:p>
            <a:r>
              <a:rPr lang="en-US" sz="3200" b="1" dirty="0">
                <a:solidFill>
                  <a:srgbClr val="C00000"/>
                </a:solidFill>
                <a:latin typeface="Calibri" charset="0"/>
              </a:rPr>
              <a:t>Project </a:t>
            </a:r>
            <a:r>
              <a:rPr lang="en-US" sz="3200" b="1" dirty="0" smtClean="0">
                <a:solidFill>
                  <a:srgbClr val="C00000"/>
                </a:solidFill>
                <a:latin typeface="Calibri" charset="0"/>
              </a:rPr>
              <a:t>Milestones</a:t>
            </a:r>
            <a:endParaRPr lang="en-US" sz="3200" b="1" dirty="0">
              <a:solidFill>
                <a:srgbClr val="C00000"/>
              </a:solidFill>
              <a:latin typeface="Calibri" charset="0"/>
            </a:endParaRPr>
          </a:p>
        </p:txBody>
      </p:sp>
      <p:sp>
        <p:nvSpPr>
          <p:cNvPr id="10" name="Content Placeholder 2"/>
          <p:cNvSpPr>
            <a:spLocks noGrp="1"/>
          </p:cNvSpPr>
          <p:nvPr>
            <p:ph idx="1"/>
          </p:nvPr>
        </p:nvSpPr>
        <p:spPr>
          <a:xfrm>
            <a:off x="457200" y="2206625"/>
            <a:ext cx="8450263" cy="3722688"/>
          </a:xfrm>
        </p:spPr>
        <p:txBody>
          <a:bodyPr rtlCol="0">
            <a:normAutofit/>
          </a:bodyPr>
          <a:lstStyle/>
          <a:p>
            <a:pPr lvl="1" fontAlgn="auto">
              <a:spcAft>
                <a:spcPts val="0"/>
              </a:spcAft>
              <a:buFont typeface="Wingdings" charset="2"/>
              <a:buChar char="ü"/>
              <a:defRPr/>
            </a:pPr>
            <a:r>
              <a:rPr lang="en-US" dirty="0" smtClean="0">
                <a:solidFill>
                  <a:srgbClr val="C00000"/>
                </a:solidFill>
                <a:ea typeface="+mn-ea"/>
              </a:rPr>
              <a:t> TRS Test Scenario Development</a:t>
            </a:r>
          </a:p>
          <a:p>
            <a:pPr lvl="1" fontAlgn="auto">
              <a:spcAft>
                <a:spcPts val="0"/>
              </a:spcAft>
              <a:buFont typeface="Wingdings" charset="2"/>
              <a:buChar char="ü"/>
              <a:defRPr/>
            </a:pPr>
            <a:r>
              <a:rPr lang="en-US" dirty="0" smtClean="0">
                <a:solidFill>
                  <a:srgbClr val="C00000"/>
                </a:solidFill>
                <a:ea typeface="+mn-ea"/>
              </a:rPr>
              <a:t> Algorithm Development and  Formalization</a:t>
            </a:r>
          </a:p>
          <a:p>
            <a:pPr lvl="1" fontAlgn="auto">
              <a:spcAft>
                <a:spcPts val="0"/>
              </a:spcAft>
              <a:buFont typeface="Wingdings" charset="2"/>
              <a:buChar char="ü"/>
              <a:defRPr/>
            </a:pPr>
            <a:r>
              <a:rPr lang="en-US" dirty="0" smtClean="0">
                <a:solidFill>
                  <a:srgbClr val="C00000"/>
                </a:solidFill>
                <a:ea typeface="+mn-ea"/>
              </a:rPr>
              <a:t> Software Integration into Simulator</a:t>
            </a:r>
          </a:p>
          <a:p>
            <a:pPr lvl="1" fontAlgn="auto">
              <a:spcAft>
                <a:spcPts val="0"/>
              </a:spcAft>
              <a:buFont typeface="Wingdings" charset="2"/>
              <a:buChar char="ü"/>
              <a:defRPr/>
            </a:pPr>
            <a:r>
              <a:rPr lang="en-US" dirty="0" smtClean="0">
                <a:solidFill>
                  <a:srgbClr val="C00000"/>
                </a:solidFill>
                <a:ea typeface="+mn-ea"/>
              </a:rPr>
              <a:t> Test Protocol Development with IRB Approval</a:t>
            </a:r>
          </a:p>
          <a:p>
            <a:pPr lvl="1" fontAlgn="auto">
              <a:spcAft>
                <a:spcPts val="0"/>
              </a:spcAft>
              <a:buFont typeface="Wingdings" charset="2"/>
              <a:buChar char="ü"/>
              <a:defRPr/>
            </a:pPr>
            <a:r>
              <a:rPr lang="en-US" dirty="0" smtClean="0">
                <a:solidFill>
                  <a:srgbClr val="C00000"/>
                </a:solidFill>
                <a:ea typeface="+mn-ea"/>
              </a:rPr>
              <a:t> Prototype </a:t>
            </a:r>
            <a:r>
              <a:rPr lang="en-US" dirty="0">
                <a:solidFill>
                  <a:srgbClr val="C00000"/>
                </a:solidFill>
                <a:ea typeface="+mn-ea"/>
              </a:rPr>
              <a:t>4.x  </a:t>
            </a:r>
            <a:r>
              <a:rPr lang="en-US" dirty="0" smtClean="0">
                <a:solidFill>
                  <a:srgbClr val="C00000"/>
                </a:solidFill>
                <a:ea typeface="+mn-ea"/>
              </a:rPr>
              <a:t>Testing</a:t>
            </a:r>
            <a:endParaRPr lang="en-US" dirty="0">
              <a:solidFill>
                <a:srgbClr val="C00000"/>
              </a:solidFill>
              <a:ea typeface="+mn-ea"/>
            </a:endParaRPr>
          </a:p>
          <a:p>
            <a:pPr lvl="1" fontAlgn="auto">
              <a:spcAft>
                <a:spcPts val="0"/>
              </a:spcAft>
              <a:buFont typeface="Wingdings" charset="2"/>
              <a:buChar char="ü"/>
              <a:defRPr/>
            </a:pPr>
            <a:endParaRPr lang="en-US" dirty="0" smtClean="0">
              <a:solidFill>
                <a:srgbClr val="C00000"/>
              </a:solidFill>
              <a:ea typeface="+mn-ea"/>
            </a:endParaRPr>
          </a:p>
          <a:p>
            <a:pPr lvl="1" fontAlgn="auto">
              <a:spcAft>
                <a:spcPts val="0"/>
              </a:spcAft>
              <a:buFont typeface="Arial"/>
              <a:buChar char="–"/>
              <a:defRPr/>
            </a:pPr>
            <a:endParaRPr lang="en-US" dirty="0" smtClean="0">
              <a:ea typeface="+mn-ea"/>
            </a:endParaRPr>
          </a:p>
        </p:txBody>
      </p:sp>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6" name="Picture 3" descr="Sig_rev.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8" descr="HCDI logo - transp 550x200px - whit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TextBox 10"/>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457200" y="1151857"/>
            <a:ext cx="8229600" cy="323850"/>
          </a:xfrm>
        </p:spPr>
        <p:txBody>
          <a:bodyPr>
            <a:normAutofit fontScale="90000"/>
          </a:bodyPr>
          <a:lstStyle/>
          <a:p>
            <a:r>
              <a:rPr lang="en-US" sz="3600" b="1" dirty="0" smtClean="0">
                <a:solidFill>
                  <a:srgbClr val="C00000"/>
                </a:solidFill>
                <a:latin typeface="Calibri" charset="0"/>
              </a:rPr>
              <a:t>TRS </a:t>
            </a:r>
            <a:r>
              <a:rPr lang="en-US" sz="3600" b="1" dirty="0">
                <a:solidFill>
                  <a:srgbClr val="C00000"/>
                </a:solidFill>
                <a:latin typeface="Calibri" charset="0"/>
              </a:rPr>
              <a:t>Test Scenario </a:t>
            </a:r>
            <a:r>
              <a:rPr lang="en-US" sz="3600" b="1" dirty="0" smtClean="0">
                <a:solidFill>
                  <a:srgbClr val="C00000"/>
                </a:solidFill>
                <a:latin typeface="Calibri" charset="0"/>
              </a:rPr>
              <a:t>Development</a:t>
            </a:r>
            <a:r>
              <a:rPr lang="en-US" sz="3200" b="1" dirty="0">
                <a:solidFill>
                  <a:srgbClr val="C00000"/>
                </a:solidFill>
                <a:latin typeface="Calibri" charset="0"/>
              </a:rPr>
              <a:t/>
            </a:r>
            <a:br>
              <a:rPr lang="en-US" sz="3200" b="1" dirty="0">
                <a:solidFill>
                  <a:srgbClr val="C00000"/>
                </a:solidFill>
                <a:latin typeface="Calibri" charset="0"/>
              </a:rPr>
            </a:br>
            <a:endParaRPr lang="en-US" sz="3200" dirty="0">
              <a:solidFill>
                <a:srgbClr val="C00000"/>
              </a:solidFill>
              <a:latin typeface="Calibri" charset="0"/>
            </a:endParaRPr>
          </a:p>
        </p:txBody>
      </p:sp>
      <p:sp>
        <p:nvSpPr>
          <p:cNvPr id="18" name="Content Placeholder 8"/>
          <p:cNvSpPr>
            <a:spLocks noGrp="1"/>
          </p:cNvSpPr>
          <p:nvPr>
            <p:ph idx="1"/>
          </p:nvPr>
        </p:nvSpPr>
        <p:spPr>
          <a:xfrm>
            <a:off x="0" y="1668463"/>
            <a:ext cx="5329321" cy="3951288"/>
          </a:xfrm>
        </p:spPr>
        <p:txBody>
          <a:bodyPr rtlCol="0">
            <a:normAutofit fontScale="62500" lnSpcReduction="20000"/>
          </a:bodyPr>
          <a:lstStyle/>
          <a:p>
            <a:pPr fontAlgn="auto">
              <a:spcAft>
                <a:spcPts val="0"/>
              </a:spcAft>
              <a:buFont typeface="Arial"/>
              <a:buChar char="•"/>
              <a:defRPr/>
            </a:pPr>
            <a:r>
              <a:rPr lang="en-US" dirty="0" smtClean="0">
                <a:ea typeface="+mn-ea"/>
                <a:cs typeface="+mn-cs"/>
              </a:rPr>
              <a:t>Goals: Scenarios to </a:t>
            </a:r>
            <a:r>
              <a:rPr lang="en-US" dirty="0">
                <a:ea typeface="+mn-ea"/>
                <a:cs typeface="+mn-cs"/>
              </a:rPr>
              <a:t>ensure:</a:t>
            </a:r>
          </a:p>
          <a:p>
            <a:pPr lvl="1" fontAlgn="auto">
              <a:spcAft>
                <a:spcPts val="0"/>
              </a:spcAft>
              <a:buFont typeface="Arial"/>
              <a:buChar char="–"/>
              <a:defRPr/>
            </a:pPr>
            <a:r>
              <a:rPr lang="en-US" dirty="0">
                <a:ea typeface="+mn-ea"/>
              </a:rPr>
              <a:t>Accurate, appropriate, and realistic scenarios based upon real operational situations </a:t>
            </a:r>
          </a:p>
          <a:p>
            <a:pPr lvl="1" fontAlgn="auto">
              <a:spcAft>
                <a:spcPts val="0"/>
              </a:spcAft>
              <a:buFont typeface="Arial"/>
              <a:buChar char="–"/>
              <a:defRPr/>
            </a:pPr>
            <a:r>
              <a:rPr lang="en-US" dirty="0" smtClean="0">
                <a:ea typeface="+mn-ea"/>
              </a:rPr>
              <a:t>TRS </a:t>
            </a:r>
            <a:r>
              <a:rPr lang="en-US" dirty="0">
                <a:ea typeface="+mn-ea"/>
              </a:rPr>
              <a:t>testing protocol incorporates appropriate controls and measures, for 4.x integrated evaluation.</a:t>
            </a:r>
          </a:p>
          <a:p>
            <a:pPr fontAlgn="auto">
              <a:spcAft>
                <a:spcPts val="0"/>
              </a:spcAft>
              <a:defRPr/>
            </a:pPr>
            <a:r>
              <a:rPr lang="en-US" dirty="0" smtClean="0"/>
              <a:t>Identify and develop three prototypical scenarios </a:t>
            </a:r>
          </a:p>
          <a:p>
            <a:pPr fontAlgn="auto">
              <a:spcAft>
                <a:spcPts val="0"/>
              </a:spcAft>
              <a:defRPr/>
            </a:pPr>
            <a:r>
              <a:rPr lang="en-US" dirty="0" smtClean="0"/>
              <a:t>Testing </a:t>
            </a:r>
            <a:r>
              <a:rPr lang="en-US" dirty="0"/>
              <a:t>and </a:t>
            </a:r>
            <a:r>
              <a:rPr lang="en-US" dirty="0" smtClean="0"/>
              <a:t>refinement </a:t>
            </a:r>
            <a:r>
              <a:rPr lang="en-US" dirty="0"/>
              <a:t>of </a:t>
            </a:r>
            <a:r>
              <a:rPr lang="en-US" dirty="0" smtClean="0"/>
              <a:t>scenario in 737 simulator</a:t>
            </a:r>
            <a:endParaRPr lang="en-US" dirty="0"/>
          </a:p>
          <a:p>
            <a:pPr lvl="1" fontAlgn="auto">
              <a:spcAft>
                <a:spcPts val="0"/>
              </a:spcAft>
              <a:defRPr/>
            </a:pPr>
            <a:r>
              <a:rPr lang="en-US" dirty="0"/>
              <a:t>Eliciting  Data  Mapping </a:t>
            </a:r>
            <a:r>
              <a:rPr lang="en-US" dirty="0" smtClean="0"/>
              <a:t>Requirements</a:t>
            </a:r>
          </a:p>
          <a:p>
            <a:pPr lvl="1" fontAlgn="auto">
              <a:spcAft>
                <a:spcPts val="0"/>
              </a:spcAft>
              <a:defRPr/>
            </a:pPr>
            <a:r>
              <a:rPr lang="en-US" dirty="0" smtClean="0">
                <a:ea typeface="+mn-ea"/>
              </a:rPr>
              <a:t>Mapping </a:t>
            </a:r>
            <a:r>
              <a:rPr lang="en-US" dirty="0">
                <a:ea typeface="+mn-ea"/>
              </a:rPr>
              <a:t>of flight parameters to aerodynamic flight profiles and to candidate crew behaviors.-&gt;</a:t>
            </a:r>
            <a:r>
              <a:rPr lang="en-US" u="sng" dirty="0">
                <a:ea typeface="+mn-ea"/>
              </a:rPr>
              <a:t>Algorithm Development  </a:t>
            </a:r>
          </a:p>
          <a:p>
            <a:pPr lvl="1" fontAlgn="auto">
              <a:spcAft>
                <a:spcPts val="0"/>
              </a:spcAft>
              <a:defRPr/>
            </a:pPr>
            <a:endParaRPr lang="en-US" dirty="0"/>
          </a:p>
        </p:txBody>
      </p:sp>
      <p:sp>
        <p:nvSpPr>
          <p:cNvPr id="4105" name="Content Placeholder 10"/>
          <p:cNvSpPr>
            <a:spLocks noGrp="1"/>
          </p:cNvSpPr>
          <p:nvPr>
            <p:ph sz="quarter" idx="4294967295"/>
          </p:nvPr>
        </p:nvSpPr>
        <p:spPr>
          <a:xfrm>
            <a:off x="5645150" y="1668463"/>
            <a:ext cx="3498850" cy="2270125"/>
          </a:xfrm>
        </p:spPr>
        <p:txBody>
          <a:bodyPr>
            <a:normAutofit fontScale="92500"/>
          </a:bodyPr>
          <a:lstStyle/>
          <a:p>
            <a:pPr fontAlgn="auto">
              <a:spcAft>
                <a:spcPts val="0"/>
              </a:spcAft>
              <a:defRPr/>
            </a:pPr>
            <a:r>
              <a:rPr lang="en-US" sz="1800" dirty="0"/>
              <a:t>Knowledge Elicitation of Experts:</a:t>
            </a:r>
          </a:p>
          <a:p>
            <a:pPr lvl="1" fontAlgn="auto">
              <a:spcAft>
                <a:spcPts val="0"/>
              </a:spcAft>
              <a:defRPr/>
            </a:pPr>
            <a:r>
              <a:rPr lang="en-US" sz="1800" dirty="0"/>
              <a:t>4 Active Professional </a:t>
            </a:r>
            <a:r>
              <a:rPr lang="en-US" sz="1800" dirty="0" smtClean="0"/>
              <a:t>Pilots</a:t>
            </a:r>
          </a:p>
          <a:p>
            <a:pPr lvl="1" fontAlgn="auto">
              <a:spcAft>
                <a:spcPts val="0"/>
              </a:spcAft>
              <a:defRPr/>
            </a:pPr>
            <a:r>
              <a:rPr lang="en-US" sz="1800" dirty="0" smtClean="0"/>
              <a:t>Critical Decision Method</a:t>
            </a:r>
            <a:endParaRPr lang="en-US" sz="1800" dirty="0"/>
          </a:p>
          <a:p>
            <a:pPr fontAlgn="auto">
              <a:spcAft>
                <a:spcPts val="0"/>
              </a:spcAft>
              <a:defRPr/>
            </a:pPr>
            <a:r>
              <a:rPr lang="en-US" sz="1800" dirty="0"/>
              <a:t>Synthesis: Eliciting Thematic Scenario Primitives</a:t>
            </a:r>
          </a:p>
          <a:p>
            <a:pPr lvl="1" fontAlgn="auto">
              <a:spcAft>
                <a:spcPts val="0"/>
              </a:spcAft>
              <a:defRPr/>
            </a:pPr>
            <a:r>
              <a:rPr lang="en-US" sz="1800" dirty="0"/>
              <a:t>Card Sorting Task</a:t>
            </a:r>
          </a:p>
          <a:p>
            <a:pPr lvl="1" fontAlgn="auto">
              <a:spcAft>
                <a:spcPts val="0"/>
              </a:spcAft>
              <a:defRPr/>
            </a:pPr>
            <a:r>
              <a:rPr lang="en-US" sz="1800" dirty="0"/>
              <a:t>Brainstorming</a:t>
            </a:r>
          </a:p>
          <a:p>
            <a:pPr marL="0" indent="0">
              <a:buNone/>
            </a:pPr>
            <a:endParaRPr lang="en-US" sz="2000" dirty="0">
              <a:latin typeface="Calibri" charset="0"/>
            </a:endParaRPr>
          </a:p>
        </p:txBody>
      </p:sp>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00" name="Picture 3" descr="Sig_rev.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8" descr="HCDI logo - transp 550x200px - whit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2" name="Text Placeholder 7"/>
          <p:cNvSpPr txBox="1">
            <a:spLocks/>
          </p:cNvSpPr>
          <p:nvPr/>
        </p:nvSpPr>
        <p:spPr bwMode="auto">
          <a:xfrm>
            <a:off x="867862" y="1344613"/>
            <a:ext cx="3133725"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dirty="0"/>
              <a:t>Description</a:t>
            </a:r>
          </a:p>
        </p:txBody>
      </p:sp>
      <p:sp>
        <p:nvSpPr>
          <p:cNvPr id="4107" name="Text Placeholder 9"/>
          <p:cNvSpPr txBox="1">
            <a:spLocks/>
          </p:cNvSpPr>
          <p:nvPr/>
        </p:nvSpPr>
        <p:spPr bwMode="auto">
          <a:xfrm>
            <a:off x="5494421" y="3942067"/>
            <a:ext cx="2765425"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dirty="0" smtClean="0"/>
              <a:t>Result</a:t>
            </a:r>
            <a:endParaRPr lang="en-US" sz="2400" b="1" dirty="0"/>
          </a:p>
        </p:txBody>
      </p:sp>
      <p:sp>
        <p:nvSpPr>
          <p:cNvPr id="4108" name="TextBox 22"/>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
        <p:nvSpPr>
          <p:cNvPr id="14" name="Text Placeholder 9"/>
          <p:cNvSpPr txBox="1">
            <a:spLocks/>
          </p:cNvSpPr>
          <p:nvPr/>
        </p:nvSpPr>
        <p:spPr bwMode="auto">
          <a:xfrm>
            <a:off x="5494421" y="1151857"/>
            <a:ext cx="2765425"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dirty="0" smtClean="0"/>
              <a:t>Method</a:t>
            </a:r>
            <a:endParaRPr lang="en-US" sz="2400" b="1" dirty="0"/>
          </a:p>
        </p:txBody>
      </p:sp>
      <p:sp>
        <p:nvSpPr>
          <p:cNvPr id="2" name="Rectangle 1"/>
          <p:cNvSpPr/>
          <p:nvPr/>
        </p:nvSpPr>
        <p:spPr>
          <a:xfrm>
            <a:off x="5494420" y="4540762"/>
            <a:ext cx="3649579" cy="1975926"/>
          </a:xfrm>
          <a:prstGeom prst="rect">
            <a:avLst/>
          </a:prstGeom>
        </p:spPr>
        <p:txBody>
          <a:bodyPr wrap="square">
            <a:spAutoFit/>
          </a:bodyPr>
          <a:lstStyle/>
          <a:p>
            <a:pPr marL="342900" lvl="0" indent="-342900" fontAlgn="auto">
              <a:spcBef>
                <a:spcPct val="20000"/>
              </a:spcBef>
              <a:spcAft>
                <a:spcPts val="0"/>
              </a:spcAft>
              <a:buFont typeface="Arial" charset="0"/>
              <a:buChar char="•"/>
              <a:defRPr/>
            </a:pPr>
            <a:r>
              <a:rPr lang="en-US" dirty="0">
                <a:solidFill>
                  <a:prstClr val="black"/>
                </a:solidFill>
                <a:latin typeface="Calibri"/>
              </a:rPr>
              <a:t>Three </a:t>
            </a:r>
            <a:r>
              <a:rPr lang="en-US" dirty="0" smtClean="0">
                <a:solidFill>
                  <a:prstClr val="black"/>
                </a:solidFill>
                <a:latin typeface="Calibri"/>
              </a:rPr>
              <a:t>Scenarios </a:t>
            </a:r>
          </a:p>
          <a:p>
            <a:pPr marL="800100" lvl="1" indent="-342900" fontAlgn="auto">
              <a:spcBef>
                <a:spcPct val="20000"/>
              </a:spcBef>
              <a:spcAft>
                <a:spcPts val="0"/>
              </a:spcAft>
              <a:buFont typeface="Arial" charset="0"/>
              <a:buChar char="•"/>
              <a:defRPr/>
            </a:pPr>
            <a:r>
              <a:rPr lang="en-US" dirty="0" smtClean="0">
                <a:solidFill>
                  <a:prstClr val="black"/>
                </a:solidFill>
                <a:latin typeface="Calibri"/>
              </a:rPr>
              <a:t>Nose High (Accelerated Stall)</a:t>
            </a:r>
          </a:p>
          <a:p>
            <a:pPr marL="800100" lvl="1" indent="-342900" fontAlgn="auto">
              <a:spcBef>
                <a:spcPct val="20000"/>
              </a:spcBef>
              <a:spcAft>
                <a:spcPts val="0"/>
              </a:spcAft>
              <a:buFont typeface="Arial" charset="0"/>
              <a:buChar char="•"/>
              <a:defRPr/>
            </a:pPr>
            <a:r>
              <a:rPr lang="en-US" dirty="0" smtClean="0">
                <a:solidFill>
                  <a:prstClr val="black"/>
                </a:solidFill>
                <a:latin typeface="Calibri"/>
              </a:rPr>
              <a:t>Unusual Attitude </a:t>
            </a:r>
          </a:p>
          <a:p>
            <a:pPr marL="800100" lvl="1" indent="-342900" fontAlgn="auto">
              <a:spcBef>
                <a:spcPct val="20000"/>
              </a:spcBef>
              <a:spcAft>
                <a:spcPts val="0"/>
              </a:spcAft>
              <a:buFont typeface="Arial" charset="0"/>
              <a:buChar char="•"/>
              <a:defRPr/>
            </a:pPr>
            <a:r>
              <a:rPr lang="en-US" dirty="0" smtClean="0">
                <a:solidFill>
                  <a:prstClr val="black"/>
                </a:solidFill>
                <a:latin typeface="Calibri"/>
              </a:rPr>
              <a:t>Nose Low (Gradual)</a:t>
            </a:r>
          </a:p>
          <a:p>
            <a:pPr lvl="1" fontAlgn="auto">
              <a:spcBef>
                <a:spcPct val="20000"/>
              </a:spcBef>
              <a:spcAft>
                <a:spcPts val="0"/>
              </a:spcAft>
              <a:defRPr/>
            </a:pPr>
            <a:endParaRPr lang="en-US" dirty="0" smtClean="0">
              <a:solidFill>
                <a:prstClr val="black"/>
              </a:solidFill>
              <a:latin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457200" y="1344613"/>
            <a:ext cx="8229600" cy="323850"/>
          </a:xfrm>
        </p:spPr>
        <p:txBody>
          <a:bodyPr>
            <a:noAutofit/>
          </a:bodyPr>
          <a:lstStyle/>
          <a:p>
            <a:r>
              <a:rPr lang="en-US" sz="3200" b="1" dirty="0" smtClean="0">
                <a:solidFill>
                  <a:srgbClr val="FF0000"/>
                </a:solidFill>
                <a:latin typeface="Calibri" charset="0"/>
              </a:rPr>
              <a:t>Algorithm </a:t>
            </a:r>
            <a:r>
              <a:rPr lang="en-US" sz="3200" b="1" dirty="0">
                <a:solidFill>
                  <a:srgbClr val="FF0000"/>
                </a:solidFill>
                <a:latin typeface="Calibri" charset="0"/>
              </a:rPr>
              <a:t>Development and  Formalization </a:t>
            </a:r>
            <a:endParaRPr lang="en-US" sz="3200" dirty="0">
              <a:solidFill>
                <a:srgbClr val="FF0000"/>
              </a:solidFill>
              <a:latin typeface="Calibri" charset="0"/>
            </a:endParaRPr>
          </a:p>
        </p:txBody>
      </p:sp>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4" name="Picture 3" descr="Sig_rev.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8" descr="HCDI logo - transp 550x200px - whit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2" name="TextBox 22"/>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
        <p:nvSpPr>
          <p:cNvPr id="7" name="Rectangle 6"/>
          <p:cNvSpPr/>
          <p:nvPr/>
        </p:nvSpPr>
        <p:spPr>
          <a:xfrm>
            <a:off x="188913" y="1818662"/>
            <a:ext cx="8813801" cy="4247317"/>
          </a:xfrm>
          <a:prstGeom prst="rect">
            <a:avLst/>
          </a:prstGeom>
        </p:spPr>
        <p:txBody>
          <a:bodyPr wrap="square">
            <a:spAutoFit/>
          </a:bodyPr>
          <a:lstStyle/>
          <a:p>
            <a:r>
              <a:rPr lang="en-US" dirty="0" smtClean="0"/>
              <a:t>Target Engagement and Disengagement</a:t>
            </a:r>
          </a:p>
          <a:p>
            <a:r>
              <a:rPr lang="en-US" dirty="0" smtClean="0"/>
              <a:t>TRS is animated by an aerodynamic algorithm. Exceeding critical angle of attack and slowing down to below stall speed are considered as the triggering elements, as shown in equation </a:t>
            </a:r>
          </a:p>
          <a:p>
            <a:endParaRPr lang="en-US" dirty="0" smtClean="0"/>
          </a:p>
          <a:p>
            <a:endParaRPr lang="en-US" dirty="0"/>
          </a:p>
          <a:p>
            <a:endParaRPr lang="en-US" dirty="0" smtClean="0"/>
          </a:p>
          <a:p>
            <a:r>
              <a:rPr lang="en-US" dirty="0" smtClean="0"/>
              <a:t> Another criterion that engages the TRS is the airspeed dropping below the stall speed. The second criterion is shown in equation 2.</a:t>
            </a:r>
          </a:p>
          <a:p>
            <a:endParaRPr lang="en-US" dirty="0"/>
          </a:p>
          <a:p>
            <a:endParaRPr lang="en-US" dirty="0" smtClean="0"/>
          </a:p>
          <a:p>
            <a:r>
              <a:rPr lang="en-US" dirty="0" smtClean="0"/>
              <a:t> Providing two independent triggering points for TRS increases safety by assuring more aspects of the incipient stall are acknowledged by the system. Disengagement criteria are defined by the triggering airspeed, a safe angle of attack (8º), and a safe vertical speed (100 feet per minute) demonstrating a gain in altitude. Initial testing demonstrated that these values were excellent and provided a successful recovery.</a:t>
            </a:r>
            <a:endParaRPr lang="en-US" dirty="0"/>
          </a:p>
        </p:txBody>
      </p:sp>
      <p:pic>
        <p:nvPicPr>
          <p:cNvPr id="19" name="image25.png"/>
          <p:cNvPicPr/>
          <p:nvPr/>
        </p:nvPicPr>
        <p:blipFill>
          <a:blip r:embed="rId4">
            <a:extLst>
              <a:ext uri="{28A0092B-C50C-407E-A947-70E740481C1C}">
                <a14:useLocalDpi xmlns:a14="http://schemas.microsoft.com/office/drawing/2010/main"/>
              </a:ext>
            </a:extLst>
          </a:blip>
          <a:srcRect/>
          <a:stretch>
            <a:fillRect/>
          </a:stretch>
        </p:blipFill>
        <p:spPr>
          <a:xfrm>
            <a:off x="774699" y="2606843"/>
            <a:ext cx="2500563" cy="601578"/>
          </a:xfrm>
          <a:prstGeom prst="rect">
            <a:avLst/>
          </a:prstGeom>
          <a:ln/>
        </p:spPr>
      </p:pic>
      <p:pic>
        <p:nvPicPr>
          <p:cNvPr id="22" name="image27.png"/>
          <p:cNvPicPr/>
          <p:nvPr/>
        </p:nvPicPr>
        <p:blipFill>
          <a:blip r:embed="rId5">
            <a:extLst>
              <a:ext uri="{28A0092B-C50C-407E-A947-70E740481C1C}">
                <a14:useLocalDpi xmlns:a14="http://schemas.microsoft.com/office/drawing/2010/main"/>
              </a:ext>
            </a:extLst>
          </a:blip>
          <a:srcRect/>
          <a:stretch>
            <a:fillRect/>
          </a:stretch>
        </p:blipFill>
        <p:spPr>
          <a:xfrm>
            <a:off x="1495425" y="4090735"/>
            <a:ext cx="1719346" cy="441159"/>
          </a:xfrm>
          <a:prstGeom prst="rect">
            <a:avLst/>
          </a:prstGeom>
          <a:ln/>
        </p:spPr>
      </p:pic>
    </p:spTree>
    <p:extLst>
      <p:ext uri="{BB962C8B-B14F-4D97-AF65-F5344CB8AC3E}">
        <p14:creationId xmlns:p14="http://schemas.microsoft.com/office/powerpoint/2010/main" val="3541520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457200" y="1344613"/>
            <a:ext cx="8229600" cy="323850"/>
          </a:xfrm>
        </p:spPr>
        <p:txBody>
          <a:bodyPr>
            <a:noAutofit/>
          </a:bodyPr>
          <a:lstStyle/>
          <a:p>
            <a:r>
              <a:rPr lang="en-US" sz="3200" b="1" dirty="0" smtClean="0">
                <a:solidFill>
                  <a:srgbClr val="FF0000"/>
                </a:solidFill>
                <a:latin typeface="Calibri" charset="0"/>
              </a:rPr>
              <a:t>Algorithm </a:t>
            </a:r>
            <a:r>
              <a:rPr lang="en-US" sz="3200" b="1" dirty="0">
                <a:solidFill>
                  <a:srgbClr val="FF0000"/>
                </a:solidFill>
                <a:latin typeface="Calibri" charset="0"/>
              </a:rPr>
              <a:t>Development and  Formalization </a:t>
            </a:r>
            <a:endParaRPr lang="en-US" sz="3200" dirty="0">
              <a:solidFill>
                <a:srgbClr val="FF0000"/>
              </a:solidFill>
              <a:latin typeface="Calibri" charset="0"/>
            </a:endParaRPr>
          </a:p>
        </p:txBody>
      </p:sp>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4" name="Picture 3" descr="Sig_rev.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8" descr="HCDI logo - transp 550x200px - whit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2" name="TextBox 22"/>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
        <p:nvSpPr>
          <p:cNvPr id="2" name="Rectangle 1"/>
          <p:cNvSpPr/>
          <p:nvPr/>
        </p:nvSpPr>
        <p:spPr>
          <a:xfrm>
            <a:off x="188912" y="2044005"/>
            <a:ext cx="8955087" cy="4524316"/>
          </a:xfrm>
          <a:prstGeom prst="rect">
            <a:avLst/>
          </a:prstGeom>
        </p:spPr>
        <p:txBody>
          <a:bodyPr wrap="square">
            <a:spAutoFit/>
          </a:bodyPr>
          <a:lstStyle/>
          <a:p>
            <a:r>
              <a:rPr lang="en-US" dirty="0" smtClean="0"/>
              <a:t>Target will </a:t>
            </a:r>
            <a:r>
              <a:rPr lang="en-US" dirty="0"/>
              <a:t>present itself at the point where the aircraft would experience zero angle of attack. This angle will constantly move, as the pitch attitude will decrease with the angle of attack </a:t>
            </a:r>
            <a:r>
              <a:rPr lang="en-US" dirty="0" smtClean="0"/>
              <a:t>shown.</a:t>
            </a:r>
            <a:r>
              <a:rPr lang="en-US" dirty="0"/>
              <a:t>	</a:t>
            </a:r>
            <a:endParaRPr lang="en-US" dirty="0" smtClean="0"/>
          </a:p>
          <a:p>
            <a:endParaRPr lang="en-US" dirty="0" smtClean="0"/>
          </a:p>
          <a:p>
            <a:r>
              <a:rPr lang="en-US" dirty="0" smtClean="0"/>
              <a:t>The </a:t>
            </a:r>
            <a:r>
              <a:rPr lang="en-US" dirty="0"/>
              <a:t>pitch attitude that the target displays on TRS, as shown in Equation 3, calculates the flight path angle of the aircraft. In order for the target to start increasing in pitch, a triggering airspeed has been decided to act as a criterion. The value for V2, (1.2Vs) was determined to be </a:t>
            </a:r>
            <a:r>
              <a:rPr lang="en-US" dirty="0" smtClean="0"/>
              <a:t>appropriate. </a:t>
            </a:r>
            <a:r>
              <a:rPr lang="en-US" dirty="0"/>
              <a:t>If the triggering velocity as well as the flight path angle criteria are achieved, TRS target begins its ascent.  </a:t>
            </a:r>
          </a:p>
          <a:p>
            <a:r>
              <a:rPr lang="en-US" dirty="0"/>
              <a:t>			</a:t>
            </a:r>
            <a:endParaRPr lang="en-US" dirty="0" smtClean="0"/>
          </a:p>
          <a:p>
            <a:endParaRPr lang="en-US" dirty="0"/>
          </a:p>
          <a:p>
            <a:r>
              <a:rPr lang="en-US" dirty="0"/>
              <a:t>B</a:t>
            </a:r>
            <a:r>
              <a:rPr lang="en-US" dirty="0" smtClean="0"/>
              <a:t>ank</a:t>
            </a:r>
            <a:r>
              <a:rPr lang="en-US" dirty="0"/>
              <a:t>-leveling </a:t>
            </a:r>
            <a:r>
              <a:rPr lang="en-US" dirty="0" smtClean="0"/>
              <a:t>guidance. A  mirror </a:t>
            </a:r>
            <a:r>
              <a:rPr lang="en-US" dirty="0"/>
              <a:t>equation was used to obtain the shifting of the target horizontally </a:t>
            </a:r>
            <a:r>
              <a:rPr lang="en-US" dirty="0" smtClean="0"/>
              <a:t>.</a:t>
            </a:r>
            <a:r>
              <a:rPr lang="en-US" dirty="0"/>
              <a:t>				</a:t>
            </a:r>
            <a:endParaRPr lang="en-US" dirty="0" smtClean="0"/>
          </a:p>
          <a:p>
            <a:endParaRPr lang="en-US" dirty="0"/>
          </a:p>
          <a:p>
            <a:endParaRPr lang="en-US" dirty="0" smtClean="0"/>
          </a:p>
          <a:p>
            <a:endParaRPr lang="en-US" dirty="0"/>
          </a:p>
        </p:txBody>
      </p:sp>
      <p:pic>
        <p:nvPicPr>
          <p:cNvPr id="12" name="image30.png"/>
          <p:cNvPicPr/>
          <p:nvPr/>
        </p:nvPicPr>
        <p:blipFill>
          <a:blip r:embed="rId4">
            <a:extLst>
              <a:ext uri="{28A0092B-C50C-407E-A947-70E740481C1C}">
                <a14:useLocalDpi xmlns:a14="http://schemas.microsoft.com/office/drawing/2010/main"/>
              </a:ext>
            </a:extLst>
          </a:blip>
          <a:srcRect/>
          <a:stretch>
            <a:fillRect/>
          </a:stretch>
        </p:blipFill>
        <p:spPr>
          <a:xfrm>
            <a:off x="3748506" y="2466472"/>
            <a:ext cx="1358232" cy="655053"/>
          </a:xfrm>
          <a:prstGeom prst="rect">
            <a:avLst/>
          </a:prstGeom>
          <a:ln/>
        </p:spPr>
      </p:pic>
      <p:pic>
        <p:nvPicPr>
          <p:cNvPr id="13" name="image29.png"/>
          <p:cNvPicPr/>
          <p:nvPr/>
        </p:nvPicPr>
        <p:blipFill>
          <a:blip r:embed="rId5">
            <a:extLst>
              <a:ext uri="{28A0092B-C50C-407E-A947-70E740481C1C}">
                <a14:useLocalDpi xmlns:a14="http://schemas.microsoft.com/office/drawing/2010/main"/>
              </a:ext>
            </a:extLst>
          </a:blip>
          <a:srcRect/>
          <a:stretch>
            <a:fillRect/>
          </a:stretch>
        </p:blipFill>
        <p:spPr>
          <a:xfrm>
            <a:off x="3748506" y="4384842"/>
            <a:ext cx="1844844" cy="728913"/>
          </a:xfrm>
          <a:prstGeom prst="rect">
            <a:avLst/>
          </a:prstGeom>
          <a:ln/>
        </p:spPr>
      </p:pic>
      <p:pic>
        <p:nvPicPr>
          <p:cNvPr id="14" name="image32.png"/>
          <p:cNvPicPr/>
          <p:nvPr/>
        </p:nvPicPr>
        <p:blipFill>
          <a:blip r:embed="rId6">
            <a:extLst>
              <a:ext uri="{28A0092B-C50C-407E-A947-70E740481C1C}">
                <a14:useLocalDpi xmlns:a14="http://schemas.microsoft.com/office/drawing/2010/main"/>
              </a:ext>
            </a:extLst>
          </a:blip>
          <a:srcRect/>
          <a:stretch>
            <a:fillRect/>
          </a:stretch>
        </p:blipFill>
        <p:spPr>
          <a:xfrm>
            <a:off x="3748506" y="5521157"/>
            <a:ext cx="1601538" cy="561474"/>
          </a:xfrm>
          <a:prstGeom prst="rect">
            <a:avLst/>
          </a:prstGeom>
          <a:ln/>
        </p:spPr>
      </p:pic>
    </p:spTree>
    <p:extLst>
      <p:ext uri="{BB962C8B-B14F-4D97-AF65-F5344CB8AC3E}">
        <p14:creationId xmlns:p14="http://schemas.microsoft.com/office/powerpoint/2010/main" val="1836257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457200" y="1344613"/>
            <a:ext cx="8229600" cy="323850"/>
          </a:xfrm>
        </p:spPr>
        <p:txBody>
          <a:bodyPr>
            <a:noAutofit/>
          </a:bodyPr>
          <a:lstStyle/>
          <a:p>
            <a:r>
              <a:rPr lang="en-US" sz="3200" b="1" dirty="0" smtClean="0">
                <a:solidFill>
                  <a:srgbClr val="FF0000"/>
                </a:solidFill>
                <a:latin typeface="Calibri" charset="0"/>
              </a:rPr>
              <a:t>Algorithm </a:t>
            </a:r>
            <a:r>
              <a:rPr lang="en-US" sz="3200" b="1" dirty="0">
                <a:solidFill>
                  <a:srgbClr val="FF0000"/>
                </a:solidFill>
                <a:latin typeface="Calibri" charset="0"/>
              </a:rPr>
              <a:t>Development and  Formalization </a:t>
            </a:r>
            <a:endParaRPr lang="en-US" sz="3200" dirty="0">
              <a:solidFill>
                <a:srgbClr val="FF0000"/>
              </a:solidFill>
              <a:latin typeface="Calibri" charset="0"/>
            </a:endParaRPr>
          </a:p>
        </p:txBody>
      </p:sp>
      <p:sp>
        <p:nvSpPr>
          <p:cNvPr id="4" name="Rectangle 3"/>
          <p:cNvSpPr/>
          <p:nvPr/>
        </p:nvSpPr>
        <p:spPr>
          <a:xfrm>
            <a:off x="0" y="0"/>
            <a:ext cx="9144000" cy="8350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6467475"/>
            <a:ext cx="9144000" cy="390525"/>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4" name="Picture 3" descr="Sig_rev.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8913" y="76200"/>
            <a:ext cx="33162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8" descr="HCDI logo - transp 550x200px - white.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1488" y="0"/>
            <a:ext cx="218122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2" name="TextBox 22"/>
          <p:cNvSpPr txBox="1">
            <a:spLocks noChangeArrowheads="1"/>
          </p:cNvSpPr>
          <p:nvPr/>
        </p:nvSpPr>
        <p:spPr bwMode="auto">
          <a:xfrm>
            <a:off x="1495425" y="6516688"/>
            <a:ext cx="600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400" i="1">
                <a:solidFill>
                  <a:schemeClr val="bg1"/>
                </a:solidFill>
              </a:rPr>
              <a:t>School of Human Centered Design, Innovation &amp; Art: Trajectory Recovery System</a:t>
            </a:r>
          </a:p>
        </p:txBody>
      </p:sp>
      <p:sp>
        <p:nvSpPr>
          <p:cNvPr id="7" name="Rectangle 6"/>
          <p:cNvSpPr/>
          <p:nvPr/>
        </p:nvSpPr>
        <p:spPr>
          <a:xfrm>
            <a:off x="0" y="2089466"/>
            <a:ext cx="9143999" cy="1323439"/>
          </a:xfrm>
          <a:prstGeom prst="rect">
            <a:avLst/>
          </a:prstGeom>
        </p:spPr>
        <p:txBody>
          <a:bodyPr wrap="square">
            <a:spAutoFit/>
          </a:bodyPr>
          <a:lstStyle/>
          <a:p>
            <a:r>
              <a:rPr lang="en-US" sz="1600" b="1" i="1" dirty="0" smtClean="0"/>
              <a:t>Observations 1: </a:t>
            </a:r>
            <a:r>
              <a:rPr lang="en-US" sz="1600" i="1" dirty="0" smtClean="0"/>
              <a:t>Although </a:t>
            </a:r>
            <a:r>
              <a:rPr lang="en-US" sz="1600" i="1" dirty="0"/>
              <a:t>our algorithmic approach allows the aircraft to recover, the angle of attack is much slower to decrease compared to the pitch attitude of the aircraft, causing the aircraft to accelerate to very high values</a:t>
            </a:r>
            <a:r>
              <a:rPr lang="en-US" sz="1600" dirty="0"/>
              <a:t>. </a:t>
            </a:r>
            <a:endParaRPr lang="en-US" sz="1600" dirty="0" smtClean="0"/>
          </a:p>
          <a:p>
            <a:r>
              <a:rPr lang="en-US" sz="1600" b="1" i="1" dirty="0" smtClean="0"/>
              <a:t>Solution: </a:t>
            </a:r>
            <a:r>
              <a:rPr lang="en-US" sz="1600" i="1" dirty="0" smtClean="0"/>
              <a:t>A </a:t>
            </a:r>
            <a:r>
              <a:rPr lang="en-US" sz="1600" i="1" dirty="0"/>
              <a:t>constant, or buffer, was therefore applied to the equation governing the location of the TRS target </a:t>
            </a:r>
            <a:r>
              <a:rPr lang="en-US" sz="1600" i="1" dirty="0" smtClean="0"/>
              <a:t>.</a:t>
            </a:r>
          </a:p>
        </p:txBody>
      </p:sp>
      <p:sp>
        <p:nvSpPr>
          <p:cNvPr id="16" name="Text Placeholder 7"/>
          <p:cNvSpPr txBox="1">
            <a:spLocks/>
          </p:cNvSpPr>
          <p:nvPr/>
        </p:nvSpPr>
        <p:spPr bwMode="auto">
          <a:xfrm>
            <a:off x="-1" y="1668463"/>
            <a:ext cx="5737977" cy="421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2400" b="1" dirty="0" smtClean="0"/>
              <a:t>Iterative Development: Expert Feedback </a:t>
            </a:r>
            <a:endParaRPr lang="en-US" sz="2400" b="1" dirty="0"/>
          </a:p>
        </p:txBody>
      </p:sp>
      <p:pic>
        <p:nvPicPr>
          <p:cNvPr id="17" name="image34.png"/>
          <p:cNvPicPr/>
          <p:nvPr/>
        </p:nvPicPr>
        <p:blipFill>
          <a:blip r:embed="rId5">
            <a:extLst>
              <a:ext uri="{28A0092B-C50C-407E-A947-70E740481C1C}">
                <a14:useLocalDpi xmlns:a14="http://schemas.microsoft.com/office/drawing/2010/main"/>
              </a:ext>
            </a:extLst>
          </a:blip>
          <a:srcRect/>
          <a:stretch>
            <a:fillRect/>
          </a:stretch>
        </p:blipFill>
        <p:spPr>
          <a:xfrm>
            <a:off x="3505199" y="2975815"/>
            <a:ext cx="1367381" cy="437090"/>
          </a:xfrm>
          <a:prstGeom prst="rect">
            <a:avLst/>
          </a:prstGeom>
          <a:ln/>
        </p:spPr>
      </p:pic>
      <p:sp>
        <p:nvSpPr>
          <p:cNvPr id="11" name="Rectangle 10"/>
          <p:cNvSpPr/>
          <p:nvPr/>
        </p:nvSpPr>
        <p:spPr>
          <a:xfrm>
            <a:off x="0" y="3491037"/>
            <a:ext cx="9002713" cy="1077218"/>
          </a:xfrm>
          <a:prstGeom prst="rect">
            <a:avLst/>
          </a:prstGeom>
        </p:spPr>
        <p:txBody>
          <a:bodyPr wrap="square">
            <a:spAutoFit/>
          </a:bodyPr>
          <a:lstStyle/>
          <a:p>
            <a:r>
              <a:rPr lang="en-US" sz="1600" b="1" i="1" dirty="0" smtClean="0"/>
              <a:t>Observation 2</a:t>
            </a:r>
            <a:r>
              <a:rPr lang="en-US" sz="1600" i="1" dirty="0" smtClean="0"/>
              <a:t>: The </a:t>
            </a:r>
            <a:r>
              <a:rPr lang="en-US" sz="1600" i="1" dirty="0"/>
              <a:t>trigger airspeed for </a:t>
            </a:r>
            <a:r>
              <a:rPr lang="en-US" sz="1600" i="1" dirty="0" smtClean="0"/>
              <a:t>recovery to account for “round-out maneuver”.</a:t>
            </a:r>
          </a:p>
          <a:p>
            <a:endParaRPr lang="en-US" sz="1600" i="1" dirty="0"/>
          </a:p>
          <a:p>
            <a:r>
              <a:rPr lang="en-US" sz="1600" b="1" i="1" dirty="0" smtClean="0"/>
              <a:t> Solution</a:t>
            </a:r>
            <a:r>
              <a:rPr lang="en-US" sz="1600" i="1" dirty="0" smtClean="0"/>
              <a:t>: Just </a:t>
            </a:r>
            <a:r>
              <a:rPr lang="en-US" sz="1600" i="1" dirty="0"/>
              <a:t>like the TRS target pitch position, a buffer was put in place </a:t>
            </a:r>
            <a:r>
              <a:rPr lang="en-US" sz="1600" i="1" dirty="0" smtClean="0"/>
              <a:t>to </a:t>
            </a:r>
            <a:r>
              <a:rPr lang="en-US" sz="1600" i="1" dirty="0"/>
              <a:t>allow for a more rapid recovery, given the fact that the target will begin to increase in pitch as the airplane reaches its position. </a:t>
            </a:r>
          </a:p>
        </p:txBody>
      </p:sp>
      <p:pic>
        <p:nvPicPr>
          <p:cNvPr id="21" name="image36.png"/>
          <p:cNvPicPr/>
          <p:nvPr/>
        </p:nvPicPr>
        <p:blipFill>
          <a:blip r:embed="rId6">
            <a:extLst>
              <a:ext uri="{28A0092B-C50C-407E-A947-70E740481C1C}">
                <a14:useLocalDpi xmlns:a14="http://schemas.microsoft.com/office/drawing/2010/main"/>
              </a:ext>
            </a:extLst>
          </a:blip>
          <a:srcRect/>
          <a:stretch>
            <a:fillRect/>
          </a:stretch>
        </p:blipFill>
        <p:spPr>
          <a:xfrm>
            <a:off x="3262313" y="4568255"/>
            <a:ext cx="2475664" cy="456153"/>
          </a:xfrm>
          <a:prstGeom prst="rect">
            <a:avLst/>
          </a:prstGeom>
          <a:ln/>
        </p:spPr>
      </p:pic>
      <p:sp>
        <p:nvSpPr>
          <p:cNvPr id="23" name="Rectangle 22"/>
          <p:cNvSpPr/>
          <p:nvPr/>
        </p:nvSpPr>
        <p:spPr>
          <a:xfrm>
            <a:off x="0" y="4990147"/>
            <a:ext cx="9144000" cy="1323439"/>
          </a:xfrm>
          <a:prstGeom prst="rect">
            <a:avLst/>
          </a:prstGeom>
        </p:spPr>
        <p:txBody>
          <a:bodyPr wrap="square">
            <a:spAutoFit/>
          </a:bodyPr>
          <a:lstStyle/>
          <a:p>
            <a:r>
              <a:rPr lang="en-US" sz="1600" b="1" i="1" dirty="0" smtClean="0"/>
              <a:t>Observation 3: </a:t>
            </a:r>
            <a:r>
              <a:rPr lang="en-US" sz="1600" i="1" dirty="0" smtClean="0"/>
              <a:t>Rate of ascent was not sufficient.</a:t>
            </a:r>
          </a:p>
          <a:p>
            <a:endParaRPr lang="en-US" sz="1600" i="1" dirty="0"/>
          </a:p>
          <a:p>
            <a:r>
              <a:rPr lang="en-US" sz="1600" b="1" i="1" dirty="0" smtClean="0"/>
              <a:t> Solution</a:t>
            </a:r>
            <a:r>
              <a:rPr lang="en-US" sz="1600" i="1" dirty="0" smtClean="0"/>
              <a:t>: </a:t>
            </a:r>
            <a:r>
              <a:rPr lang="en-US" sz="1600" dirty="0" smtClean="0"/>
              <a:t>The </a:t>
            </a:r>
            <a:r>
              <a:rPr lang="en-US" sz="1600" dirty="0"/>
              <a:t>last thoroughly tested value is the rate of ascent, which was decided to be 7 degrees per second. This was determined to be an aggressive enough pull up to allow a small loss in altitude.</a:t>
            </a:r>
          </a:p>
          <a:p>
            <a:endParaRPr lang="en-US" sz="1600" i="1" dirty="0"/>
          </a:p>
        </p:txBody>
      </p:sp>
    </p:spTree>
    <p:extLst>
      <p:ext uri="{BB962C8B-B14F-4D97-AF65-F5344CB8AC3E}">
        <p14:creationId xmlns:p14="http://schemas.microsoft.com/office/powerpoint/2010/main" val="236877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HCD">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HCD.thmx</Template>
  <TotalTime>5507</TotalTime>
  <Words>1452</Words>
  <Application>Microsoft Office PowerPoint</Application>
  <PresentationFormat>On-screen Show (4:3)</PresentationFormat>
  <Paragraphs>265</Paragraphs>
  <Slides>41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ＭＳ Ｐゴシック</vt:lpstr>
      <vt:lpstr>Arial</vt:lpstr>
      <vt:lpstr>Arial Bold</vt:lpstr>
      <vt:lpstr>Calibri</vt:lpstr>
      <vt:lpstr>Wingdings</vt:lpstr>
      <vt:lpstr>HCD</vt:lpstr>
      <vt:lpstr>Trajectory Recovery System (TRS)</vt:lpstr>
      <vt:lpstr>Agenda</vt:lpstr>
      <vt:lpstr>Summary of Work: TRS and HCD Solution</vt:lpstr>
      <vt:lpstr>PowerPoint Presentation</vt:lpstr>
      <vt:lpstr>Project Milestones</vt:lpstr>
      <vt:lpstr>TRS Test Scenario Development </vt:lpstr>
      <vt:lpstr>Algorithm Development and  Formalization </vt:lpstr>
      <vt:lpstr>Algorithm Development and  Formalization </vt:lpstr>
      <vt:lpstr>Algorithm Development and  Formalization </vt:lpstr>
      <vt:lpstr>Software Integration in the Simulator</vt:lpstr>
      <vt:lpstr>Interdisciplinary Effort</vt:lpstr>
      <vt:lpstr>Test Protocol Development with IRB Approval</vt:lpstr>
      <vt:lpstr>Apparatus</vt:lpstr>
      <vt:lpstr>Cameras  </vt:lpstr>
      <vt:lpstr>Data Stream</vt:lpstr>
      <vt:lpstr>Eye Tracking Ergoneers</vt:lpstr>
      <vt:lpstr>Eye Tracking Ergoneers</vt:lpstr>
      <vt:lpstr>PowerPoint Presentation</vt:lpstr>
      <vt:lpstr>EVALUATION Method</vt:lpstr>
      <vt:lpstr>TRS Testing</vt:lpstr>
      <vt:lpstr>TRS Testing</vt:lpstr>
      <vt:lpstr>TRS Testing</vt:lpstr>
      <vt:lpstr>Recovery Activity Without TRS</vt:lpstr>
      <vt:lpstr>Recovery Activity With TRS</vt:lpstr>
      <vt:lpstr>Analysis</vt:lpstr>
      <vt:lpstr>Performance</vt:lpstr>
      <vt:lpstr>Interactions</vt:lpstr>
      <vt:lpstr>Interactions &gt; Adjustments &gt; Discovery</vt:lpstr>
      <vt:lpstr>TRS and Subjective Workload</vt:lpstr>
      <vt:lpstr>PowerPoint Presentation</vt:lpstr>
      <vt:lpstr>PowerPoint Presentation</vt:lpstr>
      <vt:lpstr>Flight Employment</vt:lpstr>
      <vt:lpstr>Situation Awareness</vt:lpstr>
      <vt:lpstr>Situation Awareness Sub-components</vt:lpstr>
      <vt:lpstr>Supply of Information and TRS</vt:lpstr>
      <vt:lpstr>Situation Demand</vt:lpstr>
      <vt:lpstr>Understanding</vt:lpstr>
      <vt:lpstr>Usability </vt:lpstr>
      <vt:lpstr>Usability </vt:lpstr>
      <vt:lpstr>Papers (in press) </vt:lpstr>
      <vt:lpstr>Questions?</vt:lpstr>
    </vt:vector>
  </TitlesOfParts>
  <Company>Florida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INVESTIGATION ON THE EFFECTS OF FLAP CONFIGURATION CHANGES TO AIRCRAFT TRIM</dc:title>
  <dc:creator>Tiziano Bernard</dc:creator>
  <cp:lastModifiedBy>John M. Allen</cp:lastModifiedBy>
  <cp:revision>149</cp:revision>
  <dcterms:created xsi:type="dcterms:W3CDTF">2015-09-11T17:27:47Z</dcterms:created>
  <dcterms:modified xsi:type="dcterms:W3CDTF">2016-06-11T17:16:32Z</dcterms:modified>
</cp:coreProperties>
</file>