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6" r:id="rId2"/>
    <p:sldId id="354" r:id="rId3"/>
    <p:sldId id="344" r:id="rId4"/>
    <p:sldId id="345" r:id="rId5"/>
    <p:sldId id="346" r:id="rId6"/>
    <p:sldId id="319" r:id="rId7"/>
    <p:sldId id="336" r:id="rId8"/>
    <p:sldId id="356" r:id="rId9"/>
    <p:sldId id="320" r:id="rId10"/>
    <p:sldId id="322" r:id="rId11"/>
    <p:sldId id="348" r:id="rId12"/>
    <p:sldId id="349" r:id="rId13"/>
    <p:sldId id="350" r:id="rId14"/>
    <p:sldId id="278" r:id="rId15"/>
    <p:sldId id="351" r:id="rId16"/>
    <p:sldId id="343" r:id="rId17"/>
    <p:sldId id="341" r:id="rId18"/>
    <p:sldId id="342" r:id="rId19"/>
    <p:sldId id="347" r:id="rId20"/>
    <p:sldId id="338" r:id="rId21"/>
    <p:sldId id="357" r:id="rId22"/>
    <p:sldId id="353" r:id="rId23"/>
    <p:sldId id="334"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5DB581"/>
    <a:srgbClr val="679BDB"/>
    <a:srgbClr val="7AB9C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0544" autoAdjust="0"/>
  </p:normalViewPr>
  <p:slideViewPr>
    <p:cSldViewPr>
      <p:cViewPr>
        <p:scale>
          <a:sx n="70" d="100"/>
          <a:sy n="70" d="100"/>
        </p:scale>
        <p:origin x="-1164" y="-9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8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A549BAC-BB71-483B-8C3A-2EFCE7A68EF1}" type="datetimeFigureOut">
              <a:rPr lang="en-US" smtClean="0"/>
              <a:pPr/>
              <a:t>3/15/2013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E5D11B0-EFE9-42B7-A2B2-3BF8E1B88C52}" type="slidenum">
              <a:rPr lang="en-US" smtClean="0"/>
              <a:pPr/>
              <a:t>‹#›</a:t>
            </a:fld>
            <a:endParaRPr lang="en-US" dirty="0"/>
          </a:p>
        </p:txBody>
      </p:sp>
    </p:spTree>
    <p:extLst>
      <p:ext uri="{BB962C8B-B14F-4D97-AF65-F5344CB8AC3E}">
        <p14:creationId xmlns="" xmlns:p14="http://schemas.microsoft.com/office/powerpoint/2010/main" val="1689319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F987331-6EAF-4622-8A8C-E557CF3408A1}" type="datetimeFigureOut">
              <a:rPr lang="en-US" smtClean="0"/>
              <a:pPr/>
              <a:t>3/15/2013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9745A76-1CD1-40AF-89EC-AE5ACAE626C3}" type="slidenum">
              <a:rPr lang="en-US" smtClean="0"/>
              <a:pPr/>
              <a:t>‹#›</a:t>
            </a:fld>
            <a:endParaRPr lang="en-US" dirty="0"/>
          </a:p>
        </p:txBody>
      </p:sp>
    </p:spTree>
    <p:extLst>
      <p:ext uri="{BB962C8B-B14F-4D97-AF65-F5344CB8AC3E}">
        <p14:creationId xmlns="" xmlns:p14="http://schemas.microsoft.com/office/powerpoint/2010/main" val="2275227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The professional development shall Include assisting students with learning challenges to meet those standards (such as through accommodations and assistive technology).</a:t>
            </a:r>
          </a:p>
          <a:p>
            <a:pPr>
              <a:buFont typeface="Arial" pitchFamily="34" charset="0"/>
              <a:buChar char="•"/>
            </a:pPr>
            <a:r>
              <a:rPr lang="en-US" dirty="0" smtClean="0"/>
              <a:t>Implementation should include assisting students with learning challenges to meet the standards. </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5E45013A-DDC4-45B5-A2EC-9CC04BD6BE54}" type="slidenum">
              <a:rPr lang="en-US" smtClean="0"/>
              <a:pPr>
                <a:defRPr/>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lIns="93172" tIns="46587" rIns="93172" bIns="46587">
            <a:normAutofit fontScale="47500" lnSpcReduction="20000"/>
          </a:bodyPr>
          <a:lstStyle/>
          <a:p>
            <a:pPr>
              <a:spcBef>
                <a:spcPts val="1834"/>
              </a:spcBef>
              <a:buClr>
                <a:srgbClr val="8F23B3"/>
              </a:buClr>
            </a:pPr>
            <a:r>
              <a:rPr lang="en-US" u="sng" dirty="0" smtClean="0"/>
              <a:t>TALKING POINTS</a:t>
            </a:r>
          </a:p>
          <a:p>
            <a:pPr>
              <a:spcBef>
                <a:spcPts val="1834"/>
              </a:spcBef>
              <a:buClr>
                <a:srgbClr val="8F23B3"/>
              </a:buClr>
            </a:pPr>
            <a:r>
              <a:rPr lang="en-US" dirty="0" smtClean="0"/>
              <a:t> </a:t>
            </a:r>
          </a:p>
          <a:p>
            <a:pPr>
              <a:spcBef>
                <a:spcPts val="1834"/>
              </a:spcBef>
              <a:buClr>
                <a:srgbClr val="8F23B3"/>
              </a:buClr>
            </a:pPr>
            <a:r>
              <a:rPr lang="en-US" dirty="0" smtClean="0"/>
              <a:t>PARCC is an alliance of 23states, educating nearly 25 million students, that are working together to develop a common set of K-12 assessments in English and math anchored in what it takes to be ready for college and careers. PARCC is led by 19 governing board states (and D.C.) represented in Dark Blue. </a:t>
            </a:r>
          </a:p>
          <a:p>
            <a:pPr>
              <a:spcBef>
                <a:spcPts val="1834"/>
              </a:spcBef>
              <a:buClr>
                <a:srgbClr val="8F23B3"/>
              </a:buClr>
            </a:pPr>
            <a:endParaRPr lang="en-US" dirty="0" smtClean="0"/>
          </a:p>
          <a:p>
            <a:pPr>
              <a:spcBef>
                <a:spcPts val="1834"/>
              </a:spcBef>
              <a:buClr>
                <a:srgbClr val="8F23B3"/>
              </a:buClr>
            </a:pPr>
            <a:endParaRPr lang="en-US" dirty="0" smtClean="0"/>
          </a:p>
          <a:p>
            <a:pPr>
              <a:spcBef>
                <a:spcPts val="1834"/>
              </a:spcBef>
              <a:buClr>
                <a:srgbClr val="8F23B3"/>
              </a:buClr>
            </a:pPr>
            <a:r>
              <a:rPr lang="en-US" dirty="0" smtClean="0"/>
              <a:t>CLICK: Achieve is the project manager for PARCC, essentially serving as the staff for the consortium and coordinating the work.   Collectively the PARCC states educate nearly 25 million students.</a:t>
            </a:r>
          </a:p>
          <a:p>
            <a:pPr marL="0" lvl="1">
              <a:spcAft>
                <a:spcPts val="599"/>
              </a:spcAft>
              <a:buClr>
                <a:srgbClr val="8F23B3"/>
              </a:buClr>
            </a:pPr>
            <a:endParaRPr lang="en-US" dirty="0" smtClean="0"/>
          </a:p>
          <a:p>
            <a:pPr marL="0" lvl="1">
              <a:spcAft>
                <a:spcPts val="599"/>
              </a:spcAft>
              <a:buClr>
                <a:srgbClr val="8F23B3"/>
              </a:buClr>
            </a:pPr>
            <a:r>
              <a:rPr lang="en-US" dirty="0" smtClean="0"/>
              <a:t>Governing States will pilot and field test the assessment system components over the next three years and administer the new assessment system during the 2014-15 school year. Governing States will use the results from the PARCC assessments in their state accountability systems</a:t>
            </a:r>
          </a:p>
          <a:p>
            <a:pPr marL="0" lvl="1">
              <a:spcAft>
                <a:spcPts val="599"/>
              </a:spcAft>
              <a:buClr>
                <a:srgbClr val="8F23B3"/>
              </a:buClr>
            </a:pPr>
            <a:endParaRPr lang="en-US" dirty="0" smtClean="0"/>
          </a:p>
          <a:p>
            <a:pPr marL="0" lvl="1">
              <a:spcAft>
                <a:spcPts val="599"/>
              </a:spcAft>
              <a:buClr>
                <a:srgbClr val="8F23B3"/>
              </a:buClr>
            </a:pPr>
            <a:r>
              <a:rPr lang="en-US" dirty="0" smtClean="0"/>
              <a:t>The chief state school officers of the Governing States serve on the PARCC Governing Board and make decisions on behalf of the Partnership on major policies and operational procedures </a:t>
            </a:r>
          </a:p>
          <a:p>
            <a:pPr>
              <a:spcAft>
                <a:spcPts val="599"/>
              </a:spcAft>
              <a:buClr>
                <a:srgbClr val="8F23B3"/>
              </a:buClr>
            </a:pPr>
            <a:endParaRPr lang="en-US" dirty="0" smtClean="0"/>
          </a:p>
          <a:p>
            <a:pPr>
              <a:spcAft>
                <a:spcPts val="599"/>
              </a:spcAft>
              <a:buClr>
                <a:srgbClr val="8F23B3"/>
              </a:buClr>
            </a:pPr>
            <a:r>
              <a:rPr lang="en-US" dirty="0" smtClean="0"/>
              <a:t>Participating States (light blue) provide staff to serve on PARCC’s design committees, working groups, and other task forces established by the Governing Board to conduct the work necessary to design and develop PARCC’s proposed assessment system. By 2014–15, any state that remains in PARCC must commit to statewide implementation and administration of the Partnership’s assessment system  Any PARCC Participating State prepared to make the commitments and take on the responsibilities of a Governing State can become one</a:t>
            </a:r>
          </a:p>
          <a:p>
            <a:pPr>
              <a:spcAft>
                <a:spcPts val="599"/>
              </a:spcAft>
              <a:buClr>
                <a:srgbClr val="8F23B3"/>
              </a:buClr>
            </a:pPr>
            <a:endParaRPr lang="en-US" dirty="0" smtClean="0"/>
          </a:p>
          <a:p>
            <a:pPr>
              <a:spcAft>
                <a:spcPts val="599"/>
              </a:spcAft>
              <a:buClr>
                <a:srgbClr val="8F23B3"/>
              </a:buClr>
            </a:pPr>
            <a:r>
              <a:rPr lang="en-US" u="sng" dirty="0" smtClean="0"/>
              <a:t>NOTES</a:t>
            </a:r>
          </a:p>
          <a:p>
            <a:endParaRPr lang="en-US" dirty="0" smtClean="0"/>
          </a:p>
          <a:p>
            <a:pPr>
              <a:buFontTx/>
              <a:buChar char="•"/>
            </a:pPr>
            <a:r>
              <a:rPr lang="en-US" b="1" dirty="0" smtClean="0"/>
              <a:t>Governing Board: </a:t>
            </a:r>
            <a:r>
              <a:rPr lang="en-US" dirty="0" smtClean="0"/>
              <a:t>Comprised of K-12 chiefs from Governing Board States</a:t>
            </a:r>
          </a:p>
          <a:p>
            <a:pPr>
              <a:buFontTx/>
              <a:buChar char="•"/>
            </a:pPr>
            <a:r>
              <a:rPr lang="en-US" b="1" dirty="0" smtClean="0"/>
              <a:t>Technical Advisory Committee: </a:t>
            </a:r>
            <a:r>
              <a:rPr lang="en-US" dirty="0" smtClean="0"/>
              <a:t>Comprised of state/national assessment experts</a:t>
            </a:r>
          </a:p>
          <a:p>
            <a:pPr>
              <a:buFontTx/>
              <a:buChar char="•"/>
            </a:pPr>
            <a:r>
              <a:rPr lang="en-US" b="1" dirty="0" smtClean="0"/>
              <a:t>Leadership Team: </a:t>
            </a:r>
            <a:r>
              <a:rPr lang="en-US" dirty="0" smtClean="0"/>
              <a:t>Comprised of delegates of K-12 chiefs from Governing Board States (e.g., Assoc. Supt for Curriculum, Assessment and/or Instruction)</a:t>
            </a:r>
          </a:p>
          <a:p>
            <a:pPr>
              <a:buFontTx/>
              <a:buChar char="•"/>
            </a:pPr>
            <a:r>
              <a:rPr lang="en-US" b="1" dirty="0" smtClean="0"/>
              <a:t>ACCR: </a:t>
            </a:r>
            <a:r>
              <a:rPr lang="en-US" dirty="0" smtClean="0"/>
              <a:t>Comprised of national and state postsecondary leaders</a:t>
            </a:r>
          </a:p>
          <a:p>
            <a:pPr>
              <a:buFontTx/>
              <a:buChar char="•"/>
            </a:pPr>
            <a:r>
              <a:rPr lang="en-US" b="1" dirty="0" smtClean="0"/>
              <a:t>Operational Working Groups: </a:t>
            </a:r>
            <a:r>
              <a:rPr lang="en-US" dirty="0" smtClean="0"/>
              <a:t>Comprised of national, state, and local experts and leaders in their specific areas of expertise</a:t>
            </a:r>
          </a:p>
          <a:p>
            <a:endParaRPr lang="en-US" dirty="0" smtClean="0"/>
          </a:p>
        </p:txBody>
      </p:sp>
      <p:sp>
        <p:nvSpPr>
          <p:cNvPr id="46084" name="Slide Number Placeholder 3"/>
          <p:cNvSpPr txBox="1">
            <a:spLocks noGrp="1"/>
          </p:cNvSpPr>
          <p:nvPr/>
        </p:nvSpPr>
        <p:spPr bwMode="auto">
          <a:xfrm>
            <a:off x="3972560" y="8831580"/>
            <a:ext cx="3037840" cy="464820"/>
          </a:xfrm>
          <a:prstGeom prst="rect">
            <a:avLst/>
          </a:prstGeom>
          <a:noFill/>
          <a:ln w="9525">
            <a:noFill/>
            <a:miter lim="800000"/>
            <a:headEnd/>
            <a:tailEnd/>
          </a:ln>
        </p:spPr>
        <p:txBody>
          <a:bodyPr lIns="93172" tIns="46587" rIns="93172" bIns="46587" anchor="b"/>
          <a:lstStyle/>
          <a:p>
            <a:pPr algn="r" defTabSz="913980"/>
            <a:fld id="{FF02CDA3-6A1D-43FB-B228-28646EC04A9F}" type="slidenum">
              <a:rPr lang="en-US" sz="1200">
                <a:latin typeface="Arial" charset="0"/>
              </a:rPr>
              <a:pPr algn="r" defTabSz="913980"/>
              <a:t>14</a:t>
            </a:fld>
            <a:endParaRPr lang="en-US" sz="1200" dirty="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745A76-1CD1-40AF-89EC-AE5ACAE626C3}" type="slidenum">
              <a:rPr lang="en-US" smtClean="0"/>
              <a:pPr/>
              <a:t>16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745A76-1CD1-40AF-89EC-AE5ACAE626C3}" type="slidenum">
              <a:rPr lang="en-US" smtClean="0"/>
              <a:pPr/>
              <a:t>17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745A76-1CD1-40AF-89EC-AE5ACAE626C3}" type="slidenum">
              <a:rPr lang="en-US" smtClean="0"/>
              <a:pPr/>
              <a:t>18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3EAA1C-B5D2-4CB8-98D3-8083A92DFC35}" type="datetime1">
              <a:rPr lang="en-US" smtClean="0"/>
              <a:pPr/>
              <a:t>3/15/2013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A62B31-28CF-450D-8E0D-BFBFB98AD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5DE2B1-77AB-4ED3-BF8C-C51ECF562E79}" type="datetime1">
              <a:rPr lang="en-US" smtClean="0"/>
              <a:pPr/>
              <a:t>3/15/2013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A62B31-28CF-450D-8E0D-BFBFB98AD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A74A8-93BE-4EB2-9E39-19FF5A49ADC4}" type="datetime1">
              <a:rPr lang="en-US" smtClean="0"/>
              <a:pPr/>
              <a:t>3/15/2013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A62B31-28CF-450D-8E0D-BFBFB98AD09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929D8028-F0E0-4FEC-99BA-B9CBDD256D92}" type="datetime1">
              <a:rPr lang="en-US"/>
              <a:pPr>
                <a:defRPr/>
              </a:pPr>
              <a:t>3/15/2013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D1B5272-E3BA-45E3-A6F7-D152E1E1E87D}" type="slidenum">
              <a:rPr lang="en-US"/>
              <a:pPr>
                <a:defRPr/>
              </a:pPr>
              <a:t>‹#›</a:t>
            </a:fld>
            <a:endParaRPr lang="en-US" dirty="0"/>
          </a:p>
        </p:txBody>
      </p:sp>
    </p:spTree>
    <p:extLst>
      <p:ext uri="{BB962C8B-B14F-4D97-AF65-F5344CB8AC3E}">
        <p14:creationId xmlns="" xmlns:p14="http://schemas.microsoft.com/office/powerpoint/2010/main" val="2868026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FC53C1E-EA2A-4099-BDC8-9BCDAEB0229E}" type="slidenum">
              <a:rPr lang="en-US" smtClean="0"/>
              <a:pPr/>
              <a:t>‹#›</a:t>
            </a:fld>
            <a:endParaRPr lang="en-US" dirty="0"/>
          </a:p>
        </p:txBody>
      </p:sp>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3A8856-8A69-44F1-A0DB-2A2EE07D41A5}" type="datetime1">
              <a:rPr lang="en-US" smtClean="0"/>
              <a:pPr/>
              <a:t>3/15/2013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A62B31-28CF-450D-8E0D-BFBFB98AD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9DB12E-1664-47E2-8572-D479A748BB0D}" type="datetime1">
              <a:rPr lang="en-US" smtClean="0"/>
              <a:pPr/>
              <a:t>3/15/2013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A62B31-28CF-450D-8E0D-BFBFB98AD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FED062-7AF4-4FA4-8C31-1CBA71C0905A}" type="datetime1">
              <a:rPr lang="en-US" smtClean="0"/>
              <a:pPr/>
              <a:t>3/15/2013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A62B31-28CF-450D-8E0D-BFBFB98AD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C3BD08-C48F-477B-9EA0-64CA4966933B}" type="datetime1">
              <a:rPr lang="en-US" smtClean="0"/>
              <a:pPr/>
              <a:t>3/15/2013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CA62B31-28CF-450D-8E0D-BFBFB98AD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2EC70C-7429-455C-A188-9F9D3C21B725}" type="datetime1">
              <a:rPr lang="en-US" smtClean="0"/>
              <a:pPr/>
              <a:t>3/15/2013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CA62B31-28CF-450D-8E0D-BFBFB98AD095}" type="slidenum">
              <a:rPr lang="en-US" smtClean="0"/>
              <a:pPr/>
              <a:t>‹#›</a:t>
            </a:fld>
            <a:endParaRPr lang="en-US" dirty="0"/>
          </a:p>
        </p:txBody>
      </p:sp>
      <p:pic>
        <p:nvPicPr>
          <p:cNvPr id="1026" name="Picture 2" descr="Countdown-01 auto"/>
          <p:cNvPicPr>
            <a:picLocks noChangeAspect="1" noChangeArrowheads="1"/>
          </p:cNvPicPr>
          <p:nvPr userDrawn="1"/>
        </p:nvPicPr>
        <p:blipFill>
          <a:blip r:embed="rId2" cstate="print">
            <a:grayscl/>
          </a:blip>
          <a:srcRect/>
          <a:stretch>
            <a:fillRect/>
          </a:stretch>
        </p:blipFill>
        <p:spPr bwMode="auto">
          <a:xfrm>
            <a:off x="152400" y="5562600"/>
            <a:ext cx="1390650" cy="1095375"/>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D7721F-A705-4842-B162-3F3554D0D531}" type="datetime1">
              <a:rPr lang="en-US" smtClean="0"/>
              <a:pPr/>
              <a:t>3/15/2013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CA62B31-28CF-450D-8E0D-BFBFB98AD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756754-C6DF-4BF1-81C9-34ADB9E8F608}" type="datetime1">
              <a:rPr lang="en-US" smtClean="0"/>
              <a:pPr/>
              <a:t>3/15/2013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A62B31-28CF-450D-8E0D-BFBFB98AD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773C30-1CB1-48A6-9C37-A708EE233295}" type="datetime1">
              <a:rPr lang="en-US" smtClean="0"/>
              <a:pPr/>
              <a:t>3/15/2013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A62B31-28CF-450D-8E0D-BFBFB98AD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052BA5-052A-4A74-A731-68E33756DD0E}" type="datetime1">
              <a:rPr lang="en-US" smtClean="0"/>
              <a:pPr/>
              <a:t>3/15/2013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62B31-28CF-450D-8E0D-BFBFB98AD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3" r:id="rId12"/>
    <p:sldLayoutId id="2147483664"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 Id="rId5" Type="http://schemas.openxmlformats.org/officeDocument/2006/relationships/image" Target="../media/image5.pn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676400"/>
            <a:ext cx="8229600" cy="1447800"/>
          </a:xfrm>
        </p:spPr>
        <p:txBody>
          <a:bodyPr>
            <a:noAutofit/>
          </a:bodyPr>
          <a:lstStyle/>
          <a:p>
            <a:r>
              <a:rPr lang="en-US" sz="3600" dirty="0" smtClean="0">
                <a:latin typeface="Arial" pitchFamily="34" charset="0"/>
                <a:cs typeface="Arial" pitchFamily="34" charset="0"/>
              </a:rPr>
              <a:t>Common Core State Standards and Assessments of Student Mastery</a:t>
            </a:r>
            <a:br>
              <a:rPr lang="en-US" sz="3600" dirty="0" smtClean="0">
                <a:latin typeface="Arial" pitchFamily="34" charset="0"/>
                <a:cs typeface="Arial" pitchFamily="34" charset="0"/>
              </a:rPr>
            </a:br>
            <a:endParaRPr lang="en-US" sz="3600" dirty="0">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1CA62B31-28CF-450D-8E0D-BFBFB98AD095}" type="slidenum">
              <a:rPr lang="en-US" smtClean="0"/>
              <a:pPr/>
              <a:t>1</a:t>
            </a:fld>
            <a:endParaRPr lang="en-US" dirty="0"/>
          </a:p>
        </p:txBody>
      </p:sp>
      <p:pic>
        <p:nvPicPr>
          <p:cNvPr id="65540" name="Picture 4" descr="https://encrypted-tbn0.google.com/images?q=tbn:ANd9GcRN-NvEluII_WyyRbt6bXbEtQXFcoOUqEx2LuktBJOO26w3y7Lc"/>
          <p:cNvPicPr>
            <a:picLocks noChangeAspect="1" noChangeArrowheads="1"/>
          </p:cNvPicPr>
          <p:nvPr/>
        </p:nvPicPr>
        <p:blipFill>
          <a:blip r:embed="rId2" cstate="print"/>
          <a:srcRect/>
          <a:stretch>
            <a:fillRect/>
          </a:stretch>
        </p:blipFill>
        <p:spPr bwMode="auto">
          <a:xfrm>
            <a:off x="7467600" y="5029200"/>
            <a:ext cx="1371600" cy="16287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381000"/>
            <a:ext cx="8229600" cy="1143000"/>
          </a:xfrm>
        </p:spPr>
        <p:txBody>
          <a:bodyPr>
            <a:normAutofit fontScale="90000"/>
          </a:bodyPr>
          <a:lstStyle/>
          <a:p>
            <a:r>
              <a:rPr lang="en-US" dirty="0" smtClean="0"/>
              <a:t>Common Core State Standards</a:t>
            </a:r>
            <a:br>
              <a:rPr lang="en-US" dirty="0" smtClean="0"/>
            </a:br>
            <a:r>
              <a:rPr lang="en-US" dirty="0" smtClean="0"/>
              <a:t>Race to the Top Projects</a:t>
            </a:r>
          </a:p>
        </p:txBody>
      </p:sp>
      <p:sp>
        <p:nvSpPr>
          <p:cNvPr id="4099" name="Slide Number Placeholder 3"/>
          <p:cNvSpPr>
            <a:spLocks noGrp="1"/>
          </p:cNvSpPr>
          <p:nvPr>
            <p:ph type="sldNum" sz="quarter" idx="12"/>
          </p:nvPr>
        </p:nvSpPr>
        <p:spPr>
          <a:noFill/>
        </p:spPr>
        <p:txBody>
          <a:bodyPr/>
          <a:lstStyle/>
          <a:p>
            <a:fld id="{A54CCED5-952F-40B3-A531-BB2671C696D5}" type="slidenum">
              <a:rPr lang="en-US" smtClean="0"/>
              <a:pPr/>
              <a:t>10</a:t>
            </a:fld>
            <a:endParaRPr lang="en-US" dirty="0" smtClean="0"/>
          </a:p>
        </p:txBody>
      </p:sp>
      <p:sp>
        <p:nvSpPr>
          <p:cNvPr id="5" name="Rectangle 4"/>
          <p:cNvSpPr/>
          <p:nvPr/>
        </p:nvSpPr>
        <p:spPr>
          <a:xfrm>
            <a:off x="457200" y="1752600"/>
            <a:ext cx="8305800" cy="4708981"/>
          </a:xfrm>
          <a:prstGeom prst="rect">
            <a:avLst/>
          </a:prstGeom>
        </p:spPr>
        <p:txBody>
          <a:bodyPr wrap="square">
            <a:spAutoFit/>
          </a:bodyPr>
          <a:lstStyle/>
          <a:p>
            <a:pPr marL="342900" indent="-342900">
              <a:buFont typeface="Arial" pitchFamily="34" charset="0"/>
              <a:buChar char="•"/>
              <a:defRPr/>
            </a:pPr>
            <a:r>
              <a:rPr lang="en-US" sz="2800" dirty="0"/>
              <a:t>Common Core State Standards Instructional Tool for Teachers</a:t>
            </a:r>
          </a:p>
          <a:p>
            <a:pPr marL="342900" indent="-342900">
              <a:buFont typeface="Arial" pitchFamily="34" charset="0"/>
              <a:buChar char="•"/>
              <a:defRPr/>
            </a:pPr>
            <a:r>
              <a:rPr lang="en-US" sz="2800" dirty="0"/>
              <a:t>Student Tutorial</a:t>
            </a:r>
          </a:p>
          <a:p>
            <a:pPr marL="342900" indent="-342900">
              <a:buFont typeface="Arial" pitchFamily="34" charset="0"/>
              <a:buChar char="•"/>
              <a:defRPr/>
            </a:pPr>
            <a:r>
              <a:rPr lang="en-US" sz="2800" dirty="0"/>
              <a:t>K-8 English/Language Arts Formative Assessment</a:t>
            </a:r>
          </a:p>
          <a:p>
            <a:pPr marL="342900" indent="-342900">
              <a:buFont typeface="Arial" pitchFamily="34" charset="0"/>
              <a:buChar char="•"/>
              <a:defRPr/>
            </a:pPr>
            <a:r>
              <a:rPr lang="en-US" sz="2800" dirty="0" smtClean="0"/>
              <a:t>K-8, Algebra and Geometry </a:t>
            </a:r>
            <a:r>
              <a:rPr lang="en-US" sz="2800" dirty="0"/>
              <a:t>Mathematics Formative </a:t>
            </a:r>
            <a:r>
              <a:rPr lang="en-US" sz="2800" dirty="0" smtClean="0"/>
              <a:t>Assessment</a:t>
            </a:r>
          </a:p>
          <a:p>
            <a:pPr marL="342900" indent="-342900">
              <a:buFont typeface="Arial" pitchFamily="34" charset="0"/>
              <a:buChar char="•"/>
              <a:defRPr/>
            </a:pPr>
            <a:r>
              <a:rPr lang="en-US" sz="2800" dirty="0" smtClean="0"/>
              <a:t>ELA </a:t>
            </a:r>
            <a:r>
              <a:rPr lang="en-US" sz="2800" dirty="0"/>
              <a:t>I</a:t>
            </a:r>
            <a:r>
              <a:rPr lang="en-US" sz="2800" dirty="0" smtClean="0"/>
              <a:t>nterim Assessment (FAIR)</a:t>
            </a:r>
            <a:endParaRPr lang="en-US" sz="2800" dirty="0"/>
          </a:p>
          <a:p>
            <a:pPr marL="342900" indent="-342900">
              <a:buFont typeface="Arial" pitchFamily="34" charset="0"/>
              <a:buChar char="•"/>
              <a:defRPr/>
            </a:pPr>
            <a:r>
              <a:rPr lang="en-US" sz="2800" dirty="0" smtClean="0"/>
              <a:t>Textbook </a:t>
            </a:r>
            <a:r>
              <a:rPr lang="en-US" sz="2800" dirty="0"/>
              <a:t>Demand Study</a:t>
            </a:r>
          </a:p>
          <a:p>
            <a:pPr marL="342900" indent="-342900">
              <a:buFont typeface="Arial" pitchFamily="34" charset="0"/>
              <a:buChar char="•"/>
              <a:defRPr/>
            </a:pPr>
            <a:r>
              <a:rPr lang="en-US" sz="2800" dirty="0" smtClean="0"/>
              <a:t>Common </a:t>
            </a:r>
            <a:r>
              <a:rPr lang="en-US" sz="2800" dirty="0"/>
              <a:t>Core Standards Professional </a:t>
            </a:r>
            <a:r>
              <a:rPr lang="en-US" sz="2800" dirty="0" smtClean="0"/>
              <a:t>Development Developed and Implemented by Postsecondary</a:t>
            </a:r>
            <a:endParaRPr lang="en-US" sz="2800" dirty="0"/>
          </a:p>
          <a:p>
            <a:pPr lvl="1">
              <a:defRPr/>
            </a:pPr>
            <a:endParaRPr lang="en-US" sz="2000" dirty="0"/>
          </a:p>
        </p:txBody>
      </p:sp>
    </p:spTree>
    <p:extLst>
      <p:ext uri="{BB962C8B-B14F-4D97-AF65-F5344CB8AC3E}">
        <p14:creationId xmlns="" xmlns:p14="http://schemas.microsoft.com/office/powerpoint/2010/main" val="2488693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Development</a:t>
            </a:r>
            <a:endParaRPr lang="en-US" dirty="0"/>
          </a:p>
        </p:txBody>
      </p:sp>
      <p:sp>
        <p:nvSpPr>
          <p:cNvPr id="6" name="Content Placeholder 5"/>
          <p:cNvSpPr>
            <a:spLocks noGrp="1"/>
          </p:cNvSpPr>
          <p:nvPr>
            <p:ph idx="1"/>
          </p:nvPr>
        </p:nvSpPr>
        <p:spPr/>
        <p:txBody>
          <a:bodyPr>
            <a:normAutofit fontScale="85000" lnSpcReduction="20000"/>
          </a:bodyPr>
          <a:lstStyle/>
          <a:p>
            <a:pPr>
              <a:buNone/>
            </a:pPr>
            <a:r>
              <a:rPr lang="en-US" dirty="0" smtClean="0"/>
              <a:t>For the 65 school districts participating in Race to the Top and receiving a portion of the $350,000,000 based on Title I FTE, each had to:</a:t>
            </a:r>
          </a:p>
          <a:p>
            <a:pPr lvl="0"/>
            <a:r>
              <a:rPr lang="en-US" dirty="0" smtClean="0"/>
              <a:t>Ensure that professional development programs in all schools focus on the new common core state standards, </a:t>
            </a:r>
          </a:p>
          <a:p>
            <a:pPr lvl="0"/>
            <a:r>
              <a:rPr lang="en-US" dirty="0" smtClean="0"/>
              <a:t>Implement professional development programs at all schools that focus on the common core state standards,</a:t>
            </a:r>
            <a:endParaRPr lang="en-US" strike="sngStrike" dirty="0" smtClean="0"/>
          </a:p>
          <a:p>
            <a:pPr lvl="0"/>
            <a:r>
              <a:rPr lang="en-US" dirty="0" smtClean="0"/>
              <a:t>Provide research-based professional development in the form of lesson study, providing teachers time to plan and improve instruction together.</a:t>
            </a:r>
          </a:p>
          <a:p>
            <a:endParaRPr lang="en-US" dirty="0"/>
          </a:p>
        </p:txBody>
      </p:sp>
      <p:sp>
        <p:nvSpPr>
          <p:cNvPr id="5" name="Slide Number Placeholder 4"/>
          <p:cNvSpPr>
            <a:spLocks noGrp="1"/>
          </p:cNvSpPr>
          <p:nvPr>
            <p:ph type="sldNum" sz="quarter" idx="12"/>
          </p:nvPr>
        </p:nvSpPr>
        <p:spPr/>
        <p:txBody>
          <a:bodyPr/>
          <a:lstStyle/>
          <a:p>
            <a:pPr>
              <a:defRPr/>
            </a:pPr>
            <a:fld id="{5709B9C3-6714-4184-B97F-146363D3B366}" type="slidenum">
              <a:rPr lang="en-US" smtClean="0"/>
              <a:pPr>
                <a:defRPr/>
              </a:pPr>
              <a:t>11</a:t>
            </a:fld>
            <a:endParaRPr 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Development</a:t>
            </a:r>
            <a:endParaRPr lang="en-US" dirty="0"/>
          </a:p>
        </p:txBody>
      </p:sp>
      <p:sp>
        <p:nvSpPr>
          <p:cNvPr id="6" name="Content Placeholder 5"/>
          <p:cNvSpPr>
            <a:spLocks noGrp="1"/>
          </p:cNvSpPr>
          <p:nvPr>
            <p:ph idx="1"/>
          </p:nvPr>
        </p:nvSpPr>
        <p:spPr/>
        <p:txBody>
          <a:bodyPr>
            <a:normAutofit/>
          </a:bodyPr>
          <a:lstStyle/>
          <a:p>
            <a:r>
              <a:rPr lang="en-US" sz="2600" dirty="0" smtClean="0"/>
              <a:t>The Florida Department of Education has been providing professional development to teams from schools and districts based on the recommended Common Core State Standards Implementation Plan.</a:t>
            </a:r>
          </a:p>
          <a:p>
            <a:pPr lvl="2"/>
            <a:r>
              <a:rPr lang="en-US" dirty="0" smtClean="0"/>
              <a:t>Implement the literacy standards in all grades and core content areas.</a:t>
            </a:r>
          </a:p>
          <a:p>
            <a:pPr lvl="2"/>
            <a:r>
              <a:rPr lang="en-US" dirty="0" smtClean="0"/>
              <a:t>Fully implement English language arts and mathematics standards in kindergarten in 2011-12, first grade 2012-13, all grades 2013-14). </a:t>
            </a:r>
            <a:endParaRPr lang="en-US" dirty="0"/>
          </a:p>
        </p:txBody>
      </p:sp>
      <p:sp>
        <p:nvSpPr>
          <p:cNvPr id="5" name="Slide Number Placeholder 4"/>
          <p:cNvSpPr>
            <a:spLocks noGrp="1"/>
          </p:cNvSpPr>
          <p:nvPr>
            <p:ph type="sldNum" sz="quarter" idx="12"/>
          </p:nvPr>
        </p:nvSpPr>
        <p:spPr/>
        <p:txBody>
          <a:bodyPr/>
          <a:lstStyle/>
          <a:p>
            <a:pPr>
              <a:defRPr/>
            </a:pPr>
            <a:fld id="{5709B9C3-6714-4184-B97F-146363D3B366}" type="slidenum">
              <a:rPr lang="en-US" smtClean="0"/>
              <a:pPr>
                <a:defRPr/>
              </a:pPr>
              <a:t>12</a:t>
            </a:fld>
            <a:endParaRPr 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New Assessment for Common Core</a:t>
            </a:r>
            <a:endParaRPr lang="en-US" dirty="0"/>
          </a:p>
        </p:txBody>
      </p:sp>
      <p:sp>
        <p:nvSpPr>
          <p:cNvPr id="3" name="Content Placeholder 2"/>
          <p:cNvSpPr>
            <a:spLocks noGrp="1"/>
          </p:cNvSpPr>
          <p:nvPr>
            <p:ph idx="1"/>
          </p:nvPr>
        </p:nvSpPr>
        <p:spPr/>
        <p:txBody>
          <a:bodyPr>
            <a:normAutofit/>
          </a:bodyPr>
          <a:lstStyle/>
          <a:p>
            <a:r>
              <a:rPr lang="en-US" dirty="0" smtClean="0"/>
              <a:t>Partnership for Assessment of Readiness for College and Careers (PARCC)</a:t>
            </a:r>
          </a:p>
          <a:p>
            <a:endParaRPr lang="en-US" dirty="0" smtClean="0"/>
          </a:p>
          <a:p>
            <a:r>
              <a:rPr lang="en-US" dirty="0" smtClean="0"/>
              <a:t>Development is funded by federal funds</a:t>
            </a:r>
          </a:p>
          <a:p>
            <a:endParaRPr lang="en-US" dirty="0" smtClean="0"/>
          </a:p>
          <a:p>
            <a:r>
              <a:rPr lang="en-US" dirty="0" smtClean="0"/>
              <a:t>Florida will implement in 2014-2015 and these assessments will replace FCAT 2.0 assessments in reading, writing and mathematics</a:t>
            </a:r>
          </a:p>
          <a:p>
            <a:pPr>
              <a:buNone/>
            </a:pPr>
            <a:endParaRPr lang="en-US" b="1" dirty="0" smtClean="0"/>
          </a:p>
          <a:p>
            <a:pPr>
              <a:buNone/>
            </a:pPr>
            <a:endParaRPr lang="en-US" b="1" dirty="0" smtClean="0"/>
          </a:p>
          <a:p>
            <a:endParaRPr lang="en-US" dirty="0"/>
          </a:p>
        </p:txBody>
      </p:sp>
      <p:sp>
        <p:nvSpPr>
          <p:cNvPr id="4" name="Slide Number Placeholder 3"/>
          <p:cNvSpPr>
            <a:spLocks noGrp="1"/>
          </p:cNvSpPr>
          <p:nvPr>
            <p:ph type="sldNum" sz="quarter" idx="12"/>
          </p:nvPr>
        </p:nvSpPr>
        <p:spPr/>
        <p:txBody>
          <a:bodyPr/>
          <a:lstStyle/>
          <a:p>
            <a:fld id="{1CA62B31-28CF-450D-8E0D-BFBFB98AD095}"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8"/>
          <p:cNvSpPr>
            <a:spLocks noGrp="1"/>
          </p:cNvSpPr>
          <p:nvPr>
            <p:ph type="title" idx="4294967295"/>
          </p:nvPr>
        </p:nvSpPr>
        <p:spPr>
          <a:xfrm>
            <a:off x="1371600" y="304800"/>
            <a:ext cx="6324600" cy="1219200"/>
          </a:xfrm>
        </p:spPr>
        <p:txBody>
          <a:bodyPr lIns="89879" tIns="44940" rIns="89879" bIns="44940" anchor="ctr">
            <a:normAutofit/>
          </a:bodyPr>
          <a:lstStyle/>
          <a:p>
            <a:r>
              <a:rPr lang="en-US" sz="4000" dirty="0" smtClean="0">
                <a:latin typeface="Arial" pitchFamily="34" charset="0"/>
                <a:cs typeface="Arial" pitchFamily="34" charset="0"/>
              </a:rPr>
              <a:t>PARCC Membership</a:t>
            </a:r>
            <a:endParaRPr lang="en-US" sz="4000" dirty="0">
              <a:latin typeface="Arial" pitchFamily="34" charset="0"/>
              <a:cs typeface="Arial" pitchFamily="34" charset="0"/>
            </a:endParaRPr>
          </a:p>
        </p:txBody>
      </p:sp>
      <p:sp>
        <p:nvSpPr>
          <p:cNvPr id="4" name="Slide Number Placeholder 3"/>
          <p:cNvSpPr txBox="1">
            <a:spLocks noGrp="1"/>
          </p:cNvSpPr>
          <p:nvPr/>
        </p:nvSpPr>
        <p:spPr bwMode="auto">
          <a:xfrm>
            <a:off x="0" y="6569075"/>
            <a:ext cx="609600" cy="288925"/>
          </a:xfrm>
          <a:prstGeom prst="rect">
            <a:avLst/>
          </a:prstGeom>
          <a:noFill/>
          <a:ln>
            <a:miter lim="800000"/>
            <a:headEnd/>
            <a:tailEnd/>
          </a:ln>
        </p:spPr>
        <p:txBody>
          <a:bodyPr lIns="89879" tIns="44940" rIns="89879" bIns="44940">
            <a:normAutofit lnSpcReduction="10000"/>
          </a:bodyPr>
          <a:lstStyle/>
          <a:p>
            <a:pPr algn="ctr">
              <a:defRPr/>
            </a:pPr>
            <a:fld id="{90DB6978-73CB-47B3-9822-38019071B822}" type="slidenum">
              <a:rPr lang="en-US" sz="1400">
                <a:solidFill>
                  <a:sysClr val="windowText" lastClr="000000"/>
                </a:solidFill>
              </a:rPr>
              <a:pPr algn="ctr">
                <a:defRPr/>
              </a:pPr>
              <a:t>14</a:t>
            </a:fld>
            <a:endParaRPr lang="en-US" sz="1400" dirty="0">
              <a:solidFill>
                <a:sysClr val="windowText" lastClr="000000"/>
              </a:solidFill>
            </a:endParaRPr>
          </a:p>
        </p:txBody>
      </p:sp>
      <p:pic>
        <p:nvPicPr>
          <p:cNvPr id="5" name="Picture 3" descr="J:\PARCC\PARCC Logos\PARCC_Purple_tag.jpg"/>
          <p:cNvPicPr>
            <a:picLocks noChangeAspect="1" noChangeArrowheads="1"/>
          </p:cNvPicPr>
          <p:nvPr/>
        </p:nvPicPr>
        <p:blipFill>
          <a:blip r:embed="rId4" cstate="print"/>
          <a:srcRect/>
          <a:stretch>
            <a:fillRect/>
          </a:stretch>
        </p:blipFill>
        <p:spPr bwMode="auto">
          <a:xfrm>
            <a:off x="7010400" y="5029200"/>
            <a:ext cx="1905000" cy="1045029"/>
          </a:xfrm>
          <a:prstGeom prst="rect">
            <a:avLst/>
          </a:prstGeom>
          <a:noFill/>
          <a:ln w="9525">
            <a:noFill/>
            <a:miter lim="800000"/>
            <a:headEnd/>
            <a:tailEnd/>
          </a:ln>
        </p:spPr>
      </p:pic>
      <p:pic>
        <p:nvPicPr>
          <p:cNvPr id="7" name="Picture 6" descr="C:\Users\ccolby\AppData\Local\Microsoft\Windows\Temporary Internet Files\Content.Outlook\PE0BGJKF\PARCC-States-with-Governing-August2012 (2).png"/>
          <p:cNvPicPr>
            <a:picLocks noChangeAspect="1" noChangeArrowheads="1"/>
          </p:cNvPicPr>
          <p:nvPr/>
        </p:nvPicPr>
        <p:blipFill>
          <a:blip r:embed="rId5" cstate="print"/>
          <a:srcRect/>
          <a:stretch>
            <a:fillRect/>
          </a:stretch>
        </p:blipFill>
        <p:spPr bwMode="auto">
          <a:xfrm>
            <a:off x="81888" y="1295400"/>
            <a:ext cx="8966200" cy="50292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Additional Support </a:t>
            </a:r>
            <a:endParaRPr lang="en-US" dirty="0"/>
          </a:p>
        </p:txBody>
      </p:sp>
      <p:sp>
        <p:nvSpPr>
          <p:cNvPr id="5" name="Content Placeholder 4"/>
          <p:cNvSpPr>
            <a:spLocks noGrp="1"/>
          </p:cNvSpPr>
          <p:nvPr>
            <p:ph idx="1"/>
          </p:nvPr>
        </p:nvSpPr>
        <p:spPr>
          <a:xfrm>
            <a:off x="1435608" y="1296140"/>
            <a:ext cx="7498080" cy="4952260"/>
          </a:xfrm>
        </p:spPr>
        <p:txBody>
          <a:bodyPr/>
          <a:lstStyle/>
          <a:p>
            <a:r>
              <a:rPr lang="en-US" dirty="0" smtClean="0"/>
              <a:t>Member of the PARCC Consortium</a:t>
            </a:r>
          </a:p>
          <a:p>
            <a:r>
              <a:rPr lang="en-US" dirty="0" smtClean="0"/>
              <a:t>Member of the Consortium to build an English language acquisition assessment for the Common Core</a:t>
            </a:r>
          </a:p>
          <a:p>
            <a:r>
              <a:rPr lang="en-US" dirty="0" smtClean="0"/>
              <a:t>Member of the Measured Progress Consortium to build an assessment for students with significant cognitive disabilities</a:t>
            </a:r>
          </a:p>
          <a:p>
            <a:endParaRPr lang="en-US" dirty="0"/>
          </a:p>
        </p:txBody>
      </p:sp>
      <p:sp>
        <p:nvSpPr>
          <p:cNvPr id="4" name="Slide Number Placeholder 3"/>
          <p:cNvSpPr>
            <a:spLocks noGrp="1"/>
          </p:cNvSpPr>
          <p:nvPr>
            <p:ph type="sldNum" sz="quarter" idx="12"/>
          </p:nvPr>
        </p:nvSpPr>
        <p:spPr/>
        <p:txBody>
          <a:bodyPr/>
          <a:lstStyle/>
          <a:p>
            <a:pPr>
              <a:defRPr/>
            </a:pPr>
            <a:fld id="{1FAF744E-795C-41B6-A923-AF043B285FC0}" type="slidenum">
              <a:rPr lang="en-US" smtClean="0">
                <a:solidFill>
                  <a:srgbClr val="FFFFFF"/>
                </a:solidFill>
              </a:rPr>
              <a:pPr>
                <a:defRPr/>
              </a:pPr>
              <a:t>15</a:t>
            </a:fld>
            <a:endParaRPr lang="en-US" sz="1400" dirty="0">
              <a:solidFill>
                <a:srgbClr val="FFFFF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FC53C1E-EA2A-4099-BDC8-9BCDAEB0229E}" type="slidenum">
              <a:rPr lang="en-US" smtClean="0"/>
              <a:pPr/>
              <a:t>16</a:t>
            </a:fld>
            <a:endParaRPr lang="en-US" dirty="0"/>
          </a:p>
        </p:txBody>
      </p:sp>
      <p:sp>
        <p:nvSpPr>
          <p:cNvPr id="4" name="Title 2"/>
          <p:cNvSpPr>
            <a:spLocks noGrp="1"/>
          </p:cNvSpPr>
          <p:nvPr>
            <p:ph type="title"/>
          </p:nvPr>
        </p:nvSpPr>
        <p:spPr>
          <a:xfrm>
            <a:off x="381000" y="0"/>
            <a:ext cx="8001000" cy="1219200"/>
          </a:xfrm>
        </p:spPr>
        <p:txBody>
          <a:bodyPr>
            <a:normAutofit/>
          </a:bodyPr>
          <a:lstStyle/>
          <a:p>
            <a:pPr algn="ctr"/>
            <a:r>
              <a:rPr lang="en-US" dirty="0" smtClean="0">
                <a:latin typeface="Arial" pitchFamily="34" charset="0"/>
                <a:cs typeface="Arial" pitchFamily="34" charset="0"/>
              </a:rPr>
              <a:t>Grade 7 Text-Based Research Simulation Writing Task </a:t>
            </a:r>
            <a:endParaRPr lang="en-US" dirty="0">
              <a:latin typeface="Arial" pitchFamily="34" charset="0"/>
              <a:cs typeface="Arial" pitchFamily="34" charset="0"/>
            </a:endParaRPr>
          </a:p>
        </p:txBody>
      </p:sp>
      <p:sp>
        <p:nvSpPr>
          <p:cNvPr id="6" name="TextBox 5"/>
          <p:cNvSpPr txBox="1"/>
          <p:nvPr/>
        </p:nvSpPr>
        <p:spPr>
          <a:xfrm>
            <a:off x="304800" y="1219200"/>
            <a:ext cx="8839200" cy="4893647"/>
          </a:xfrm>
          <a:prstGeom prst="rect">
            <a:avLst/>
          </a:prstGeom>
          <a:noFill/>
        </p:spPr>
        <p:txBody>
          <a:bodyPr wrap="square" rtlCol="0">
            <a:spAutoFit/>
          </a:bodyPr>
          <a:lstStyle/>
          <a:p>
            <a:r>
              <a:rPr lang="en-US" sz="2400" dirty="0" smtClean="0"/>
              <a:t>“You have read three texts describing Amelia Earhart. All three include the claim that Earhart was a brave, courageous person. The</a:t>
            </a:r>
          </a:p>
          <a:p>
            <a:r>
              <a:rPr lang="en-US" sz="2400" dirty="0" smtClean="0"/>
              <a:t>three texts are:</a:t>
            </a:r>
          </a:p>
          <a:p>
            <a:endParaRPr lang="en-US" sz="2400" dirty="0" smtClean="0"/>
          </a:p>
          <a:p>
            <a:r>
              <a:rPr lang="en-US" sz="2400" dirty="0" smtClean="0"/>
              <a:t>a. “Biography of Amelia Earhart”</a:t>
            </a:r>
          </a:p>
          <a:p>
            <a:r>
              <a:rPr lang="en-US" sz="2400" dirty="0" smtClean="0"/>
              <a:t>b. “Earhart's Final Resting Place Believed Found”</a:t>
            </a:r>
          </a:p>
          <a:p>
            <a:r>
              <a:rPr lang="en-US" sz="2400" dirty="0" smtClean="0"/>
              <a:t>c. “Amelia Earhart’s Life and Disappearance”</a:t>
            </a:r>
          </a:p>
          <a:p>
            <a:endParaRPr lang="en-US" sz="2400" dirty="0" smtClean="0"/>
          </a:p>
          <a:p>
            <a:r>
              <a:rPr lang="en-US" sz="2400" dirty="0" smtClean="0"/>
              <a:t>Consider the argument each author uses to demonstrate Earhart’s bravery.</a:t>
            </a:r>
          </a:p>
          <a:p>
            <a:r>
              <a:rPr lang="en-US" sz="2400" i="1" dirty="0" smtClean="0"/>
              <a:t>Write an essay that analyzes the strength of the arguments about Earhart’s bravery in at least two of the texts. Remember to use textual evidence to support your ideas.”</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FC53C1E-EA2A-4099-BDC8-9BCDAEB0229E}" type="slidenum">
              <a:rPr lang="en-US" smtClean="0"/>
              <a:pPr/>
              <a:t>17</a:t>
            </a:fld>
            <a:endParaRPr lang="en-US" dirty="0"/>
          </a:p>
        </p:txBody>
      </p:sp>
      <p:sp>
        <p:nvSpPr>
          <p:cNvPr id="4" name="Title 2"/>
          <p:cNvSpPr>
            <a:spLocks noGrp="1"/>
          </p:cNvSpPr>
          <p:nvPr>
            <p:ph type="title"/>
          </p:nvPr>
        </p:nvSpPr>
        <p:spPr>
          <a:xfrm>
            <a:off x="1295400" y="0"/>
            <a:ext cx="6324600" cy="1219200"/>
          </a:xfrm>
        </p:spPr>
        <p:txBody>
          <a:bodyPr/>
          <a:lstStyle/>
          <a:p>
            <a:pPr algn="ctr"/>
            <a:r>
              <a:rPr lang="en-US" dirty="0" smtClean="0">
                <a:latin typeface="Arial" pitchFamily="34" charset="0"/>
                <a:cs typeface="Arial" pitchFamily="34" charset="0"/>
              </a:rPr>
              <a:t>PARCC Item and Task Prototypes – </a:t>
            </a:r>
            <a:br>
              <a:rPr lang="en-US" dirty="0" smtClean="0">
                <a:latin typeface="Arial" pitchFamily="34" charset="0"/>
                <a:cs typeface="Arial" pitchFamily="34" charset="0"/>
              </a:rPr>
            </a:br>
            <a:r>
              <a:rPr lang="en-US" dirty="0" smtClean="0">
                <a:latin typeface="Arial" pitchFamily="34" charset="0"/>
                <a:cs typeface="Arial" pitchFamily="34" charset="0"/>
              </a:rPr>
              <a:t>Grade 3 Mathematics</a:t>
            </a:r>
            <a:endParaRPr lang="en-US" dirty="0"/>
          </a:p>
        </p:txBody>
      </p:sp>
      <p:pic>
        <p:nvPicPr>
          <p:cNvPr id="5122" name="Picture 2"/>
          <p:cNvPicPr>
            <a:picLocks noChangeAspect="1" noChangeArrowheads="1"/>
          </p:cNvPicPr>
          <p:nvPr/>
        </p:nvPicPr>
        <p:blipFill>
          <a:blip r:embed="rId3" cstate="print"/>
          <a:srcRect/>
          <a:stretch>
            <a:fillRect/>
          </a:stretch>
        </p:blipFill>
        <p:spPr bwMode="auto">
          <a:xfrm>
            <a:off x="609600" y="1124338"/>
            <a:ext cx="8023726" cy="46668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FC53C1E-EA2A-4099-BDC8-9BCDAEB0229E}" type="slidenum">
              <a:rPr lang="en-US" smtClean="0"/>
              <a:pPr/>
              <a:t>18</a:t>
            </a:fld>
            <a:endParaRPr lang="en-US" dirty="0"/>
          </a:p>
        </p:txBody>
      </p:sp>
      <p:sp>
        <p:nvSpPr>
          <p:cNvPr id="4" name="Title 2"/>
          <p:cNvSpPr>
            <a:spLocks noGrp="1"/>
          </p:cNvSpPr>
          <p:nvPr>
            <p:ph type="title"/>
          </p:nvPr>
        </p:nvSpPr>
        <p:spPr>
          <a:xfrm>
            <a:off x="1295400" y="0"/>
            <a:ext cx="6324600" cy="1066800"/>
          </a:xfrm>
        </p:spPr>
        <p:txBody>
          <a:bodyPr/>
          <a:lstStyle/>
          <a:p>
            <a:pPr algn="ctr"/>
            <a:r>
              <a:rPr lang="en-US" dirty="0" smtClean="0">
                <a:latin typeface="Arial" pitchFamily="34" charset="0"/>
                <a:cs typeface="Arial" pitchFamily="34" charset="0"/>
              </a:rPr>
              <a:t>PARCC Item and Task Prototypes – </a:t>
            </a:r>
            <a:br>
              <a:rPr lang="en-US" dirty="0" smtClean="0">
                <a:latin typeface="Arial" pitchFamily="34" charset="0"/>
                <a:cs typeface="Arial" pitchFamily="34" charset="0"/>
              </a:rPr>
            </a:br>
            <a:r>
              <a:rPr lang="en-US" dirty="0" smtClean="0">
                <a:latin typeface="Arial" pitchFamily="34" charset="0"/>
                <a:cs typeface="Arial" pitchFamily="34" charset="0"/>
              </a:rPr>
              <a:t>High School Mathematics</a:t>
            </a:r>
            <a:endParaRPr lang="en-US" dirty="0"/>
          </a:p>
        </p:txBody>
      </p:sp>
      <p:pic>
        <p:nvPicPr>
          <p:cNvPr id="8194" name="Picture 2"/>
          <p:cNvPicPr>
            <a:picLocks noChangeAspect="1" noChangeArrowheads="1"/>
          </p:cNvPicPr>
          <p:nvPr/>
        </p:nvPicPr>
        <p:blipFill>
          <a:blip r:embed="rId3" cstate="print"/>
          <a:srcRect/>
          <a:stretch>
            <a:fillRect/>
          </a:stretch>
        </p:blipFill>
        <p:spPr bwMode="auto">
          <a:xfrm>
            <a:off x="1066800" y="955344"/>
            <a:ext cx="6934200" cy="57628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Mathematics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3</a:t>
            </a:r>
            <a:r>
              <a:rPr lang="en-US" baseline="30000" dirty="0" smtClean="0"/>
              <a:t>rd</a:t>
            </a:r>
            <a:r>
              <a:rPr lang="en-US" dirty="0" smtClean="0"/>
              <a:t> Grade Standard: Compare fractions with the same numerator or the same denominator by reasoning about their size. Recognize that comparisons are valid only when the fractions refer to the same whole.</a:t>
            </a:r>
          </a:p>
          <a:p>
            <a:pPr>
              <a:buNone/>
            </a:pPr>
            <a:endParaRPr lang="en-US" dirty="0" smtClean="0"/>
          </a:p>
          <a:p>
            <a:r>
              <a:rPr lang="en-US" dirty="0" smtClean="0"/>
              <a:t>Place these fractions in order from least to greatest</a:t>
            </a:r>
          </a:p>
          <a:p>
            <a:pPr>
              <a:buNone/>
            </a:pPr>
            <a:r>
              <a:rPr lang="en-US" dirty="0" smtClean="0"/>
              <a:t>			 </a:t>
            </a:r>
            <a:r>
              <a:rPr lang="en-US" u="sng" dirty="0" smtClean="0"/>
              <a:t>5</a:t>
            </a:r>
            <a:r>
              <a:rPr lang="en-US" dirty="0" smtClean="0"/>
              <a:t> ,    </a:t>
            </a:r>
            <a:r>
              <a:rPr lang="en-US" u="sng" dirty="0" smtClean="0"/>
              <a:t>1</a:t>
            </a:r>
            <a:r>
              <a:rPr lang="en-US" dirty="0" smtClean="0"/>
              <a:t> ,    </a:t>
            </a:r>
            <a:r>
              <a:rPr lang="en-US" u="sng" dirty="0" smtClean="0"/>
              <a:t>9</a:t>
            </a:r>
            <a:r>
              <a:rPr lang="en-US" dirty="0" smtClean="0"/>
              <a:t> ,    </a:t>
            </a:r>
            <a:r>
              <a:rPr lang="en-US" u="sng" dirty="0" smtClean="0"/>
              <a:t>3</a:t>
            </a:r>
            <a:r>
              <a:rPr lang="en-US" dirty="0" smtClean="0"/>
              <a:t> ,   </a:t>
            </a:r>
            <a:r>
              <a:rPr lang="en-US" u="sng" dirty="0" smtClean="0"/>
              <a:t>7</a:t>
            </a:r>
            <a:r>
              <a:rPr lang="en-US" dirty="0" smtClean="0"/>
              <a:t> </a:t>
            </a:r>
          </a:p>
          <a:p>
            <a:pPr>
              <a:buNone/>
            </a:pPr>
            <a:r>
              <a:rPr lang="en-US" dirty="0" smtClean="0"/>
              <a:t>			12    12   12    12   12</a:t>
            </a:r>
          </a:p>
          <a:p>
            <a:pPr>
              <a:buNone/>
            </a:pPr>
            <a:endParaRPr lang="en-US" dirty="0" smtClean="0"/>
          </a:p>
          <a:p>
            <a:pPr>
              <a:buNone/>
            </a:pPr>
            <a:r>
              <a:rPr lang="en-US" dirty="0" smtClean="0"/>
              <a:t>	 		</a:t>
            </a:r>
            <a:r>
              <a:rPr lang="en-US" u="sng" dirty="0" smtClean="0"/>
              <a:t>12</a:t>
            </a:r>
            <a:r>
              <a:rPr lang="en-US" dirty="0" smtClean="0"/>
              <a:t> ,   </a:t>
            </a:r>
            <a:r>
              <a:rPr lang="en-US" u="sng" dirty="0" smtClean="0"/>
              <a:t>12</a:t>
            </a:r>
            <a:r>
              <a:rPr lang="en-US" dirty="0" smtClean="0"/>
              <a:t> ,   </a:t>
            </a:r>
            <a:r>
              <a:rPr lang="en-US" u="sng" dirty="0" smtClean="0"/>
              <a:t>12</a:t>
            </a:r>
            <a:r>
              <a:rPr lang="en-US" dirty="0" smtClean="0"/>
              <a:t>,   </a:t>
            </a:r>
            <a:r>
              <a:rPr lang="en-US" u="sng" dirty="0" smtClean="0"/>
              <a:t>12</a:t>
            </a:r>
            <a:r>
              <a:rPr lang="en-US" dirty="0" smtClean="0"/>
              <a:t> ,  </a:t>
            </a:r>
            <a:r>
              <a:rPr lang="en-US" u="sng" dirty="0" smtClean="0"/>
              <a:t>12</a:t>
            </a:r>
            <a:r>
              <a:rPr lang="en-US" dirty="0" smtClean="0"/>
              <a:t> </a:t>
            </a:r>
          </a:p>
          <a:p>
            <a:pPr>
              <a:buNone/>
            </a:pPr>
            <a:r>
              <a:rPr lang="en-US" dirty="0" smtClean="0"/>
              <a:t>			 5        1       9       3      7</a:t>
            </a:r>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24EC4DFC-9D6F-4184-A747-50A118728FBF}" type="slidenum">
              <a:rPr lang="en-US" smtClean="0"/>
              <a:pPr>
                <a:defRPr/>
              </a:pPr>
              <a:t>19</a:t>
            </a:fld>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1143000"/>
          </a:xfrm>
        </p:spPr>
        <p:txBody>
          <a:bodyPr>
            <a:normAutofit fontScale="90000"/>
          </a:bodyPr>
          <a:lstStyle/>
          <a:p>
            <a:r>
              <a:rPr lang="en-US" dirty="0" smtClean="0">
                <a:solidFill>
                  <a:srgbClr val="00B050"/>
                </a:solidFill>
              </a:rPr>
              <a:t>Common </a:t>
            </a:r>
            <a:r>
              <a:rPr lang="en-US" dirty="0" smtClean="0">
                <a:solidFill>
                  <a:srgbClr val="00B050"/>
                </a:solidFill>
              </a:rPr>
              <a:t>Core Standards with goals of STEM in Florida</a:t>
            </a:r>
            <a:endParaRPr lang="en-US" dirty="0">
              <a:solidFill>
                <a:srgbClr val="00B050"/>
              </a:solidFill>
            </a:endParaRPr>
          </a:p>
        </p:txBody>
      </p:sp>
      <p:sp>
        <p:nvSpPr>
          <p:cNvPr id="3" name="Slide Number Placeholder 2"/>
          <p:cNvSpPr>
            <a:spLocks noGrp="1"/>
          </p:cNvSpPr>
          <p:nvPr>
            <p:ph type="sldNum" sz="quarter" idx="12"/>
          </p:nvPr>
        </p:nvSpPr>
        <p:spPr/>
        <p:txBody>
          <a:bodyPr/>
          <a:lstStyle/>
          <a:p>
            <a:fld id="{1CA62B31-28CF-450D-8E0D-BFBFB98AD095}" type="slidenum">
              <a:rPr lang="en-US" smtClean="0"/>
              <a:pPr/>
              <a:t>2</a:t>
            </a:fld>
            <a:endParaRPr lang="en-US" dirty="0"/>
          </a:p>
        </p:txBody>
      </p:sp>
      <p:sp>
        <p:nvSpPr>
          <p:cNvPr id="4" name="Content Placeholder 2"/>
          <p:cNvSpPr txBox="1">
            <a:spLocks/>
          </p:cNvSpPr>
          <p:nvPr/>
        </p:nvSpPr>
        <p:spPr>
          <a:xfrm>
            <a:off x="457200" y="16764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solidFill>
                  <a:srgbClr val="00B050"/>
                </a:solidFill>
              </a:rPr>
              <a:t>Common Core Reading Standards for Literacy in History/Social Studies and Technical Subjects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1" u="none" strike="noStrike" kern="1200" cap="none" spc="0" normalizeH="0" baseline="0" noProof="0" dirty="0" smtClean="0">
                <a:ln>
                  <a:noFill/>
                </a:ln>
                <a:solidFill>
                  <a:srgbClr val="00B050"/>
                </a:solidFill>
                <a:effectLst/>
                <a:uLnTx/>
                <a:uFillTx/>
                <a:latin typeface="+mn-lt"/>
                <a:ea typeface="+mn-ea"/>
                <a:cs typeface="+mn-cs"/>
              </a:rPr>
              <a:t>“Synthesize</a:t>
            </a:r>
            <a:r>
              <a:rPr kumimoji="0" lang="en-US" sz="3200" b="0" i="1" u="none" strike="noStrike" kern="1200" cap="none" spc="0" normalizeH="0" noProof="0" dirty="0" smtClean="0">
                <a:ln>
                  <a:noFill/>
                </a:ln>
                <a:solidFill>
                  <a:srgbClr val="00B050"/>
                </a:solidFill>
                <a:effectLst/>
                <a:uLnTx/>
                <a:uFillTx/>
                <a:latin typeface="+mn-lt"/>
                <a:ea typeface="+mn-ea"/>
                <a:cs typeface="+mn-cs"/>
              </a:rPr>
              <a:t> information from a range of sources (e.g., texts, experiments, simulations) into a coherent understanding of a process, phenomenon, or concept, resolving conflicting information when possible.”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Expect</a:t>
            </a:r>
            <a:endParaRPr lang="en-US" dirty="0"/>
          </a:p>
        </p:txBody>
      </p:sp>
      <p:sp>
        <p:nvSpPr>
          <p:cNvPr id="3" name="Content Placeholder 2"/>
          <p:cNvSpPr>
            <a:spLocks noGrp="1"/>
          </p:cNvSpPr>
          <p:nvPr>
            <p:ph idx="1"/>
          </p:nvPr>
        </p:nvSpPr>
        <p:spPr/>
        <p:txBody>
          <a:bodyPr/>
          <a:lstStyle/>
          <a:p>
            <a:r>
              <a:rPr lang="en-US" dirty="0" smtClean="0"/>
              <a:t>Fewer but more comprehensive concepts per grade level (no longer teaching concepts in isolation)</a:t>
            </a:r>
          </a:p>
          <a:p>
            <a:r>
              <a:rPr lang="en-US" dirty="0" smtClean="0"/>
              <a:t>More in-depth evidence of learning</a:t>
            </a:r>
          </a:p>
          <a:p>
            <a:r>
              <a:rPr lang="en-US" dirty="0" smtClean="0"/>
              <a:t>Less repetition of content from grade to grade</a:t>
            </a:r>
          </a:p>
          <a:p>
            <a:r>
              <a:rPr lang="en-US" dirty="0" smtClean="0"/>
              <a:t>Most likely an initial dip in performance </a:t>
            </a:r>
          </a:p>
          <a:p>
            <a:r>
              <a:rPr lang="en-US" dirty="0" smtClean="0"/>
              <a:t>Hopefully overtime, greater lifelong retention of learning</a:t>
            </a:r>
            <a:endParaRPr lang="en-US" dirty="0"/>
          </a:p>
        </p:txBody>
      </p:sp>
      <p:sp>
        <p:nvSpPr>
          <p:cNvPr id="4" name="Slide Number Placeholder 3"/>
          <p:cNvSpPr>
            <a:spLocks noGrp="1"/>
          </p:cNvSpPr>
          <p:nvPr>
            <p:ph type="sldNum" sz="quarter" idx="12"/>
          </p:nvPr>
        </p:nvSpPr>
        <p:spPr/>
        <p:txBody>
          <a:bodyPr/>
          <a:lstStyle/>
          <a:p>
            <a:fld id="{1CA62B31-28CF-450D-8E0D-BFBFB98AD095}"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1143000"/>
          </a:xfrm>
        </p:spPr>
        <p:txBody>
          <a:bodyPr>
            <a:normAutofit/>
          </a:bodyPr>
          <a:lstStyle/>
          <a:p>
            <a:r>
              <a:rPr lang="en-US" dirty="0" smtClean="0">
                <a:solidFill>
                  <a:srgbClr val="00B050"/>
                </a:solidFill>
              </a:rPr>
              <a:t>Other Possible Expectations</a:t>
            </a:r>
            <a:endParaRPr lang="en-US" dirty="0">
              <a:solidFill>
                <a:srgbClr val="00B050"/>
              </a:solidFill>
            </a:endParaRPr>
          </a:p>
        </p:txBody>
      </p:sp>
      <p:sp>
        <p:nvSpPr>
          <p:cNvPr id="3" name="Slide Number Placeholder 2"/>
          <p:cNvSpPr>
            <a:spLocks noGrp="1"/>
          </p:cNvSpPr>
          <p:nvPr>
            <p:ph type="sldNum" sz="quarter" idx="12"/>
          </p:nvPr>
        </p:nvSpPr>
        <p:spPr/>
        <p:txBody>
          <a:bodyPr/>
          <a:lstStyle/>
          <a:p>
            <a:fld id="{1CA62B31-28CF-450D-8E0D-BFBFB98AD095}" type="slidenum">
              <a:rPr lang="en-US" smtClean="0"/>
              <a:pPr/>
              <a:t>21</a:t>
            </a:fld>
            <a:endParaRPr lang="en-US" dirty="0"/>
          </a:p>
        </p:txBody>
      </p:sp>
      <p:sp>
        <p:nvSpPr>
          <p:cNvPr id="4" name="Content Placeholder 2"/>
          <p:cNvSpPr txBox="1">
            <a:spLocks/>
          </p:cNvSpPr>
          <p:nvPr/>
        </p:nvSpPr>
        <p:spPr>
          <a:xfrm>
            <a:off x="457200" y="16764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rgbClr val="00B050"/>
                </a:solidFill>
                <a:effectLst/>
                <a:uLnTx/>
                <a:uFillTx/>
                <a:latin typeface="+mn-lt"/>
                <a:ea typeface="+mn-ea"/>
                <a:cs typeface="+mn-cs"/>
              </a:rPr>
              <a:t>Modeling</a:t>
            </a:r>
            <a:r>
              <a:rPr kumimoji="0" lang="en-US" sz="2800" b="0" i="0" u="none" strike="noStrike" kern="1200" cap="none" spc="0" normalizeH="0" noProof="0" dirty="0" smtClean="0">
                <a:ln>
                  <a:noFill/>
                </a:ln>
                <a:solidFill>
                  <a:srgbClr val="00B050"/>
                </a:solidFill>
                <a:effectLst/>
                <a:uLnTx/>
                <a:uFillTx/>
                <a:latin typeface="+mn-lt"/>
                <a:ea typeface="+mn-ea"/>
                <a:cs typeface="+mn-cs"/>
              </a:rPr>
              <a:t> in mathematics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baseline="0" dirty="0" smtClean="0">
                <a:solidFill>
                  <a:srgbClr val="00B050"/>
                </a:solidFill>
              </a:rPr>
              <a:t>Assumed</a:t>
            </a:r>
            <a:r>
              <a:rPr lang="en-US" sz="2800" dirty="0" smtClean="0">
                <a:solidFill>
                  <a:srgbClr val="00B050"/>
                </a:solidFill>
              </a:rPr>
              <a:t> use to technology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solidFill>
                  <a:srgbClr val="00B050"/>
                </a:solidFill>
              </a:rPr>
              <a:t>Reading informational text</a:t>
            </a:r>
          </a:p>
          <a:p>
            <a:pPr marL="800100" lvl="1" indent="-342900">
              <a:spcBef>
                <a:spcPct val="20000"/>
              </a:spcBef>
              <a:buFont typeface="Arial" pitchFamily="34" charset="0"/>
              <a:buChar char="•"/>
              <a:defRPr/>
            </a:pPr>
            <a:r>
              <a:rPr kumimoji="0" lang="en-US" sz="2800" b="0" i="0" u="none" strike="noStrike" kern="1200" cap="none" spc="0" normalizeH="0" baseline="0" noProof="0" dirty="0" smtClean="0">
                <a:ln>
                  <a:noFill/>
                </a:ln>
                <a:solidFill>
                  <a:srgbClr val="00B050"/>
                </a:solidFill>
                <a:effectLst/>
                <a:uLnTx/>
                <a:uFillTx/>
                <a:latin typeface="+mn-lt"/>
                <a:ea typeface="+mn-ea"/>
                <a:cs typeface="+mn-cs"/>
              </a:rPr>
              <a:t>Exemplars</a:t>
            </a:r>
            <a:r>
              <a:rPr kumimoji="0" lang="en-US" sz="2800" b="0" i="0" u="none" strike="noStrike" kern="1200" cap="none" spc="0" normalizeH="0" noProof="0" dirty="0" smtClean="0">
                <a:ln>
                  <a:noFill/>
                </a:ln>
                <a:solidFill>
                  <a:srgbClr val="00B050"/>
                </a:solidFill>
                <a:effectLst/>
                <a:uLnTx/>
                <a:uFillTx/>
                <a:latin typeface="+mn-lt"/>
                <a:ea typeface="+mn-ea"/>
                <a:cs typeface="+mn-cs"/>
              </a:rPr>
              <a:t> from science, math and social studies</a:t>
            </a:r>
          </a:p>
          <a:p>
            <a:pPr marL="342900" indent="-342900">
              <a:spcBef>
                <a:spcPct val="20000"/>
              </a:spcBef>
              <a:buFont typeface="Arial" pitchFamily="34" charset="0"/>
              <a:buChar char="•"/>
              <a:defRPr/>
            </a:pPr>
            <a:r>
              <a:rPr lang="en-US" sz="2800" baseline="0" dirty="0" smtClean="0">
                <a:solidFill>
                  <a:srgbClr val="00B050"/>
                </a:solidFill>
              </a:rPr>
              <a:t>Next Generation Science Standards</a:t>
            </a:r>
          </a:p>
          <a:p>
            <a:pPr marL="800100" lvl="1" indent="-342900">
              <a:spcBef>
                <a:spcPct val="20000"/>
              </a:spcBef>
              <a:buFont typeface="Arial" pitchFamily="34" charset="0"/>
              <a:buChar char="•"/>
              <a:defRPr/>
            </a:pPr>
            <a:r>
              <a:rPr kumimoji="0" lang="en-US" sz="2800" b="0" i="0" u="none" strike="noStrike" kern="1200" cap="none" spc="0" normalizeH="0" noProof="0" dirty="0" smtClean="0">
                <a:ln>
                  <a:noFill/>
                </a:ln>
                <a:solidFill>
                  <a:srgbClr val="00B050"/>
                </a:solidFill>
                <a:effectLst/>
                <a:uLnTx/>
                <a:uFillTx/>
                <a:latin typeface="+mn-lt"/>
                <a:ea typeface="+mn-ea"/>
                <a:cs typeface="+mn-cs"/>
              </a:rPr>
              <a:t>Science and Engineering Practices</a:t>
            </a:r>
          </a:p>
          <a:p>
            <a:pPr marL="800100" lvl="1" indent="-342900">
              <a:spcBef>
                <a:spcPct val="20000"/>
              </a:spcBef>
              <a:buFont typeface="Arial" pitchFamily="34" charset="0"/>
              <a:buChar char="•"/>
              <a:defRPr/>
            </a:pPr>
            <a:r>
              <a:rPr lang="en-US" sz="2800" baseline="0" dirty="0" smtClean="0">
                <a:solidFill>
                  <a:srgbClr val="00B050"/>
                </a:solidFill>
              </a:rPr>
              <a:t>Strand</a:t>
            </a:r>
            <a:r>
              <a:rPr lang="en-US" sz="2800" dirty="0" smtClean="0">
                <a:solidFill>
                  <a:srgbClr val="00B050"/>
                </a:solidFill>
              </a:rPr>
              <a:t> – Waves and Their Applications in Technologies for Information Transfer</a:t>
            </a:r>
            <a:endParaRPr kumimoji="0" lang="en-US" sz="2800" b="0" i="0" u="none" strike="noStrike" kern="1200" cap="none" spc="0" normalizeH="0" baseline="0" noProof="0" dirty="0" smtClean="0">
              <a:ln>
                <a:noFill/>
              </a:ln>
              <a:solidFill>
                <a:srgbClr val="00B050"/>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Monitoring and Support for District Readiness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Monthly each district reports their readiness to implement the Common Core State Standards</a:t>
            </a:r>
          </a:p>
          <a:p>
            <a:endParaRPr lang="en-US" dirty="0" smtClean="0"/>
          </a:p>
          <a:p>
            <a:pPr algn="ctr">
              <a:buNone/>
            </a:pPr>
            <a:r>
              <a:rPr lang="en-US" dirty="0" smtClean="0"/>
              <a:t>http://www.flccss.org/</a:t>
            </a:r>
            <a:endParaRPr lang="en-US" dirty="0"/>
          </a:p>
        </p:txBody>
      </p:sp>
      <p:sp>
        <p:nvSpPr>
          <p:cNvPr id="4" name="Slide Number Placeholder 3"/>
          <p:cNvSpPr>
            <a:spLocks noGrp="1"/>
          </p:cNvSpPr>
          <p:nvPr>
            <p:ph type="sldNum" sz="quarter" idx="12"/>
          </p:nvPr>
        </p:nvSpPr>
        <p:spPr/>
        <p:txBody>
          <a:bodyPr/>
          <a:lstStyle/>
          <a:p>
            <a:pPr>
              <a:defRPr/>
            </a:pPr>
            <a:fld id="{24EC4DFC-9D6F-4184-A747-50A118728FBF}" type="slidenum">
              <a:rPr lang="en-US" smtClean="0"/>
              <a:pPr>
                <a:defRPr/>
              </a:pPr>
              <a:t>22</a:t>
            </a:fld>
            <a:endParaRPr lang="en-US" sz="1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sz="8000" dirty="0" smtClean="0"/>
              <a:t>Questions?</a:t>
            </a:r>
            <a:endParaRPr lang="en-US" sz="8000" dirty="0"/>
          </a:p>
        </p:txBody>
      </p:sp>
      <p:sp>
        <p:nvSpPr>
          <p:cNvPr id="2" name="Slide Number Placeholder 1"/>
          <p:cNvSpPr>
            <a:spLocks noGrp="1"/>
          </p:cNvSpPr>
          <p:nvPr>
            <p:ph type="sldNum" sz="quarter" idx="12"/>
          </p:nvPr>
        </p:nvSpPr>
        <p:spPr/>
        <p:txBody>
          <a:bodyPr/>
          <a:lstStyle/>
          <a:p>
            <a:fld id="{1CA62B31-28CF-450D-8E0D-BFBFB98AD095}" type="slidenum">
              <a:rPr lang="en-US" smtClean="0"/>
              <a:pPr/>
              <a:t>23</a:t>
            </a:fld>
            <a:endParaRPr lang="en-US" dirty="0"/>
          </a:p>
        </p:txBody>
      </p:sp>
      <p:pic>
        <p:nvPicPr>
          <p:cNvPr id="2050" name="Picture 2" descr="Countdown-01 auto"/>
          <p:cNvPicPr>
            <a:picLocks noChangeAspect="1" noChangeArrowheads="1"/>
          </p:cNvPicPr>
          <p:nvPr/>
        </p:nvPicPr>
        <p:blipFill>
          <a:blip r:embed="rId2" cstate="print">
            <a:grayscl/>
          </a:blip>
          <a:srcRect/>
          <a:stretch>
            <a:fillRect/>
          </a:stretch>
        </p:blipFill>
        <p:spPr bwMode="auto">
          <a:xfrm>
            <a:off x="3276600" y="3962400"/>
            <a:ext cx="3048000"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Core State Standards</a:t>
            </a:r>
            <a:endParaRPr lang="en-US" dirty="0"/>
          </a:p>
        </p:txBody>
      </p:sp>
      <p:sp>
        <p:nvSpPr>
          <p:cNvPr id="3" name="Content Placeholder 2"/>
          <p:cNvSpPr>
            <a:spLocks noGrp="1"/>
          </p:cNvSpPr>
          <p:nvPr>
            <p:ph idx="1"/>
          </p:nvPr>
        </p:nvSpPr>
        <p:spPr/>
        <p:txBody>
          <a:bodyPr/>
          <a:lstStyle/>
          <a:p>
            <a:r>
              <a:rPr lang="en-US" dirty="0" smtClean="0"/>
              <a:t>What are the content areas?</a:t>
            </a:r>
          </a:p>
          <a:p>
            <a:pPr lvl="1"/>
            <a:r>
              <a:rPr lang="en-US" dirty="0" smtClean="0"/>
              <a:t>English language arts 	</a:t>
            </a:r>
          </a:p>
          <a:p>
            <a:pPr lvl="1"/>
            <a:r>
              <a:rPr lang="en-US" dirty="0" smtClean="0"/>
              <a:t>Mathematics </a:t>
            </a:r>
          </a:p>
          <a:p>
            <a:pPr lvl="1"/>
            <a:r>
              <a:rPr lang="en-US" dirty="0" smtClean="0"/>
              <a:t>Literacy standards </a:t>
            </a:r>
          </a:p>
          <a:p>
            <a:r>
              <a:rPr lang="en-US" dirty="0" smtClean="0"/>
              <a:t>What student grades?</a:t>
            </a:r>
          </a:p>
          <a:p>
            <a:pPr lvl="1"/>
            <a:r>
              <a:rPr lang="en-US" dirty="0" smtClean="0"/>
              <a:t>Kindergarten through 12</a:t>
            </a:r>
            <a:r>
              <a:rPr lang="en-US" baseline="30000" dirty="0" smtClean="0"/>
              <a:t>th</a:t>
            </a:r>
            <a:r>
              <a:rPr lang="en-US" dirty="0" smtClean="0"/>
              <a:t> grade.</a:t>
            </a:r>
          </a:p>
        </p:txBody>
      </p:sp>
      <p:sp>
        <p:nvSpPr>
          <p:cNvPr id="4" name="Slide Number Placeholder 3"/>
          <p:cNvSpPr>
            <a:spLocks noGrp="1"/>
          </p:cNvSpPr>
          <p:nvPr>
            <p:ph type="sldNum" sz="quarter" idx="12"/>
          </p:nvPr>
        </p:nvSpPr>
        <p:spPr/>
        <p:txBody>
          <a:bodyPr/>
          <a:lstStyle/>
          <a:p>
            <a:fld id="{1CA62B31-28CF-450D-8E0D-BFBFB98AD095}"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Emphasis in Addition to Content</a:t>
            </a:r>
            <a:endParaRPr lang="en-US" dirty="0"/>
          </a:p>
        </p:txBody>
      </p:sp>
      <p:sp>
        <p:nvSpPr>
          <p:cNvPr id="6" name="Content Placeholder 5"/>
          <p:cNvSpPr>
            <a:spLocks noGrp="1"/>
          </p:cNvSpPr>
          <p:nvPr>
            <p:ph sz="half" idx="1"/>
          </p:nvPr>
        </p:nvSpPr>
        <p:spPr>
          <a:xfrm>
            <a:off x="228600" y="1600200"/>
            <a:ext cx="3429000" cy="4525963"/>
          </a:xfrm>
        </p:spPr>
        <p:txBody>
          <a:bodyPr>
            <a:normAutofit fontScale="92500" lnSpcReduction="20000"/>
          </a:bodyPr>
          <a:lstStyle/>
          <a:p>
            <a:r>
              <a:rPr lang="en-US" dirty="0" smtClean="0"/>
              <a:t>English language arts:</a:t>
            </a:r>
          </a:p>
          <a:p>
            <a:pPr lvl="1"/>
            <a:r>
              <a:rPr lang="en-US" dirty="0" smtClean="0"/>
              <a:t>Reading</a:t>
            </a:r>
          </a:p>
          <a:p>
            <a:pPr lvl="1"/>
            <a:r>
              <a:rPr lang="en-US" dirty="0" smtClean="0"/>
              <a:t>Writing</a:t>
            </a:r>
          </a:p>
          <a:p>
            <a:pPr lvl="1"/>
            <a:r>
              <a:rPr lang="en-US" dirty="0" smtClean="0"/>
              <a:t>Speaking</a:t>
            </a:r>
          </a:p>
          <a:p>
            <a:pPr lvl="1"/>
            <a:r>
              <a:rPr lang="en-US" dirty="0" smtClean="0"/>
              <a:t>Listening</a:t>
            </a:r>
          </a:p>
          <a:p>
            <a:pPr lvl="1"/>
            <a:r>
              <a:rPr lang="en-US" dirty="0" smtClean="0"/>
              <a:t>Language</a:t>
            </a:r>
            <a:endParaRPr lang="en-US" dirty="0"/>
          </a:p>
        </p:txBody>
      </p:sp>
      <p:sp>
        <p:nvSpPr>
          <p:cNvPr id="7" name="Content Placeholder 6"/>
          <p:cNvSpPr>
            <a:spLocks noGrp="1"/>
          </p:cNvSpPr>
          <p:nvPr>
            <p:ph sz="half" idx="2"/>
          </p:nvPr>
        </p:nvSpPr>
        <p:spPr>
          <a:xfrm>
            <a:off x="3429000" y="1600200"/>
            <a:ext cx="5410200" cy="4876800"/>
          </a:xfrm>
        </p:spPr>
        <p:txBody>
          <a:bodyPr>
            <a:normAutofit fontScale="92500" lnSpcReduction="20000"/>
          </a:bodyPr>
          <a:lstStyle/>
          <a:p>
            <a:pPr>
              <a:buNone/>
            </a:pPr>
            <a:r>
              <a:rPr lang="en-US" dirty="0" smtClean="0"/>
              <a:t>Students who are College and Career Ready in English language arts:</a:t>
            </a:r>
          </a:p>
          <a:p>
            <a:r>
              <a:rPr lang="en-US" dirty="0" smtClean="0"/>
              <a:t>Demonstrate independence</a:t>
            </a:r>
          </a:p>
          <a:p>
            <a:r>
              <a:rPr lang="en-US" dirty="0" smtClean="0"/>
              <a:t>Build strong content knowledge</a:t>
            </a:r>
          </a:p>
          <a:p>
            <a:r>
              <a:rPr lang="en-US" dirty="0" smtClean="0"/>
              <a:t>Respond to the varying demands of the audience, task, purpose, and discipline</a:t>
            </a:r>
          </a:p>
          <a:p>
            <a:r>
              <a:rPr lang="en-US" dirty="0" smtClean="0"/>
              <a:t>Comprehend as well as critique</a:t>
            </a:r>
          </a:p>
          <a:p>
            <a:r>
              <a:rPr lang="en-US" dirty="0" smtClean="0"/>
              <a:t>Value evidence</a:t>
            </a:r>
          </a:p>
          <a:p>
            <a:r>
              <a:rPr lang="en-US" dirty="0" smtClean="0"/>
              <a:t>Use technology and digital media strategically and capably</a:t>
            </a:r>
          </a:p>
          <a:p>
            <a:r>
              <a:rPr lang="en-US" dirty="0" smtClean="0"/>
              <a:t>Understand other perspectives and cultures</a:t>
            </a:r>
            <a:endParaRPr lang="en-US" dirty="0"/>
          </a:p>
        </p:txBody>
      </p:sp>
      <p:sp>
        <p:nvSpPr>
          <p:cNvPr id="4" name="Slide Number Placeholder 3"/>
          <p:cNvSpPr>
            <a:spLocks noGrp="1"/>
          </p:cNvSpPr>
          <p:nvPr>
            <p:ph type="sldNum" sz="quarter" idx="12"/>
          </p:nvPr>
        </p:nvSpPr>
        <p:spPr/>
        <p:txBody>
          <a:bodyPr/>
          <a:lstStyle/>
          <a:p>
            <a:fld id="{1CA62B31-28CF-450D-8E0D-BFBFB98AD095}"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Emphasis in Addition to Content</a:t>
            </a:r>
            <a:endParaRPr lang="en-US" dirty="0"/>
          </a:p>
        </p:txBody>
      </p:sp>
      <p:sp>
        <p:nvSpPr>
          <p:cNvPr id="7" name="Content Placeholder 6"/>
          <p:cNvSpPr>
            <a:spLocks noGrp="1"/>
          </p:cNvSpPr>
          <p:nvPr>
            <p:ph idx="1"/>
          </p:nvPr>
        </p:nvSpPr>
        <p:spPr/>
        <p:txBody>
          <a:bodyPr>
            <a:normAutofit fontScale="85000" lnSpcReduction="10000"/>
          </a:bodyPr>
          <a:lstStyle/>
          <a:p>
            <a:pPr>
              <a:buNone/>
            </a:pPr>
            <a:r>
              <a:rPr lang="en-US" dirty="0" smtClean="0"/>
              <a:t>Mathematical Practices, Students:</a:t>
            </a:r>
          </a:p>
          <a:p>
            <a:r>
              <a:rPr lang="en-US" dirty="0" smtClean="0"/>
              <a:t>Make sense of problems and persevere in solving them</a:t>
            </a:r>
          </a:p>
          <a:p>
            <a:r>
              <a:rPr lang="en-US" dirty="0" smtClean="0"/>
              <a:t>Reason abstractly and quantitatively</a:t>
            </a:r>
          </a:p>
          <a:p>
            <a:r>
              <a:rPr lang="en-US" dirty="0" smtClean="0"/>
              <a:t>Construct viable arguments and critique the reasoning of others</a:t>
            </a:r>
          </a:p>
          <a:p>
            <a:r>
              <a:rPr lang="en-US" dirty="0" smtClean="0"/>
              <a:t>Model with mathematics</a:t>
            </a:r>
          </a:p>
          <a:p>
            <a:r>
              <a:rPr lang="en-US" dirty="0" smtClean="0"/>
              <a:t>Use appropriate tools strategically</a:t>
            </a:r>
          </a:p>
          <a:p>
            <a:r>
              <a:rPr lang="en-US" dirty="0" smtClean="0"/>
              <a:t>Attend to precision</a:t>
            </a:r>
          </a:p>
          <a:p>
            <a:r>
              <a:rPr lang="en-US" dirty="0" smtClean="0"/>
              <a:t>Look for and make use of structure</a:t>
            </a:r>
          </a:p>
          <a:p>
            <a:r>
              <a:rPr lang="en-US" dirty="0" smtClean="0"/>
              <a:t>Look for and express regularity in repeated reasoning</a:t>
            </a:r>
            <a:endParaRPr lang="en-US" dirty="0"/>
          </a:p>
        </p:txBody>
      </p:sp>
      <p:sp>
        <p:nvSpPr>
          <p:cNvPr id="5" name="Slide Number Placeholder 4"/>
          <p:cNvSpPr>
            <a:spLocks noGrp="1"/>
          </p:cNvSpPr>
          <p:nvPr>
            <p:ph type="sldNum" sz="quarter" idx="12"/>
          </p:nvPr>
        </p:nvSpPr>
        <p:spPr/>
        <p:txBody>
          <a:bodyPr/>
          <a:lstStyle/>
          <a:p>
            <a:fld id="{1CA62B31-28CF-450D-8E0D-BFBFB98AD095}"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274638"/>
            <a:ext cx="8686800" cy="1143000"/>
          </a:xfrm>
        </p:spPr>
        <p:txBody>
          <a:bodyPr>
            <a:normAutofit/>
          </a:bodyPr>
          <a:lstStyle/>
          <a:p>
            <a:r>
              <a:rPr lang="en-US" dirty="0" smtClean="0"/>
              <a:t>Common Core Content Emphasis</a:t>
            </a:r>
            <a:endParaRPr lang="en-US" dirty="0"/>
          </a:p>
        </p:txBody>
      </p:sp>
      <p:sp>
        <p:nvSpPr>
          <p:cNvPr id="7" name="Content Placeholder 6"/>
          <p:cNvSpPr>
            <a:spLocks noGrp="1"/>
          </p:cNvSpPr>
          <p:nvPr>
            <p:ph idx="1"/>
          </p:nvPr>
        </p:nvSpPr>
        <p:spPr/>
        <p:txBody>
          <a:bodyPr>
            <a:normAutofit fontScale="77500" lnSpcReduction="20000"/>
          </a:bodyPr>
          <a:lstStyle/>
          <a:p>
            <a:r>
              <a:rPr lang="en-US" dirty="0" smtClean="0"/>
              <a:t>English </a:t>
            </a:r>
            <a:r>
              <a:rPr lang="en-US" dirty="0"/>
              <a:t>language arts standards </a:t>
            </a:r>
            <a:r>
              <a:rPr lang="en-US" dirty="0" smtClean="0"/>
              <a:t>emphasize:</a:t>
            </a:r>
          </a:p>
          <a:p>
            <a:pPr lvl="1"/>
            <a:r>
              <a:rPr lang="en-US" dirty="0"/>
              <a:t>R</a:t>
            </a:r>
            <a:r>
              <a:rPr lang="en-US" dirty="0" smtClean="0"/>
              <a:t>eading </a:t>
            </a:r>
            <a:r>
              <a:rPr lang="en-US" dirty="0"/>
              <a:t>more complex </a:t>
            </a:r>
            <a:r>
              <a:rPr lang="en-US" dirty="0" smtClean="0"/>
              <a:t>narrative and informational text </a:t>
            </a:r>
          </a:p>
          <a:p>
            <a:pPr lvl="1"/>
            <a:r>
              <a:rPr lang="en-US" dirty="0"/>
              <a:t>W</a:t>
            </a:r>
            <a:r>
              <a:rPr lang="en-US" dirty="0" smtClean="0"/>
              <a:t>riting, speaking, listening </a:t>
            </a:r>
            <a:r>
              <a:rPr lang="en-US" dirty="0"/>
              <a:t>and </a:t>
            </a:r>
            <a:r>
              <a:rPr lang="en-US" dirty="0" smtClean="0"/>
              <a:t>communicating </a:t>
            </a:r>
            <a:r>
              <a:rPr lang="en-US" dirty="0"/>
              <a:t>using </a:t>
            </a:r>
            <a:r>
              <a:rPr lang="en-US" dirty="0" smtClean="0"/>
              <a:t>more complex  </a:t>
            </a:r>
            <a:r>
              <a:rPr lang="en-US" dirty="0"/>
              <a:t>language </a:t>
            </a:r>
            <a:r>
              <a:rPr lang="en-US" dirty="0" smtClean="0"/>
              <a:t>correctly. </a:t>
            </a:r>
          </a:p>
          <a:p>
            <a:r>
              <a:rPr lang="en-US" dirty="0"/>
              <a:t>L</a:t>
            </a:r>
            <a:r>
              <a:rPr lang="en-US" dirty="0" smtClean="0"/>
              <a:t>iteracy </a:t>
            </a:r>
            <a:r>
              <a:rPr lang="en-US" dirty="0"/>
              <a:t>in science, social studies and technical </a:t>
            </a:r>
            <a:r>
              <a:rPr lang="en-US" dirty="0" smtClean="0"/>
              <a:t>subjects; expecting  comprehension </a:t>
            </a:r>
            <a:r>
              <a:rPr lang="en-US" dirty="0"/>
              <a:t>of informational text in these </a:t>
            </a:r>
            <a:r>
              <a:rPr lang="en-US" dirty="0" smtClean="0"/>
              <a:t>areas.</a:t>
            </a:r>
          </a:p>
          <a:p>
            <a:r>
              <a:rPr lang="en-US" dirty="0" smtClean="0"/>
              <a:t>Mathematics standards emphasize: </a:t>
            </a:r>
          </a:p>
          <a:p>
            <a:pPr lvl="1"/>
            <a:r>
              <a:rPr lang="en-US" dirty="0" smtClean="0"/>
              <a:t>Fluent use </a:t>
            </a:r>
            <a:r>
              <a:rPr lang="en-US" dirty="0"/>
              <a:t>of </a:t>
            </a:r>
            <a:r>
              <a:rPr lang="en-US" dirty="0" smtClean="0"/>
              <a:t>algorithms </a:t>
            </a:r>
            <a:r>
              <a:rPr lang="en-US" dirty="0"/>
              <a:t>and </a:t>
            </a:r>
            <a:r>
              <a:rPr lang="en-US" dirty="0" smtClean="0"/>
              <a:t>properties </a:t>
            </a:r>
          </a:p>
          <a:p>
            <a:pPr lvl="1"/>
            <a:r>
              <a:rPr lang="en-US" dirty="0" smtClean="0"/>
              <a:t>Conceptual </a:t>
            </a:r>
            <a:r>
              <a:rPr lang="en-US" dirty="0"/>
              <a:t>understanding of </a:t>
            </a:r>
            <a:r>
              <a:rPr lang="en-US" dirty="0" smtClean="0"/>
              <a:t>algorithms and properties </a:t>
            </a:r>
          </a:p>
          <a:p>
            <a:pPr lvl="1"/>
            <a:r>
              <a:rPr lang="en-US" dirty="0" smtClean="0"/>
              <a:t>The ability </a:t>
            </a:r>
            <a:r>
              <a:rPr lang="en-US" dirty="0"/>
              <a:t>to </a:t>
            </a:r>
            <a:r>
              <a:rPr lang="en-US" dirty="0" smtClean="0"/>
              <a:t>use </a:t>
            </a:r>
            <a:r>
              <a:rPr lang="en-US" dirty="0"/>
              <a:t>algorithms and properties to problem solve at </a:t>
            </a:r>
            <a:r>
              <a:rPr lang="en-US" dirty="0" smtClean="0"/>
              <a:t>high levels as evidenced </a:t>
            </a:r>
            <a:r>
              <a:rPr lang="en-US" dirty="0"/>
              <a:t>by being able to build models of mathematical problems and communicate a defense of their </a:t>
            </a:r>
            <a:r>
              <a:rPr lang="en-US" dirty="0" smtClean="0"/>
              <a:t>solutions.</a:t>
            </a:r>
            <a:endParaRPr lang="en-US" dirty="0"/>
          </a:p>
          <a:p>
            <a:endParaRPr lang="en-US" dirty="0"/>
          </a:p>
        </p:txBody>
      </p:sp>
    </p:spTree>
    <p:extLst>
      <p:ext uri="{BB962C8B-B14F-4D97-AF65-F5344CB8AC3E}">
        <p14:creationId xmlns="" xmlns:p14="http://schemas.microsoft.com/office/powerpoint/2010/main" val="1456873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Core States in Yellow</a:t>
            </a:r>
            <a:endParaRPr lang="en-US" dirty="0"/>
          </a:p>
        </p:txBody>
      </p:sp>
      <p:sp>
        <p:nvSpPr>
          <p:cNvPr id="4" name="Slide Number Placeholder 3"/>
          <p:cNvSpPr>
            <a:spLocks noGrp="1"/>
          </p:cNvSpPr>
          <p:nvPr>
            <p:ph type="sldNum" sz="quarter" idx="12"/>
          </p:nvPr>
        </p:nvSpPr>
        <p:spPr/>
        <p:txBody>
          <a:bodyPr/>
          <a:lstStyle/>
          <a:p>
            <a:fld id="{1CA62B31-28CF-450D-8E0D-BFBFB98AD095}" type="slidenum">
              <a:rPr lang="en-US" smtClean="0"/>
              <a:pPr/>
              <a:t>7</a:t>
            </a:fld>
            <a:endParaRPr lang="en-US" dirty="0"/>
          </a:p>
        </p:txBody>
      </p:sp>
      <p:pic>
        <p:nvPicPr>
          <p:cNvPr id="5" name="Content Placeholder 4" descr="C:\Users\jane.fletcher\AppData\Local\Microsoft\Windows\Temporary Internet Files\Content.Outlook\AR71FJZN\Picture1 (2).jpg"/>
          <p:cNvPicPr>
            <a:picLocks noGrp="1"/>
          </p:cNvPicPr>
          <p:nvPr>
            <p:ph idx="1"/>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b="7310"/>
          <a:stretch>
            <a:fillRect/>
          </a:stretch>
        </p:blipFill>
        <p:spPr bwMode="auto">
          <a:xfrm>
            <a:off x="381000" y="1295400"/>
            <a:ext cx="8382000" cy="5105400"/>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0838"/>
            <a:ext cx="8610600" cy="1143000"/>
          </a:xfrm>
        </p:spPr>
        <p:txBody>
          <a:bodyPr>
            <a:normAutofit fontScale="90000"/>
          </a:bodyPr>
          <a:lstStyle/>
          <a:p>
            <a:r>
              <a:rPr lang="en-US" dirty="0" smtClean="0">
                <a:solidFill>
                  <a:srgbClr val="00B050"/>
                </a:solidFill>
              </a:rPr>
              <a:t>Is there an International perspective?</a:t>
            </a:r>
            <a:endParaRPr lang="en-US" dirty="0">
              <a:solidFill>
                <a:srgbClr val="00B050"/>
              </a:solidFill>
            </a:endParaRPr>
          </a:p>
        </p:txBody>
      </p:sp>
      <p:sp>
        <p:nvSpPr>
          <p:cNvPr id="3" name="Slide Number Placeholder 2"/>
          <p:cNvSpPr>
            <a:spLocks noGrp="1"/>
          </p:cNvSpPr>
          <p:nvPr>
            <p:ph type="sldNum" sz="quarter" idx="12"/>
          </p:nvPr>
        </p:nvSpPr>
        <p:spPr/>
        <p:txBody>
          <a:bodyPr/>
          <a:lstStyle/>
          <a:p>
            <a:fld id="{1CA62B31-28CF-450D-8E0D-BFBFB98AD095}" type="slidenum">
              <a:rPr lang="en-US" smtClean="0"/>
              <a:pPr/>
              <a:t>8</a:t>
            </a:fld>
            <a:endParaRPr lang="en-US" dirty="0"/>
          </a:p>
        </p:txBody>
      </p:sp>
      <p:sp>
        <p:nvSpPr>
          <p:cNvPr id="4" name="Content Placeholder 2"/>
          <p:cNvSpPr txBox="1">
            <a:spLocks/>
          </p:cNvSpPr>
          <p:nvPr/>
        </p:nvSpPr>
        <p:spPr>
          <a:xfrm>
            <a:off x="228600" y="1295400"/>
            <a:ext cx="8458200" cy="51816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rgbClr val="00B050"/>
                </a:solidFill>
                <a:effectLst/>
                <a:uLnTx/>
                <a:uFillTx/>
                <a:latin typeface="+mn-lt"/>
                <a:ea typeface="+mn-ea"/>
                <a:cs typeface="+mn-cs"/>
              </a:rPr>
              <a:t>While Common Core represents an</a:t>
            </a:r>
            <a:r>
              <a:rPr kumimoji="0" lang="en-US" sz="2800" b="0" i="0" u="none" strike="noStrike" kern="1200" cap="none" spc="0" normalizeH="0" noProof="0" dirty="0" smtClean="0">
                <a:ln>
                  <a:noFill/>
                </a:ln>
                <a:solidFill>
                  <a:srgbClr val="00B050"/>
                </a:solidFill>
                <a:effectLst/>
                <a:uLnTx/>
                <a:uFillTx/>
                <a:latin typeface="+mn-lt"/>
                <a:ea typeface="+mn-ea"/>
                <a:cs typeface="+mn-cs"/>
              </a:rPr>
              <a:t> improvement for Florida, in your opinion how does Common Core (US Standard) compare internationally.  </a:t>
            </a:r>
            <a:endParaRPr lang="en-US" sz="2800" dirty="0" smtClean="0">
              <a:solidFill>
                <a:srgbClr val="00B050"/>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rgbClr val="00B050"/>
                </a:solidFill>
                <a:effectLst/>
                <a:uLnTx/>
                <a:uFillTx/>
                <a:latin typeface="+mn-lt"/>
                <a:ea typeface="+mn-ea"/>
                <a:cs typeface="+mn-cs"/>
              </a:rPr>
              <a:t>Is</a:t>
            </a:r>
            <a:r>
              <a:rPr kumimoji="0" lang="en-US" sz="2800" b="0" i="0" u="none" strike="noStrike" kern="1200" cap="none" spc="0" normalizeH="0" noProof="0" dirty="0" smtClean="0">
                <a:ln>
                  <a:noFill/>
                </a:ln>
                <a:solidFill>
                  <a:srgbClr val="00B050"/>
                </a:solidFill>
                <a:effectLst/>
                <a:uLnTx/>
                <a:uFillTx/>
                <a:latin typeface="+mn-lt"/>
                <a:ea typeface="+mn-ea"/>
                <a:cs typeface="+mn-cs"/>
              </a:rPr>
              <a:t> there evidence from other states that students are more successful in college once having gone through Common Core improvements?  i.e. is there a Benefit metric for this substantive undertaking?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baseline="0" dirty="0" smtClean="0">
                <a:solidFill>
                  <a:srgbClr val="00B050"/>
                </a:solidFill>
              </a:rPr>
              <a:t>Does Common Core have a positive or negative</a:t>
            </a:r>
            <a:r>
              <a:rPr lang="en-US" sz="2800" dirty="0" smtClean="0">
                <a:solidFill>
                  <a:srgbClr val="00B050"/>
                </a:solidFill>
              </a:rPr>
              <a:t> impact on “home schooling” or “virtual student learning”?</a:t>
            </a:r>
            <a:endParaRPr kumimoji="0" lang="en-US" sz="2400" b="0" i="0" u="none" strike="noStrike" kern="1200" cap="none" spc="0" normalizeH="0" baseline="0" noProof="0" dirty="0" smtClean="0">
              <a:ln>
                <a:noFill/>
              </a:ln>
              <a:solidFill>
                <a:srgbClr val="00B050"/>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pPr>
              <a:defRPr/>
            </a:pPr>
            <a:r>
              <a:rPr lang="en-US" sz="2800" dirty="0" smtClean="0"/>
              <a:t>Florida’s Common Core State Standards Implementation Timeline</a:t>
            </a:r>
            <a:endParaRPr lang="en-US" sz="2800" dirty="0"/>
          </a:p>
        </p:txBody>
      </p:sp>
      <p:graphicFrame>
        <p:nvGraphicFramePr>
          <p:cNvPr id="4" name="Content Placeholder 3"/>
          <p:cNvGraphicFramePr>
            <a:graphicFrameLocks noGrp="1"/>
          </p:cNvGraphicFramePr>
          <p:nvPr>
            <p:ph sz="half" idx="1"/>
          </p:nvPr>
        </p:nvGraphicFramePr>
        <p:xfrm>
          <a:off x="228600" y="1066800"/>
          <a:ext cx="8610600" cy="4050163"/>
        </p:xfrm>
        <a:graphic>
          <a:graphicData uri="http://schemas.openxmlformats.org/drawingml/2006/table">
            <a:tbl>
              <a:tblPr firstRow="1" bandRow="1">
                <a:tableStyleId>{5C22544A-7EE6-4342-B048-85BDC9FD1C3A}</a:tableStyleId>
              </a:tblPr>
              <a:tblGrid>
                <a:gridCol w="1993195"/>
                <a:gridCol w="1216211"/>
                <a:gridCol w="1286394"/>
                <a:gridCol w="1244600"/>
                <a:gridCol w="1435100"/>
                <a:gridCol w="1435100"/>
              </a:tblGrid>
              <a:tr h="506598">
                <a:tc>
                  <a:txBody>
                    <a:bodyPr/>
                    <a:lstStyle/>
                    <a:p>
                      <a:pPr algn="ctr"/>
                      <a:r>
                        <a:rPr lang="en-US" dirty="0" smtClean="0"/>
                        <a:t>Year/Grade Level</a:t>
                      </a:r>
                      <a:endParaRPr lang="en-US" dirty="0"/>
                    </a:p>
                  </a:txBody>
                  <a:tcPr marL="47051" marR="47051"/>
                </a:tc>
                <a:tc>
                  <a:txBody>
                    <a:bodyPr/>
                    <a:lstStyle/>
                    <a:p>
                      <a:pPr algn="ctr"/>
                      <a:r>
                        <a:rPr lang="en-US" sz="2800" dirty="0" smtClean="0"/>
                        <a:t>K</a:t>
                      </a:r>
                      <a:endParaRPr lang="en-US" sz="2800" dirty="0"/>
                    </a:p>
                  </a:txBody>
                  <a:tcPr marL="47051" marR="47051"/>
                </a:tc>
                <a:tc>
                  <a:txBody>
                    <a:bodyPr/>
                    <a:lstStyle/>
                    <a:p>
                      <a:pPr algn="ctr"/>
                      <a:r>
                        <a:rPr lang="en-US" sz="2800" dirty="0" smtClean="0"/>
                        <a:t>1</a:t>
                      </a:r>
                      <a:endParaRPr lang="en-US" sz="2800" dirty="0"/>
                    </a:p>
                  </a:txBody>
                  <a:tcPr marL="47051" marR="47051"/>
                </a:tc>
                <a:tc>
                  <a:txBody>
                    <a:bodyPr/>
                    <a:lstStyle/>
                    <a:p>
                      <a:pPr algn="ctr"/>
                      <a:r>
                        <a:rPr lang="en-US" sz="2800" dirty="0" smtClean="0"/>
                        <a:t>2</a:t>
                      </a:r>
                      <a:endParaRPr lang="en-US" sz="2800" dirty="0"/>
                    </a:p>
                  </a:txBody>
                  <a:tcPr marL="47051" marR="47051"/>
                </a:tc>
                <a:tc>
                  <a:txBody>
                    <a:bodyPr/>
                    <a:lstStyle/>
                    <a:p>
                      <a:pPr algn="ctr"/>
                      <a:r>
                        <a:rPr lang="en-US" sz="2800" dirty="0" smtClean="0"/>
                        <a:t>3-8</a:t>
                      </a:r>
                      <a:endParaRPr lang="en-US" sz="2800" dirty="0"/>
                    </a:p>
                  </a:txBody>
                  <a:tcPr marL="47051" marR="47051"/>
                </a:tc>
                <a:tc>
                  <a:txBody>
                    <a:bodyPr/>
                    <a:lstStyle/>
                    <a:p>
                      <a:pPr algn="ctr"/>
                      <a:r>
                        <a:rPr lang="en-US" sz="2800" dirty="0" smtClean="0"/>
                        <a:t>9-12</a:t>
                      </a:r>
                      <a:endParaRPr lang="en-US" sz="2800" dirty="0"/>
                    </a:p>
                  </a:txBody>
                  <a:tcPr marL="47051" marR="47051"/>
                </a:tc>
              </a:tr>
              <a:tr h="737904">
                <a:tc>
                  <a:txBody>
                    <a:bodyPr/>
                    <a:lstStyle/>
                    <a:p>
                      <a:pPr algn="ctr"/>
                      <a:r>
                        <a:rPr lang="en-US" sz="2800" dirty="0" smtClean="0"/>
                        <a:t>2011-2012</a:t>
                      </a:r>
                      <a:endParaRPr lang="en-US" sz="2800" dirty="0"/>
                    </a:p>
                  </a:txBody>
                  <a:tcPr marL="47051" marR="47051"/>
                </a:tc>
                <a:tc>
                  <a:txBody>
                    <a:bodyPr/>
                    <a:lstStyle/>
                    <a:p>
                      <a:pPr algn="ctr"/>
                      <a:r>
                        <a:rPr lang="en-US" sz="2800" dirty="0" smtClean="0"/>
                        <a:t>F L</a:t>
                      </a:r>
                      <a:endParaRPr lang="en-US" sz="2800" b="1" dirty="0"/>
                    </a:p>
                  </a:txBody>
                  <a:tcPr marL="47051" marR="47051"/>
                </a:tc>
                <a:tc>
                  <a:txBody>
                    <a:bodyPr/>
                    <a:lstStyle/>
                    <a:p>
                      <a:pPr algn="ctr"/>
                      <a:r>
                        <a:rPr lang="en-US" sz="2800" dirty="0" smtClean="0"/>
                        <a:t>L</a:t>
                      </a:r>
                      <a:endParaRPr lang="en-US" sz="2800" b="1" dirty="0"/>
                    </a:p>
                  </a:txBody>
                  <a:tcPr marL="47051" marR="47051"/>
                </a:tc>
                <a:tc>
                  <a:txBody>
                    <a:bodyPr/>
                    <a:lstStyle/>
                    <a:p>
                      <a:pPr algn="ctr"/>
                      <a:r>
                        <a:rPr lang="en-US" sz="2800" dirty="0" smtClean="0"/>
                        <a:t>L</a:t>
                      </a:r>
                      <a:endParaRPr lang="en-US" sz="2800" b="1" dirty="0"/>
                    </a:p>
                  </a:txBody>
                  <a:tcPr marL="47051" marR="47051"/>
                </a:tc>
                <a:tc>
                  <a:txBody>
                    <a:bodyPr/>
                    <a:lstStyle/>
                    <a:p>
                      <a:pPr algn="ctr"/>
                      <a:r>
                        <a:rPr lang="en-US" sz="2800" dirty="0" smtClean="0"/>
                        <a:t>L</a:t>
                      </a:r>
                      <a:endParaRPr lang="en-US" sz="2800" b="1" dirty="0"/>
                    </a:p>
                  </a:txBody>
                  <a:tcPr marL="47051" marR="47051"/>
                </a:tc>
                <a:tc>
                  <a:txBody>
                    <a:bodyPr/>
                    <a:lstStyle/>
                    <a:p>
                      <a:pPr algn="ctr"/>
                      <a:r>
                        <a:rPr lang="en-US" sz="2800" dirty="0" smtClean="0"/>
                        <a:t>L</a:t>
                      </a:r>
                      <a:endParaRPr lang="en-US" sz="2800" b="1" dirty="0"/>
                    </a:p>
                  </a:txBody>
                  <a:tcPr marL="47051" marR="47051"/>
                </a:tc>
              </a:tr>
              <a:tr h="737904">
                <a:tc>
                  <a:txBody>
                    <a:bodyPr/>
                    <a:lstStyle/>
                    <a:p>
                      <a:pPr algn="ctr"/>
                      <a:r>
                        <a:rPr lang="en-US" sz="2800" dirty="0" smtClean="0"/>
                        <a:t>2012-2013</a:t>
                      </a:r>
                      <a:endParaRPr lang="en-US" sz="2800" dirty="0"/>
                    </a:p>
                  </a:txBody>
                  <a:tcPr marL="47051" marR="47051"/>
                </a:tc>
                <a:tc>
                  <a:txBody>
                    <a:bodyPr/>
                    <a:lstStyle/>
                    <a:p>
                      <a:pPr algn="ctr"/>
                      <a:r>
                        <a:rPr lang="en-US" sz="2800" dirty="0" smtClean="0"/>
                        <a:t>F L</a:t>
                      </a:r>
                      <a:endParaRPr lang="en-US" sz="2800" b="1" dirty="0"/>
                    </a:p>
                  </a:txBody>
                  <a:tcPr marL="47051" marR="47051"/>
                </a:tc>
                <a:tc>
                  <a:txBody>
                    <a:bodyPr/>
                    <a:lstStyle/>
                    <a:p>
                      <a:pPr algn="ctr"/>
                      <a:r>
                        <a:rPr lang="en-US" sz="2800" dirty="0" smtClean="0"/>
                        <a:t>F L</a:t>
                      </a:r>
                      <a:endParaRPr lang="en-US" sz="2800" b="1" dirty="0"/>
                    </a:p>
                  </a:txBody>
                  <a:tcPr marL="47051" marR="47051"/>
                </a:tc>
                <a:tc>
                  <a:txBody>
                    <a:bodyPr/>
                    <a:lstStyle/>
                    <a:p>
                      <a:pPr algn="ctr"/>
                      <a:r>
                        <a:rPr lang="en-US" sz="2800" dirty="0" smtClean="0"/>
                        <a:t>L</a:t>
                      </a:r>
                      <a:endParaRPr lang="en-US" sz="2800" b="1" dirty="0"/>
                    </a:p>
                  </a:txBody>
                  <a:tcPr marL="47051" marR="47051"/>
                </a:tc>
                <a:tc>
                  <a:txBody>
                    <a:bodyPr/>
                    <a:lstStyle/>
                    <a:p>
                      <a:pPr algn="ctr"/>
                      <a:r>
                        <a:rPr lang="en-US" sz="2800" dirty="0" smtClean="0"/>
                        <a:t>L</a:t>
                      </a:r>
                      <a:endParaRPr lang="en-US" sz="2800" b="1" dirty="0"/>
                    </a:p>
                  </a:txBody>
                  <a:tcPr marL="47051" marR="47051"/>
                </a:tc>
                <a:tc>
                  <a:txBody>
                    <a:bodyPr/>
                    <a:lstStyle/>
                    <a:p>
                      <a:pPr algn="ctr"/>
                      <a:r>
                        <a:rPr lang="en-US" sz="2800" dirty="0" smtClean="0"/>
                        <a:t>L</a:t>
                      </a:r>
                      <a:endParaRPr lang="en-US" sz="2800" b="1" dirty="0"/>
                    </a:p>
                  </a:txBody>
                  <a:tcPr marL="47051" marR="47051"/>
                </a:tc>
              </a:tr>
              <a:tr h="923798">
                <a:tc>
                  <a:txBody>
                    <a:bodyPr/>
                    <a:lstStyle/>
                    <a:p>
                      <a:pPr algn="ctr"/>
                      <a:r>
                        <a:rPr lang="en-US" sz="2800" dirty="0" smtClean="0"/>
                        <a:t>2013-2014</a:t>
                      </a:r>
                    </a:p>
                    <a:p>
                      <a:pPr algn="ctr"/>
                      <a:r>
                        <a:rPr lang="en-US" sz="1400" dirty="0" smtClean="0"/>
                        <a:t>CCSS fully implemented</a:t>
                      </a:r>
                      <a:endParaRPr lang="en-US" sz="1400" dirty="0"/>
                    </a:p>
                  </a:txBody>
                  <a:tcPr marL="47051" marR="47051"/>
                </a:tc>
                <a:tc>
                  <a:txBody>
                    <a:bodyPr/>
                    <a:lstStyle/>
                    <a:p>
                      <a:pPr algn="ctr"/>
                      <a:r>
                        <a:rPr lang="en-US" sz="2800" dirty="0" smtClean="0"/>
                        <a:t>F L</a:t>
                      </a:r>
                      <a:endParaRPr lang="en-US" sz="2800" b="1" dirty="0"/>
                    </a:p>
                  </a:txBody>
                  <a:tcPr marL="47051" marR="47051"/>
                </a:tc>
                <a:tc>
                  <a:txBody>
                    <a:bodyPr/>
                    <a:lstStyle/>
                    <a:p>
                      <a:pPr algn="ctr"/>
                      <a:r>
                        <a:rPr lang="en-US" sz="2800" dirty="0" smtClean="0"/>
                        <a:t>F L</a:t>
                      </a:r>
                      <a:endParaRPr lang="en-US" sz="2800" b="1" dirty="0"/>
                    </a:p>
                  </a:txBody>
                  <a:tcPr marL="47051" marR="47051"/>
                </a:tc>
                <a:tc>
                  <a:txBody>
                    <a:bodyPr/>
                    <a:lstStyle/>
                    <a:p>
                      <a:pPr algn="ctr"/>
                      <a:r>
                        <a:rPr lang="en-US" sz="2800" dirty="0" smtClean="0"/>
                        <a:t>F L</a:t>
                      </a:r>
                      <a:endParaRPr lang="en-US" sz="2800" b="1" dirty="0"/>
                    </a:p>
                  </a:txBody>
                  <a:tcPr marL="47051" marR="47051"/>
                </a:tc>
                <a:tc>
                  <a:txBody>
                    <a:bodyPr/>
                    <a:lstStyle/>
                    <a:p>
                      <a:pPr algn="ctr"/>
                      <a:r>
                        <a:rPr lang="en-US" sz="2800" dirty="0" smtClean="0"/>
                        <a:t> B L</a:t>
                      </a:r>
                      <a:endParaRPr lang="en-US" sz="2800" b="1" dirty="0"/>
                    </a:p>
                  </a:txBody>
                  <a:tcPr marL="47051" marR="47051"/>
                </a:tc>
                <a:tc>
                  <a:txBody>
                    <a:bodyPr/>
                    <a:lstStyle/>
                    <a:p>
                      <a:pPr algn="ctr"/>
                      <a:r>
                        <a:rPr lang="en-US" sz="2800" dirty="0" smtClean="0"/>
                        <a:t>B L</a:t>
                      </a:r>
                      <a:endParaRPr lang="en-US" sz="2800" b="1" dirty="0"/>
                    </a:p>
                  </a:txBody>
                  <a:tcPr marL="47051" marR="47051"/>
                </a:tc>
              </a:tr>
              <a:tr h="1132397">
                <a:tc>
                  <a:txBody>
                    <a:bodyPr/>
                    <a:lstStyle/>
                    <a:p>
                      <a:pPr algn="ctr"/>
                      <a:r>
                        <a:rPr lang="en-US" sz="2800" dirty="0" smtClean="0"/>
                        <a:t>2014-2015</a:t>
                      </a:r>
                    </a:p>
                    <a:p>
                      <a:pPr algn="ctr"/>
                      <a:r>
                        <a:rPr lang="en-US" sz="1400" dirty="0" smtClean="0"/>
                        <a:t>CCSS fully implemented and assessed</a:t>
                      </a:r>
                      <a:endParaRPr lang="en-US" sz="1400" dirty="0"/>
                    </a:p>
                  </a:txBody>
                  <a:tcPr marL="47051" marR="4705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F L</a:t>
                      </a:r>
                      <a:endParaRPr lang="en-US" sz="2800" b="1" dirty="0" smtClean="0"/>
                    </a:p>
                  </a:txBody>
                  <a:tcPr marL="47051" marR="4705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F L</a:t>
                      </a:r>
                      <a:endParaRPr lang="en-US" sz="2800" b="1" dirty="0" smtClean="0"/>
                    </a:p>
                  </a:txBody>
                  <a:tcPr marL="47051" marR="4705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F L</a:t>
                      </a:r>
                      <a:endParaRPr lang="en-US" sz="2800" b="1" dirty="0" smtClean="0"/>
                    </a:p>
                  </a:txBody>
                  <a:tcPr marL="47051" marR="4705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F L</a:t>
                      </a:r>
                      <a:endParaRPr lang="en-US" sz="2800" b="1" dirty="0" smtClean="0"/>
                    </a:p>
                  </a:txBody>
                  <a:tcPr marL="47051" marR="4705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F L</a:t>
                      </a:r>
                      <a:endParaRPr lang="en-US" sz="2800" b="1" dirty="0" smtClean="0"/>
                    </a:p>
                  </a:txBody>
                  <a:tcPr marL="47051" marR="47051"/>
                </a:tc>
              </a:tr>
            </a:tbl>
          </a:graphicData>
        </a:graphic>
      </p:graphicFrame>
      <p:sp>
        <p:nvSpPr>
          <p:cNvPr id="5" name="Content Placeholder 7"/>
          <p:cNvSpPr txBox="1">
            <a:spLocks/>
          </p:cNvSpPr>
          <p:nvPr/>
        </p:nvSpPr>
        <p:spPr>
          <a:xfrm>
            <a:off x="990600" y="5334000"/>
            <a:ext cx="7848600" cy="1524000"/>
          </a:xfrm>
          <a:prstGeom prst="rect">
            <a:avLst/>
          </a:prstGeom>
        </p:spPr>
        <p:txBody>
          <a:bodyPr>
            <a:normAutofit fontScale="55000" lnSpcReduction="20000"/>
          </a:bodyPr>
          <a:lstStyle/>
          <a:p>
            <a:pPr marL="342900" indent="-342900" fontAlgn="auto">
              <a:spcBef>
                <a:spcPct val="20000"/>
              </a:spcBef>
              <a:spcAft>
                <a:spcPts val="0"/>
              </a:spcAft>
              <a:buFont typeface="Arial" pitchFamily="34" charset="0"/>
              <a:buNone/>
              <a:defRPr/>
            </a:pPr>
            <a:r>
              <a:rPr lang="en-US" sz="3200" b="1" dirty="0">
                <a:latin typeface="+mn-lt"/>
              </a:rPr>
              <a:t>F</a:t>
            </a:r>
            <a:r>
              <a:rPr lang="en-US" sz="3200" dirty="0">
                <a:latin typeface="+mn-lt"/>
              </a:rPr>
              <a:t> </a:t>
            </a:r>
            <a:r>
              <a:rPr lang="en-US" sz="3200" b="1" dirty="0">
                <a:latin typeface="Cambria" pitchFamily="18" charset="0"/>
              </a:rPr>
              <a:t>-</a:t>
            </a:r>
            <a:r>
              <a:rPr lang="en-US" sz="3200" dirty="0">
                <a:latin typeface="+mn-lt"/>
              </a:rPr>
              <a:t> full implementation of CCSS for all content areas</a:t>
            </a:r>
          </a:p>
          <a:p>
            <a:pPr marL="342900" indent="-342900" fontAlgn="auto">
              <a:spcBef>
                <a:spcPct val="20000"/>
              </a:spcBef>
              <a:spcAft>
                <a:spcPts val="0"/>
              </a:spcAft>
              <a:buFont typeface="Arial" pitchFamily="34" charset="0"/>
              <a:buNone/>
              <a:defRPr/>
            </a:pPr>
            <a:r>
              <a:rPr lang="en-US" sz="3200" b="1" dirty="0">
                <a:latin typeface="+mj-lt"/>
              </a:rPr>
              <a:t>L</a:t>
            </a:r>
            <a:r>
              <a:rPr lang="en-US" sz="3200" b="1" dirty="0">
                <a:latin typeface="Cambria" pitchFamily="18" charset="0"/>
              </a:rPr>
              <a:t> - </a:t>
            </a:r>
            <a:r>
              <a:rPr lang="en-US" sz="3200" dirty="0">
                <a:latin typeface="+mj-lt"/>
              </a:rPr>
              <a:t>full implementation of content area literacy standards including:  (1) text complexity, quality and range in all grades (K-12), and (2) CCSS Literacy Standards in History/Social Studies, Science, and Technical Subjects (6-12) </a:t>
            </a:r>
          </a:p>
          <a:p>
            <a:pPr marL="342900" indent="-342900" fontAlgn="auto">
              <a:spcBef>
                <a:spcPct val="20000"/>
              </a:spcBef>
              <a:spcAft>
                <a:spcPts val="0"/>
              </a:spcAft>
              <a:buFont typeface="Arial" pitchFamily="34" charset="0"/>
              <a:buNone/>
              <a:defRPr/>
            </a:pPr>
            <a:r>
              <a:rPr lang="en-US" sz="3200" b="1" dirty="0">
                <a:latin typeface="+mj-lt"/>
              </a:rPr>
              <a:t>B</a:t>
            </a:r>
            <a:r>
              <a:rPr lang="en-US" sz="3200" b="1" dirty="0">
                <a:latin typeface="Cambria" pitchFamily="18" charset="0"/>
              </a:rPr>
              <a:t> - </a:t>
            </a:r>
            <a:r>
              <a:rPr lang="en-US" sz="3200" dirty="0">
                <a:latin typeface="+mj-lt"/>
              </a:rPr>
              <a:t>blended instruction of CCSS with Next Generation Sunshine State Standards (NGSSS); last year of NGSSS assessed on FCAT 2.0</a:t>
            </a:r>
            <a:endParaRPr lang="en-US" sz="3200" dirty="0">
              <a:latin typeface="Wingdings" pitchFamily="2" charset="2"/>
            </a:endParaRPr>
          </a:p>
          <a:p>
            <a:pPr marL="342900" indent="-342900" fontAlgn="auto">
              <a:spcBef>
                <a:spcPct val="20000"/>
              </a:spcBef>
              <a:spcAft>
                <a:spcPts val="0"/>
              </a:spcAft>
              <a:buFont typeface="Arial" pitchFamily="34" charset="0"/>
              <a:buNone/>
              <a:defRPr/>
            </a:pPr>
            <a:endParaRPr lang="en-US" sz="3200" dirty="0">
              <a:latin typeface="Wingdings 3" pitchFamily="18" charset="2"/>
            </a:endParaRPr>
          </a:p>
        </p:txBody>
      </p:sp>
    </p:spTree>
    <p:extLst>
      <p:ext uri="{BB962C8B-B14F-4D97-AF65-F5344CB8AC3E}">
        <p14:creationId xmlns="" xmlns:p14="http://schemas.microsoft.com/office/powerpoint/2010/main" val="350629770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6393</TotalTime>
  <Words>1467</Words>
  <Application>Microsoft Office PowerPoint</Application>
  <PresentationFormat>On-screen Show (4:3)</PresentationFormat>
  <Paragraphs>205</Paragraphs>
  <Slides>23</Slides>
  <Notes>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Common Core State Standards and Assessments of Student Mastery </vt:lpstr>
      <vt:lpstr>Common Core Standards with goals of STEM in Florida</vt:lpstr>
      <vt:lpstr>Common Core State Standards</vt:lpstr>
      <vt:lpstr>Emphasis in Addition to Content</vt:lpstr>
      <vt:lpstr>Emphasis in Addition to Content</vt:lpstr>
      <vt:lpstr>Common Core Content Emphasis</vt:lpstr>
      <vt:lpstr>Common Core States in Yellow</vt:lpstr>
      <vt:lpstr>Is there an International perspective?</vt:lpstr>
      <vt:lpstr>Florida’s Common Core State Standards Implementation Timeline</vt:lpstr>
      <vt:lpstr>Common Core State Standards Race to the Top Projects</vt:lpstr>
      <vt:lpstr>Professional Development</vt:lpstr>
      <vt:lpstr>Professional Development</vt:lpstr>
      <vt:lpstr>A New Assessment for Common Core</vt:lpstr>
      <vt:lpstr>PARCC Membership</vt:lpstr>
      <vt:lpstr>Additional Support </vt:lpstr>
      <vt:lpstr>Grade 7 Text-Based Research Simulation Writing Task </vt:lpstr>
      <vt:lpstr>PARCC Item and Task Prototypes –  Grade 3 Mathematics</vt:lpstr>
      <vt:lpstr>PARCC Item and Task Prototypes –  High School Mathematics</vt:lpstr>
      <vt:lpstr>Example - Mathematics</vt:lpstr>
      <vt:lpstr>What to Expect</vt:lpstr>
      <vt:lpstr>Other Possible Expectations</vt:lpstr>
      <vt:lpstr>Monitoring and Support for District Readiness</vt:lpstr>
      <vt:lpstr>Questions?</vt:lpstr>
    </vt:vector>
  </TitlesOfParts>
  <Company>Florida 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Core Summer Institute</dc:title>
  <dc:creator>kelly.seay</dc:creator>
  <cp:lastModifiedBy>mary.tappen</cp:lastModifiedBy>
  <cp:revision>105</cp:revision>
  <dcterms:created xsi:type="dcterms:W3CDTF">2012-04-26T18:36:30Z</dcterms:created>
  <dcterms:modified xsi:type="dcterms:W3CDTF">2013-03-15T15:55:00Z</dcterms:modified>
</cp:coreProperties>
</file>